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59" r:id="rId16"/>
    <p:sldId id="271" r:id="rId17"/>
    <p:sldId id="272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DM Sans" panose="020B0604020202020204" charset="0"/>
      <p:regular r:id="rId23"/>
    </p:embeddedFont>
    <p:embeddedFont>
      <p:font typeface="DM Sans Bold" panose="020B0604020202020204" charset="0"/>
      <p:regular r:id="rId24"/>
    </p:embeddedFont>
    <p:embeddedFont>
      <p:font typeface="HK Grotesk" panose="020B0604020202020204" charset="0"/>
      <p:regular r:id="rId25"/>
    </p:embeddedFont>
    <p:embeddedFont>
      <p:font typeface="HK Grotesk Bold" panose="020B0604020202020204" charset="0"/>
      <p:regular r:id="rId26"/>
    </p:embeddedFont>
    <p:embeddedFont>
      <p:font typeface="HK Grotesk Semi-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ssain Sidhpurwala" userId="92921d1b-8966-46a8-a906-682d27fcb5c1" providerId="ADAL" clId="{17593EE9-5515-44E5-B1DC-7CC06807FA78}"/>
    <pc:docChg chg="modSld sldOrd">
      <pc:chgData name="Hussain Sidhpurwala" userId="92921d1b-8966-46a8-a906-682d27fcb5c1" providerId="ADAL" clId="{17593EE9-5515-44E5-B1DC-7CC06807FA78}" dt="2026-03-02T06:13:29.479" v="10" actId="20577"/>
      <pc:docMkLst>
        <pc:docMk/>
      </pc:docMkLst>
      <pc:sldChg chg="modSp ord">
        <pc:chgData name="Hussain Sidhpurwala" userId="92921d1b-8966-46a8-a906-682d27fcb5c1" providerId="ADAL" clId="{17593EE9-5515-44E5-B1DC-7CC06807FA78}" dt="2026-03-02T06:13:29.479" v="10" actId="20577"/>
        <pc:sldMkLst>
          <pc:docMk/>
          <pc:sldMk cId="0" sldId="259"/>
        </pc:sldMkLst>
        <pc:spChg chg="mod">
          <ac:chgData name="Hussain Sidhpurwala" userId="92921d1b-8966-46a8-a906-682d27fcb5c1" providerId="ADAL" clId="{17593EE9-5515-44E5-B1DC-7CC06807FA78}" dt="2026-03-02T06:13:29.479" v="10" actId="20577"/>
          <ac:spMkLst>
            <pc:docMk/>
            <pc:sldMk cId="0" sldId="259"/>
            <ac:spMk id="4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orporateservices.dbohra.com" TargetMode="Externa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20.svg"/><Relationship Id="rId3" Type="http://schemas.openxmlformats.org/officeDocument/2006/relationships/image" Target="../media/image5.png"/><Relationship Id="rId21" Type="http://schemas.openxmlformats.org/officeDocument/2006/relationships/hyperlink" Target="https://corporateservices.dbohra.com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svg"/><Relationship Id="rId20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19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Relationship Id="rId2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4.png"/><Relationship Id="rId16" Type="http://schemas.openxmlformats.org/officeDocument/2006/relationships/hyperlink" Target="https://corporateservices.dbohra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1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" Type="http://schemas.openxmlformats.org/officeDocument/2006/relationships/image" Target="../media/image1.png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svg"/><Relationship Id="rId19" Type="http://schemas.openxmlformats.org/officeDocument/2006/relationships/hyperlink" Target="https://corporateservices.dbohra.com" TargetMode="External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4" Type="http://schemas.openxmlformats.org/officeDocument/2006/relationships/image" Target="../media/image4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rporateservices.dbohra.com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image" Target="../media/image69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68.svg"/><Relationship Id="rId2" Type="http://schemas.openxmlformats.org/officeDocument/2006/relationships/image" Target="../media/image54.jpeg"/><Relationship Id="rId16" Type="http://schemas.openxmlformats.org/officeDocument/2006/relationships/image" Target="../media/image67.png"/><Relationship Id="rId20" Type="http://schemas.openxmlformats.org/officeDocument/2006/relationships/hyperlink" Target="https://corporateservices.dbohra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1.png"/><Relationship Id="rId10" Type="http://schemas.openxmlformats.org/officeDocument/2006/relationships/image" Target="../media/image62.svg"/><Relationship Id="rId19" Type="http://schemas.openxmlformats.org/officeDocument/2006/relationships/image" Target="../media/image70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rporateservices.dbohra.com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hyperlink" Target="https://corporateservices.dbohra.com" TargetMode="External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1.png"/><Relationship Id="rId2" Type="http://schemas.openxmlformats.org/officeDocument/2006/relationships/image" Target="../media/image54.jpeg"/><Relationship Id="rId16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63.png"/><Relationship Id="rId5" Type="http://schemas.openxmlformats.org/officeDocument/2006/relationships/image" Target="../media/image55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image" Target="../media/image58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rporateservices.dbohra.com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hyperlink" Target="https://corporateservices.dbohra.com" TargetMode="External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1.png"/><Relationship Id="rId2" Type="http://schemas.openxmlformats.org/officeDocument/2006/relationships/image" Target="../media/image54.jpeg"/><Relationship Id="rId16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4.png"/><Relationship Id="rId4" Type="http://schemas.openxmlformats.org/officeDocument/2006/relationships/image" Target="../media/image5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hyperlink" Target="https://corporateservices.dbohra.com" TargetMode="External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1.png"/><Relationship Id="rId2" Type="http://schemas.openxmlformats.org/officeDocument/2006/relationships/image" Target="../media/image54.jpeg"/><Relationship Id="rId16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63.png"/><Relationship Id="rId5" Type="http://schemas.openxmlformats.org/officeDocument/2006/relationships/image" Target="../media/image55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image" Target="../media/image58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13" Type="http://schemas.openxmlformats.org/officeDocument/2006/relationships/image" Target="../media/image1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svg"/><Relationship Id="rId4" Type="http://schemas.openxmlformats.org/officeDocument/2006/relationships/image" Target="../media/image76.svg"/><Relationship Id="rId9" Type="http://schemas.openxmlformats.org/officeDocument/2006/relationships/image" Target="../media/image81.png"/><Relationship Id="rId14" Type="http://schemas.openxmlformats.org/officeDocument/2006/relationships/hyperlink" Target="https://corporateservices.dbohra.com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86.svg"/><Relationship Id="rId7" Type="http://schemas.openxmlformats.org/officeDocument/2006/relationships/image" Target="../media/image9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Relationship Id="rId9" Type="http://schemas.openxmlformats.org/officeDocument/2006/relationships/hyperlink" Target="https://corporateservices.dbohra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rporateservices.dbohra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1.png"/><Relationship Id="rId7" Type="http://schemas.openxmlformats.org/officeDocument/2006/relationships/image" Target="../media/image94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hyperlink" Target="https://zfrmz.in/HLcMtAqed9pCfuDrND0P" TargetMode="External"/><Relationship Id="rId4" Type="http://schemas.openxmlformats.org/officeDocument/2006/relationships/image" Target="../media/image92.png"/><Relationship Id="rId9" Type="http://schemas.openxmlformats.org/officeDocument/2006/relationships/hyperlink" Target="https://corporateservices.dbohra.com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zfrmz.in/HLcMtAqed9pCfuDrND0P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corporateservices.dbohra.com" TargetMode="External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svg"/><Relationship Id="rId5" Type="http://schemas.openxmlformats.org/officeDocument/2006/relationships/image" Target="../media/image94.png"/><Relationship Id="rId4" Type="http://schemas.openxmlformats.org/officeDocument/2006/relationships/image" Target="../media/image92.png"/><Relationship Id="rId9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17348" y="1182028"/>
            <a:ext cx="1662803" cy="166280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EA185">
                    <a:alpha val="100000"/>
                  </a:srgbClr>
                </a:gs>
                <a:gs pos="100000">
                  <a:srgbClr val="3DAEFF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573250" y="889725"/>
            <a:ext cx="2860852" cy="747491"/>
          </a:xfrm>
          <a:custGeom>
            <a:avLst/>
            <a:gdLst/>
            <a:ahLst/>
            <a:cxnLst/>
            <a:rect l="l" t="t" r="r" b="b"/>
            <a:pathLst>
              <a:path w="2860852" h="747491">
                <a:moveTo>
                  <a:pt x="0" y="0"/>
                </a:moveTo>
                <a:lnTo>
                  <a:pt x="2860852" y="0"/>
                </a:lnTo>
                <a:lnTo>
                  <a:pt x="2860852" y="747491"/>
                </a:lnTo>
                <a:lnTo>
                  <a:pt x="0" y="7474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524319" y="1488999"/>
            <a:ext cx="1048862" cy="1048862"/>
          </a:xfrm>
          <a:custGeom>
            <a:avLst/>
            <a:gdLst/>
            <a:ahLst/>
            <a:cxnLst/>
            <a:rect l="l" t="t" r="r" b="b"/>
            <a:pathLst>
              <a:path w="1048862" h="1048862">
                <a:moveTo>
                  <a:pt x="0" y="0"/>
                </a:moveTo>
                <a:lnTo>
                  <a:pt x="1048862" y="0"/>
                </a:lnTo>
                <a:lnTo>
                  <a:pt x="1048862" y="1048862"/>
                </a:lnTo>
                <a:lnTo>
                  <a:pt x="0" y="1048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16681" y="3800231"/>
            <a:ext cx="16507921" cy="296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6"/>
              </a:lnSpc>
            </a:pPr>
            <a:r>
              <a:rPr lang="en-US" sz="10279" spc="-503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Does Your </a:t>
            </a:r>
            <a:r>
              <a:rPr lang="en-US" sz="10279" b="1" spc="-503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Business</a:t>
            </a:r>
            <a:r>
              <a:rPr lang="en-US" sz="10279" spc="-503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Have the </a:t>
            </a:r>
            <a:r>
              <a:rPr lang="en-US" sz="10279" b="1" spc="-503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Right Legal Entity</a:t>
            </a:r>
            <a:r>
              <a:rPr lang="en-US" sz="10279" spc="-503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35674" y="934402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5" tooltip="https://corporateservices.dbohra.com"/>
              </a:rPr>
              <a:t>corporateservices.dbohra.com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668" y="7421553"/>
            <a:ext cx="9537948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Simple Guide to Choosing the Right Structure and Staying Compliant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85858" y="2710676"/>
            <a:ext cx="1430792" cy="1422676"/>
            <a:chOff x="0" y="0"/>
            <a:chExt cx="902847" cy="897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2847" cy="897726"/>
            </a:xfrm>
            <a:custGeom>
              <a:avLst/>
              <a:gdLst/>
              <a:ahLst/>
              <a:cxnLst/>
              <a:rect l="l" t="t" r="r" b="b"/>
              <a:pathLst>
                <a:path w="902847" h="897726">
                  <a:moveTo>
                    <a:pt x="664722" y="0"/>
                  </a:moveTo>
                  <a:lnTo>
                    <a:pt x="902847" y="238125"/>
                  </a:lnTo>
                  <a:lnTo>
                    <a:pt x="902847" y="659601"/>
                  </a:lnTo>
                  <a:lnTo>
                    <a:pt x="664722" y="897726"/>
                  </a:lnTo>
                  <a:lnTo>
                    <a:pt x="238125" y="897726"/>
                  </a:lnTo>
                  <a:lnTo>
                    <a:pt x="0" y="65960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64722" y="0"/>
                  </a:lnTo>
                  <a:close/>
                </a:path>
              </a:pathLst>
            </a:custGeom>
            <a:solidFill>
              <a:srgbClr val="719616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3500" y="25400"/>
              <a:ext cx="775847" cy="808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3115345" y="2875850"/>
            <a:ext cx="1778663" cy="4508133"/>
          </a:xfrm>
          <a:custGeom>
            <a:avLst/>
            <a:gdLst/>
            <a:ahLst/>
            <a:cxnLst/>
            <a:rect l="l" t="t" r="r" b="b"/>
            <a:pathLst>
              <a:path w="1778663" h="4508133">
                <a:moveTo>
                  <a:pt x="0" y="0"/>
                </a:moveTo>
                <a:lnTo>
                  <a:pt x="1778663" y="0"/>
                </a:lnTo>
                <a:lnTo>
                  <a:pt x="1778663" y="4508133"/>
                </a:lnTo>
                <a:lnTo>
                  <a:pt x="0" y="4508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736654" y="2914664"/>
            <a:ext cx="6439129" cy="2651843"/>
            <a:chOff x="0" y="0"/>
            <a:chExt cx="1583767" cy="6522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3767" cy="652247"/>
            </a:xfrm>
            <a:custGeom>
              <a:avLst/>
              <a:gdLst/>
              <a:ahLst/>
              <a:cxnLst/>
              <a:rect l="l" t="t" r="r" b="b"/>
              <a:pathLst>
                <a:path w="1583767" h="652247">
                  <a:moveTo>
                    <a:pt x="30058" y="0"/>
                  </a:moveTo>
                  <a:lnTo>
                    <a:pt x="1553709" y="0"/>
                  </a:lnTo>
                  <a:cubicBezTo>
                    <a:pt x="1570310" y="0"/>
                    <a:pt x="1583767" y="13457"/>
                    <a:pt x="1583767" y="30058"/>
                  </a:cubicBezTo>
                  <a:lnTo>
                    <a:pt x="1583767" y="622189"/>
                  </a:lnTo>
                  <a:cubicBezTo>
                    <a:pt x="1583767" y="638789"/>
                    <a:pt x="1570310" y="652247"/>
                    <a:pt x="1553709" y="652247"/>
                  </a:cubicBezTo>
                  <a:lnTo>
                    <a:pt x="30058" y="652247"/>
                  </a:lnTo>
                  <a:cubicBezTo>
                    <a:pt x="13457" y="652247"/>
                    <a:pt x="0" y="638789"/>
                    <a:pt x="0" y="622189"/>
                  </a:cubicBezTo>
                  <a:lnTo>
                    <a:pt x="0" y="30058"/>
                  </a:lnTo>
                  <a:cubicBezTo>
                    <a:pt x="0" y="13457"/>
                    <a:pt x="13457" y="0"/>
                    <a:pt x="300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83767" cy="6903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10800000">
            <a:off x="7385157" y="2710676"/>
            <a:ext cx="1031493" cy="1031493"/>
          </a:xfrm>
          <a:custGeom>
            <a:avLst/>
            <a:gdLst/>
            <a:ahLst/>
            <a:cxnLst/>
            <a:rect l="l" t="t" r="r" b="b"/>
            <a:pathLst>
              <a:path w="1031493" h="1031493">
                <a:moveTo>
                  <a:pt x="0" y="0"/>
                </a:moveTo>
                <a:lnTo>
                  <a:pt x="1031493" y="0"/>
                </a:lnTo>
                <a:lnTo>
                  <a:pt x="1031493" y="1031493"/>
                </a:lnTo>
                <a:lnTo>
                  <a:pt x="0" y="1031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694612" y="2710676"/>
            <a:ext cx="1466789" cy="1458470"/>
            <a:chOff x="0" y="0"/>
            <a:chExt cx="902847" cy="8977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2847" cy="897726"/>
            </a:xfrm>
            <a:custGeom>
              <a:avLst/>
              <a:gdLst/>
              <a:ahLst/>
              <a:cxnLst/>
              <a:rect l="l" t="t" r="r" b="b"/>
              <a:pathLst>
                <a:path w="902847" h="897726">
                  <a:moveTo>
                    <a:pt x="664722" y="0"/>
                  </a:moveTo>
                  <a:lnTo>
                    <a:pt x="902847" y="238125"/>
                  </a:lnTo>
                  <a:lnTo>
                    <a:pt x="902847" y="659601"/>
                  </a:lnTo>
                  <a:lnTo>
                    <a:pt x="664722" y="897726"/>
                  </a:lnTo>
                  <a:lnTo>
                    <a:pt x="238125" y="897726"/>
                  </a:lnTo>
                  <a:lnTo>
                    <a:pt x="0" y="65960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64722" y="0"/>
                  </a:lnTo>
                  <a:close/>
                </a:path>
              </a:pathLst>
            </a:custGeom>
            <a:solidFill>
              <a:srgbClr val="1E9C38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775847" cy="808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5400000">
            <a:off x="11222444" y="2781511"/>
            <a:ext cx="1626424" cy="4621554"/>
          </a:xfrm>
          <a:custGeom>
            <a:avLst/>
            <a:gdLst/>
            <a:ahLst/>
            <a:cxnLst/>
            <a:rect l="l" t="t" r="r" b="b"/>
            <a:pathLst>
              <a:path w="1626424" h="4621554">
                <a:moveTo>
                  <a:pt x="0" y="0"/>
                </a:moveTo>
                <a:lnTo>
                  <a:pt x="1626424" y="0"/>
                </a:lnTo>
                <a:lnTo>
                  <a:pt x="1626424" y="4621554"/>
                </a:lnTo>
                <a:lnTo>
                  <a:pt x="0" y="4621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 r="-12111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9724879" y="2919796"/>
            <a:ext cx="7240345" cy="2718561"/>
            <a:chOff x="0" y="0"/>
            <a:chExt cx="1737130" cy="6522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37130" cy="652247"/>
            </a:xfrm>
            <a:custGeom>
              <a:avLst/>
              <a:gdLst/>
              <a:ahLst/>
              <a:cxnLst/>
              <a:rect l="l" t="t" r="r" b="b"/>
              <a:pathLst>
                <a:path w="1737130" h="652247">
                  <a:moveTo>
                    <a:pt x="26732" y="0"/>
                  </a:moveTo>
                  <a:lnTo>
                    <a:pt x="1710398" y="0"/>
                  </a:lnTo>
                  <a:cubicBezTo>
                    <a:pt x="1725161" y="0"/>
                    <a:pt x="1737130" y="11968"/>
                    <a:pt x="1737130" y="26732"/>
                  </a:cubicBezTo>
                  <a:lnTo>
                    <a:pt x="1737130" y="625515"/>
                  </a:lnTo>
                  <a:cubicBezTo>
                    <a:pt x="1737130" y="640279"/>
                    <a:pt x="1725161" y="652247"/>
                    <a:pt x="1710398" y="652247"/>
                  </a:cubicBezTo>
                  <a:lnTo>
                    <a:pt x="26732" y="652247"/>
                  </a:lnTo>
                  <a:cubicBezTo>
                    <a:pt x="11968" y="652247"/>
                    <a:pt x="0" y="640279"/>
                    <a:pt x="0" y="625515"/>
                  </a:cubicBezTo>
                  <a:lnTo>
                    <a:pt x="0" y="26732"/>
                  </a:lnTo>
                  <a:cubicBezTo>
                    <a:pt x="0" y="11968"/>
                    <a:pt x="11968" y="0"/>
                    <a:pt x="2673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737130" cy="6903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-10800000">
            <a:off x="16103956" y="2710676"/>
            <a:ext cx="1057445" cy="1057445"/>
          </a:xfrm>
          <a:custGeom>
            <a:avLst/>
            <a:gdLst/>
            <a:ahLst/>
            <a:cxnLst/>
            <a:rect l="l" t="t" r="r" b="b"/>
            <a:pathLst>
              <a:path w="1057445" h="1057445">
                <a:moveTo>
                  <a:pt x="0" y="0"/>
                </a:moveTo>
                <a:lnTo>
                  <a:pt x="1057445" y="0"/>
                </a:lnTo>
                <a:lnTo>
                  <a:pt x="1057445" y="1057444"/>
                </a:lnTo>
                <a:lnTo>
                  <a:pt x="0" y="10574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7051942" y="5969139"/>
            <a:ext cx="1455350" cy="1447095"/>
            <a:chOff x="0" y="0"/>
            <a:chExt cx="902847" cy="89772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02847" cy="897726"/>
            </a:xfrm>
            <a:custGeom>
              <a:avLst/>
              <a:gdLst/>
              <a:ahLst/>
              <a:cxnLst/>
              <a:rect l="l" t="t" r="r" b="b"/>
              <a:pathLst>
                <a:path w="902847" h="897726">
                  <a:moveTo>
                    <a:pt x="664722" y="0"/>
                  </a:moveTo>
                  <a:lnTo>
                    <a:pt x="902847" y="238125"/>
                  </a:lnTo>
                  <a:lnTo>
                    <a:pt x="902847" y="659601"/>
                  </a:lnTo>
                  <a:lnTo>
                    <a:pt x="664722" y="897726"/>
                  </a:lnTo>
                  <a:lnTo>
                    <a:pt x="238125" y="897726"/>
                  </a:lnTo>
                  <a:lnTo>
                    <a:pt x="0" y="65960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64722" y="0"/>
                  </a:lnTo>
                  <a:close/>
                </a:path>
              </a:pathLst>
            </a:custGeom>
            <a:solidFill>
              <a:srgbClr val="0C7F5E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3500" y="25400"/>
              <a:ext cx="775847" cy="808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5400000">
            <a:off x="3138769" y="6137149"/>
            <a:ext cx="1809192" cy="4585510"/>
          </a:xfrm>
          <a:custGeom>
            <a:avLst/>
            <a:gdLst/>
            <a:ahLst/>
            <a:cxnLst/>
            <a:rect l="l" t="t" r="r" b="b"/>
            <a:pathLst>
              <a:path w="1809192" h="4585510">
                <a:moveTo>
                  <a:pt x="0" y="0"/>
                </a:moveTo>
                <a:lnTo>
                  <a:pt x="1809192" y="0"/>
                </a:lnTo>
                <a:lnTo>
                  <a:pt x="1809192" y="4585510"/>
                </a:lnTo>
                <a:lnTo>
                  <a:pt x="0" y="45855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750610" y="6176628"/>
            <a:ext cx="6549650" cy="2697359"/>
            <a:chOff x="0" y="0"/>
            <a:chExt cx="1583767" cy="65224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83767" cy="652247"/>
            </a:xfrm>
            <a:custGeom>
              <a:avLst/>
              <a:gdLst/>
              <a:ahLst/>
              <a:cxnLst/>
              <a:rect l="l" t="t" r="r" b="b"/>
              <a:pathLst>
                <a:path w="1583767" h="652247">
                  <a:moveTo>
                    <a:pt x="29551" y="0"/>
                  </a:moveTo>
                  <a:lnTo>
                    <a:pt x="1554216" y="0"/>
                  </a:lnTo>
                  <a:cubicBezTo>
                    <a:pt x="1570537" y="0"/>
                    <a:pt x="1583767" y="13230"/>
                    <a:pt x="1583767" y="29551"/>
                  </a:cubicBezTo>
                  <a:lnTo>
                    <a:pt x="1583767" y="622696"/>
                  </a:lnTo>
                  <a:cubicBezTo>
                    <a:pt x="1583767" y="630533"/>
                    <a:pt x="1580654" y="638050"/>
                    <a:pt x="1575112" y="643592"/>
                  </a:cubicBezTo>
                  <a:cubicBezTo>
                    <a:pt x="1569570" y="649134"/>
                    <a:pt x="1562054" y="652247"/>
                    <a:pt x="1554216" y="652247"/>
                  </a:cubicBezTo>
                  <a:lnTo>
                    <a:pt x="29551" y="652247"/>
                  </a:lnTo>
                  <a:cubicBezTo>
                    <a:pt x="13230" y="652247"/>
                    <a:pt x="0" y="639017"/>
                    <a:pt x="0" y="622696"/>
                  </a:cubicBezTo>
                  <a:lnTo>
                    <a:pt x="0" y="29551"/>
                  </a:lnTo>
                  <a:cubicBezTo>
                    <a:pt x="0" y="13230"/>
                    <a:pt x="13230" y="0"/>
                    <a:pt x="2955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583767" cy="6903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 rot="-10800000">
            <a:off x="7458094" y="5969139"/>
            <a:ext cx="1049198" cy="1049198"/>
          </a:xfrm>
          <a:custGeom>
            <a:avLst/>
            <a:gdLst/>
            <a:ahLst/>
            <a:cxnLst/>
            <a:rect l="l" t="t" r="r" b="b"/>
            <a:pathLst>
              <a:path w="1049198" h="1049198">
                <a:moveTo>
                  <a:pt x="0" y="0"/>
                </a:moveTo>
                <a:lnTo>
                  <a:pt x="1049197" y="0"/>
                </a:lnTo>
                <a:lnTo>
                  <a:pt x="1049197" y="1049198"/>
                </a:lnTo>
                <a:lnTo>
                  <a:pt x="0" y="10491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4689274" y="2979139"/>
            <a:ext cx="560967" cy="560967"/>
          </a:xfrm>
          <a:custGeom>
            <a:avLst/>
            <a:gdLst/>
            <a:ahLst/>
            <a:cxnLst/>
            <a:rect l="l" t="t" r="r" b="b"/>
            <a:pathLst>
              <a:path w="560967" h="560967">
                <a:moveTo>
                  <a:pt x="0" y="0"/>
                </a:moveTo>
                <a:lnTo>
                  <a:pt x="560967" y="0"/>
                </a:lnTo>
                <a:lnTo>
                  <a:pt x="560967" y="560966"/>
                </a:lnTo>
                <a:lnTo>
                  <a:pt x="0" y="5609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>
            <a:off x="16249685" y="2882983"/>
            <a:ext cx="856316" cy="576943"/>
          </a:xfrm>
          <a:custGeom>
            <a:avLst/>
            <a:gdLst/>
            <a:ahLst/>
            <a:cxnLst/>
            <a:rect l="l" t="t" r="r" b="b"/>
            <a:pathLst>
              <a:path w="856316" h="576943">
                <a:moveTo>
                  <a:pt x="0" y="0"/>
                </a:moveTo>
                <a:lnTo>
                  <a:pt x="856317" y="0"/>
                </a:lnTo>
                <a:lnTo>
                  <a:pt x="856317" y="576943"/>
                </a:lnTo>
                <a:lnTo>
                  <a:pt x="0" y="5769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5725936" y="5969139"/>
            <a:ext cx="1435464" cy="1427323"/>
            <a:chOff x="0" y="0"/>
            <a:chExt cx="902847" cy="89772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02847" cy="897726"/>
            </a:xfrm>
            <a:custGeom>
              <a:avLst/>
              <a:gdLst/>
              <a:ahLst/>
              <a:cxnLst/>
              <a:rect l="l" t="t" r="r" b="b"/>
              <a:pathLst>
                <a:path w="902847" h="897726">
                  <a:moveTo>
                    <a:pt x="664722" y="0"/>
                  </a:moveTo>
                  <a:lnTo>
                    <a:pt x="902847" y="238125"/>
                  </a:lnTo>
                  <a:lnTo>
                    <a:pt x="902847" y="659601"/>
                  </a:lnTo>
                  <a:lnTo>
                    <a:pt x="664722" y="897726"/>
                  </a:lnTo>
                  <a:lnTo>
                    <a:pt x="238125" y="897726"/>
                  </a:lnTo>
                  <a:lnTo>
                    <a:pt x="0" y="65960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64722" y="0"/>
                  </a:lnTo>
                  <a:close/>
                </a:path>
              </a:pathLst>
            </a:custGeom>
            <a:solidFill>
              <a:srgbClr val="0D6683"/>
            </a:solidFill>
            <a:ln cap="sq">
              <a:noFill/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3500" y="25400"/>
              <a:ext cx="775847" cy="808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 rot="5400000">
            <a:off x="11094071" y="6134853"/>
            <a:ext cx="1784472" cy="4522856"/>
          </a:xfrm>
          <a:custGeom>
            <a:avLst/>
            <a:gdLst/>
            <a:ahLst/>
            <a:cxnLst/>
            <a:rect l="l" t="t" r="r" b="b"/>
            <a:pathLst>
              <a:path w="1784472" h="4522856">
                <a:moveTo>
                  <a:pt x="0" y="0"/>
                </a:moveTo>
                <a:lnTo>
                  <a:pt x="1784472" y="0"/>
                </a:lnTo>
                <a:lnTo>
                  <a:pt x="1784472" y="4522856"/>
                </a:lnTo>
                <a:lnTo>
                  <a:pt x="0" y="45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9724879" y="6173793"/>
            <a:ext cx="7240345" cy="2660504"/>
            <a:chOff x="0" y="0"/>
            <a:chExt cx="1775037" cy="65224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775037" cy="652247"/>
            </a:xfrm>
            <a:custGeom>
              <a:avLst/>
              <a:gdLst/>
              <a:ahLst/>
              <a:cxnLst/>
              <a:rect l="l" t="t" r="r" b="b"/>
              <a:pathLst>
                <a:path w="1775037" h="652247">
                  <a:moveTo>
                    <a:pt x="26732" y="0"/>
                  </a:moveTo>
                  <a:lnTo>
                    <a:pt x="1748305" y="0"/>
                  </a:lnTo>
                  <a:cubicBezTo>
                    <a:pt x="1763069" y="0"/>
                    <a:pt x="1775037" y="11968"/>
                    <a:pt x="1775037" y="26732"/>
                  </a:cubicBezTo>
                  <a:lnTo>
                    <a:pt x="1775037" y="625515"/>
                  </a:lnTo>
                  <a:cubicBezTo>
                    <a:pt x="1775037" y="640279"/>
                    <a:pt x="1763069" y="652247"/>
                    <a:pt x="1748305" y="652247"/>
                  </a:cubicBezTo>
                  <a:lnTo>
                    <a:pt x="26732" y="652247"/>
                  </a:lnTo>
                  <a:cubicBezTo>
                    <a:pt x="11968" y="652247"/>
                    <a:pt x="0" y="640279"/>
                    <a:pt x="0" y="625515"/>
                  </a:cubicBezTo>
                  <a:lnTo>
                    <a:pt x="0" y="26732"/>
                  </a:lnTo>
                  <a:cubicBezTo>
                    <a:pt x="0" y="11968"/>
                    <a:pt x="11968" y="0"/>
                    <a:pt x="2673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775037" cy="6903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-10800000">
            <a:off x="16126539" y="5969139"/>
            <a:ext cx="1034862" cy="1034862"/>
          </a:xfrm>
          <a:custGeom>
            <a:avLst/>
            <a:gdLst/>
            <a:ahLst/>
            <a:cxnLst/>
            <a:rect l="l" t="t" r="r" b="b"/>
            <a:pathLst>
              <a:path w="1034862" h="1034862">
                <a:moveTo>
                  <a:pt x="0" y="0"/>
                </a:moveTo>
                <a:lnTo>
                  <a:pt x="1034862" y="0"/>
                </a:lnTo>
                <a:lnTo>
                  <a:pt x="1034862" y="1034862"/>
                </a:lnTo>
                <a:lnTo>
                  <a:pt x="0" y="10348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7749857" y="6102489"/>
            <a:ext cx="666793" cy="665126"/>
          </a:xfrm>
          <a:custGeom>
            <a:avLst/>
            <a:gdLst/>
            <a:ahLst/>
            <a:cxnLst/>
            <a:rect l="l" t="t" r="r" b="b"/>
            <a:pathLst>
              <a:path w="666793" h="665126">
                <a:moveTo>
                  <a:pt x="0" y="0"/>
                </a:moveTo>
                <a:lnTo>
                  <a:pt x="666793" y="0"/>
                </a:lnTo>
                <a:lnTo>
                  <a:pt x="666793" y="665126"/>
                </a:lnTo>
                <a:lnTo>
                  <a:pt x="0" y="6651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7" name="Freeform 37"/>
          <p:cNvSpPr/>
          <p:nvPr/>
        </p:nvSpPr>
        <p:spPr>
          <a:xfrm>
            <a:off x="7598530" y="2914664"/>
            <a:ext cx="621533" cy="625442"/>
          </a:xfrm>
          <a:custGeom>
            <a:avLst/>
            <a:gdLst/>
            <a:ahLst/>
            <a:cxnLst/>
            <a:rect l="l" t="t" r="r" b="b"/>
            <a:pathLst>
              <a:path w="621533" h="625442">
                <a:moveTo>
                  <a:pt x="0" y="0"/>
                </a:moveTo>
                <a:lnTo>
                  <a:pt x="621533" y="0"/>
                </a:lnTo>
                <a:lnTo>
                  <a:pt x="621533" y="625441"/>
                </a:lnTo>
                <a:lnTo>
                  <a:pt x="0" y="625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2215777" y="4112352"/>
            <a:ext cx="5169380" cy="575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8"/>
              </a:lnSpc>
            </a:pPr>
            <a:r>
              <a:rPr lang="en-US" sz="17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business owned and controlled by one individual, with no separate legal identity from the owner.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15777" y="3620741"/>
            <a:ext cx="5186600" cy="31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8"/>
              </a:lnSpc>
              <a:spcBef>
                <a:spcPct val="0"/>
              </a:spcBef>
            </a:pPr>
            <a:r>
              <a:rPr lang="en-US" sz="1927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Sole Proprietorship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189118" y="4120790"/>
            <a:ext cx="5914839" cy="59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9"/>
              </a:lnSpc>
              <a:spcBef>
                <a:spcPct val="0"/>
              </a:spcBef>
            </a:pPr>
            <a:r>
              <a:rPr lang="en-US" sz="174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business structure where two or more individuals jointly own and manage the business under a legal agreement.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189118" y="3620741"/>
            <a:ext cx="3319826" cy="321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4"/>
              </a:lnSpc>
              <a:spcBef>
                <a:spcPct val="0"/>
              </a:spcBef>
            </a:pPr>
            <a:r>
              <a:rPr lang="en-US" sz="196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Partnership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29715" y="1292184"/>
            <a:ext cx="15228570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WHAT IS A LEGAL ENTITY?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736654" y="1991319"/>
            <a:ext cx="1554412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legal entity is the official structure under which a business is registered, defining its ownership, liability, taxation, and legal responsibilities.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261249" y="4873583"/>
            <a:ext cx="549351" cy="60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17"/>
              </a:lnSpc>
              <a:spcBef>
                <a:spcPct val="0"/>
              </a:spcBef>
            </a:pPr>
            <a:r>
              <a:rPr lang="en-US" sz="3512" b="1">
                <a:solidFill>
                  <a:srgbClr val="32DB5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547704" y="8180003"/>
            <a:ext cx="545066" cy="59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79"/>
              </a:lnSpc>
              <a:spcBef>
                <a:spcPct val="0"/>
              </a:spcBef>
            </a:pPr>
            <a:r>
              <a:rPr lang="en-US" sz="3485" b="1">
                <a:solidFill>
                  <a:srgbClr val="01CB9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471345" y="4883108"/>
            <a:ext cx="535869" cy="581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797"/>
              </a:lnSpc>
              <a:spcBef>
                <a:spcPct val="0"/>
              </a:spcBef>
            </a:pPr>
            <a:r>
              <a:rPr lang="en-US" sz="3426" b="1">
                <a:solidFill>
                  <a:srgbClr val="A6DF1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215777" y="7397184"/>
            <a:ext cx="5242317" cy="899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6"/>
              </a:lnSpc>
              <a:spcBef>
                <a:spcPct val="0"/>
              </a:spcBef>
            </a:pPr>
            <a:r>
              <a:rPr lang="en-US" sz="171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separate legal entity combining partnership flexibility with limited liability protection for partners.</a:t>
            </a:r>
          </a:p>
        </p:txBody>
      </p:sp>
      <p:sp>
        <p:nvSpPr>
          <p:cNvPr id="48" name="Freeform 48"/>
          <p:cNvSpPr/>
          <p:nvPr/>
        </p:nvSpPr>
        <p:spPr>
          <a:xfrm>
            <a:off x="16336089" y="6087975"/>
            <a:ext cx="679640" cy="679640"/>
          </a:xfrm>
          <a:custGeom>
            <a:avLst/>
            <a:gdLst/>
            <a:ahLst/>
            <a:cxnLst/>
            <a:rect l="l" t="t" r="r" b="b"/>
            <a:pathLst>
              <a:path w="679640" h="679640">
                <a:moveTo>
                  <a:pt x="0" y="0"/>
                </a:moveTo>
                <a:lnTo>
                  <a:pt x="679640" y="0"/>
                </a:lnTo>
                <a:lnTo>
                  <a:pt x="679640" y="679640"/>
                </a:lnTo>
                <a:lnTo>
                  <a:pt x="0" y="67964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TextBox 49"/>
          <p:cNvSpPr txBox="1"/>
          <p:nvPr/>
        </p:nvSpPr>
        <p:spPr>
          <a:xfrm>
            <a:off x="10071155" y="7374305"/>
            <a:ext cx="6032802" cy="59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8"/>
              </a:lnSpc>
              <a:spcBef>
                <a:spcPct val="0"/>
              </a:spcBef>
            </a:pPr>
            <a:r>
              <a:rPr lang="en-US" sz="17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separate legal entity owned by shareholders and managed by directors, offering limited liability protection.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071155" y="6860370"/>
            <a:ext cx="3345921" cy="33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6"/>
              </a:lnSpc>
              <a:spcBef>
                <a:spcPct val="0"/>
              </a:spcBef>
            </a:pPr>
            <a:r>
              <a:rPr lang="en-US" sz="1975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Private Limited Company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215777" y="6866667"/>
            <a:ext cx="5325558" cy="331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7"/>
              </a:lnSpc>
              <a:spcBef>
                <a:spcPct val="0"/>
              </a:spcBef>
            </a:pPr>
            <a:r>
              <a:rPr lang="en-US" sz="1933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Limited Liability Partnership (LLP)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6249685" y="8170478"/>
            <a:ext cx="537619" cy="592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12"/>
              </a:lnSpc>
              <a:spcBef>
                <a:spcPct val="0"/>
              </a:spcBef>
            </a:pPr>
            <a:r>
              <a:rPr lang="en-US" sz="3437" b="1">
                <a:solidFill>
                  <a:srgbClr val="0197C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17213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21" tooltip="https://corporateservices.dbohra.com"/>
              </a:rPr>
              <a:t>corporateservices.dbohra.com</a:t>
            </a:r>
          </a:p>
        </p:txBody>
      </p:sp>
      <p:sp>
        <p:nvSpPr>
          <p:cNvPr id="54" name="Freeform 54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r="-243262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048697" y="6411570"/>
            <a:ext cx="1329366" cy="3369361"/>
          </a:xfrm>
          <a:custGeom>
            <a:avLst/>
            <a:gdLst/>
            <a:ahLst/>
            <a:cxnLst/>
            <a:rect l="l" t="t" r="r" b="b"/>
            <a:pathLst>
              <a:path w="1329366" h="3369361">
                <a:moveTo>
                  <a:pt x="0" y="0"/>
                </a:moveTo>
                <a:lnTo>
                  <a:pt x="1329366" y="0"/>
                </a:lnTo>
                <a:lnTo>
                  <a:pt x="1329366" y="3369360"/>
                </a:lnTo>
                <a:lnTo>
                  <a:pt x="0" y="3369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4986137" y="6411570"/>
            <a:ext cx="1329366" cy="3369361"/>
          </a:xfrm>
          <a:custGeom>
            <a:avLst/>
            <a:gdLst/>
            <a:ahLst/>
            <a:cxnLst/>
            <a:rect l="l" t="t" r="r" b="b"/>
            <a:pathLst>
              <a:path w="1329366" h="3369361">
                <a:moveTo>
                  <a:pt x="0" y="0"/>
                </a:moveTo>
                <a:lnTo>
                  <a:pt x="1329366" y="0"/>
                </a:lnTo>
                <a:lnTo>
                  <a:pt x="1329366" y="3369360"/>
                </a:lnTo>
                <a:lnTo>
                  <a:pt x="0" y="3369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544247" y="3866306"/>
            <a:ext cx="1329366" cy="3369361"/>
          </a:xfrm>
          <a:custGeom>
            <a:avLst/>
            <a:gdLst/>
            <a:ahLst/>
            <a:cxnLst/>
            <a:rect l="l" t="t" r="r" b="b"/>
            <a:pathLst>
              <a:path w="1329366" h="3369361">
                <a:moveTo>
                  <a:pt x="0" y="0"/>
                </a:moveTo>
                <a:lnTo>
                  <a:pt x="1329366" y="0"/>
                </a:lnTo>
                <a:lnTo>
                  <a:pt x="1329366" y="3369360"/>
                </a:lnTo>
                <a:lnTo>
                  <a:pt x="0" y="3369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13210204" y="3866306"/>
            <a:ext cx="1329366" cy="3369361"/>
          </a:xfrm>
          <a:custGeom>
            <a:avLst/>
            <a:gdLst/>
            <a:ahLst/>
            <a:cxnLst/>
            <a:rect l="l" t="t" r="r" b="b"/>
            <a:pathLst>
              <a:path w="1329366" h="3369361">
                <a:moveTo>
                  <a:pt x="0" y="0"/>
                </a:moveTo>
                <a:lnTo>
                  <a:pt x="1329366" y="0"/>
                </a:lnTo>
                <a:lnTo>
                  <a:pt x="1329366" y="3369360"/>
                </a:lnTo>
                <a:lnTo>
                  <a:pt x="0" y="3369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714750" y="5905500"/>
            <a:ext cx="10858500" cy="5361384"/>
          </a:xfrm>
          <a:custGeom>
            <a:avLst/>
            <a:gdLst/>
            <a:ahLst/>
            <a:cxnLst/>
            <a:rect l="l" t="t" r="r" b="b"/>
            <a:pathLst>
              <a:path w="10858500" h="5361384">
                <a:moveTo>
                  <a:pt x="0" y="0"/>
                </a:moveTo>
                <a:lnTo>
                  <a:pt x="10858500" y="0"/>
                </a:lnTo>
                <a:lnTo>
                  <a:pt x="10858500" y="5361384"/>
                </a:lnTo>
                <a:lnTo>
                  <a:pt x="0" y="53613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5400000">
            <a:off x="775985" y="6896150"/>
            <a:ext cx="419216" cy="366814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19616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5400000">
            <a:off x="13713424" y="6896150"/>
            <a:ext cx="419216" cy="366814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03586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11793" y="6508760"/>
            <a:ext cx="3490968" cy="1923490"/>
            <a:chOff x="0" y="0"/>
            <a:chExt cx="919432" cy="5065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9432" cy="506598"/>
            </a:xfrm>
            <a:custGeom>
              <a:avLst/>
              <a:gdLst/>
              <a:ahLst/>
              <a:cxnLst/>
              <a:rect l="l" t="t" r="r" b="b"/>
              <a:pathLst>
                <a:path w="919432" h="506598">
                  <a:moveTo>
                    <a:pt x="55443" y="0"/>
                  </a:moveTo>
                  <a:lnTo>
                    <a:pt x="863989" y="0"/>
                  </a:lnTo>
                  <a:cubicBezTo>
                    <a:pt x="878694" y="0"/>
                    <a:pt x="892796" y="5841"/>
                    <a:pt x="903193" y="16239"/>
                  </a:cubicBezTo>
                  <a:cubicBezTo>
                    <a:pt x="913591" y="26636"/>
                    <a:pt x="919432" y="40738"/>
                    <a:pt x="919432" y="55443"/>
                  </a:cubicBezTo>
                  <a:lnTo>
                    <a:pt x="919432" y="451156"/>
                  </a:lnTo>
                  <a:cubicBezTo>
                    <a:pt x="919432" y="465860"/>
                    <a:pt x="913591" y="479962"/>
                    <a:pt x="903193" y="490359"/>
                  </a:cubicBezTo>
                  <a:cubicBezTo>
                    <a:pt x="892796" y="500757"/>
                    <a:pt x="878694" y="506598"/>
                    <a:pt x="863989" y="506598"/>
                  </a:cubicBezTo>
                  <a:lnTo>
                    <a:pt x="55443" y="506598"/>
                  </a:lnTo>
                  <a:cubicBezTo>
                    <a:pt x="40738" y="506598"/>
                    <a:pt x="26636" y="500757"/>
                    <a:pt x="16239" y="490359"/>
                  </a:cubicBezTo>
                  <a:cubicBezTo>
                    <a:pt x="5841" y="479962"/>
                    <a:pt x="0" y="465860"/>
                    <a:pt x="0" y="451156"/>
                  </a:cubicBezTo>
                  <a:lnTo>
                    <a:pt x="0" y="55443"/>
                  </a:lnTo>
                  <a:cubicBezTo>
                    <a:pt x="0" y="40738"/>
                    <a:pt x="5841" y="26636"/>
                    <a:pt x="16239" y="16239"/>
                  </a:cubicBezTo>
                  <a:cubicBezTo>
                    <a:pt x="26636" y="5841"/>
                    <a:pt x="40738" y="0"/>
                    <a:pt x="5544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919432" cy="54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949233" y="6508760"/>
            <a:ext cx="3386267" cy="1923490"/>
            <a:chOff x="0" y="0"/>
            <a:chExt cx="891856" cy="5065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91856" cy="506598"/>
            </a:xfrm>
            <a:custGeom>
              <a:avLst/>
              <a:gdLst/>
              <a:ahLst/>
              <a:cxnLst/>
              <a:rect l="l" t="t" r="r" b="b"/>
              <a:pathLst>
                <a:path w="891856" h="506598">
                  <a:moveTo>
                    <a:pt x="57157" y="0"/>
                  </a:moveTo>
                  <a:lnTo>
                    <a:pt x="834700" y="0"/>
                  </a:lnTo>
                  <a:cubicBezTo>
                    <a:pt x="866267" y="0"/>
                    <a:pt x="891856" y="25590"/>
                    <a:pt x="891856" y="57157"/>
                  </a:cubicBezTo>
                  <a:lnTo>
                    <a:pt x="891856" y="449441"/>
                  </a:lnTo>
                  <a:cubicBezTo>
                    <a:pt x="891856" y="464600"/>
                    <a:pt x="885835" y="479138"/>
                    <a:pt x="875116" y="489857"/>
                  </a:cubicBezTo>
                  <a:cubicBezTo>
                    <a:pt x="864397" y="500576"/>
                    <a:pt x="849859" y="506598"/>
                    <a:pt x="834700" y="506598"/>
                  </a:cubicBezTo>
                  <a:lnTo>
                    <a:pt x="57157" y="506598"/>
                  </a:lnTo>
                  <a:cubicBezTo>
                    <a:pt x="25590" y="506598"/>
                    <a:pt x="0" y="481008"/>
                    <a:pt x="0" y="449441"/>
                  </a:cubicBezTo>
                  <a:lnTo>
                    <a:pt x="0" y="57157"/>
                  </a:lnTo>
                  <a:cubicBezTo>
                    <a:pt x="0" y="25590"/>
                    <a:pt x="25590" y="0"/>
                    <a:pt x="571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91856" cy="54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7192" y="6215669"/>
            <a:ext cx="1009202" cy="875155"/>
            <a:chOff x="0" y="0"/>
            <a:chExt cx="812800" cy="704850"/>
          </a:xfrm>
        </p:grpSpPr>
        <p:sp>
          <p:nvSpPr>
            <p:cNvPr id="20" name="Freeform 20"/>
            <p:cNvSpPr/>
            <p:nvPr/>
          </p:nvSpPr>
          <p:spPr>
            <a:xfrm>
              <a:off x="20563" y="0"/>
              <a:ext cx="771673" cy="703580"/>
            </a:xfrm>
            <a:custGeom>
              <a:avLst/>
              <a:gdLst/>
              <a:ahLst/>
              <a:cxnLst/>
              <a:rect l="l" t="t" r="r" b="b"/>
              <a:pathLst>
                <a:path w="771673" h="703580">
                  <a:moveTo>
                    <a:pt x="627407" y="66428"/>
                  </a:moveTo>
                  <a:lnTo>
                    <a:pt x="753867" y="285362"/>
                  </a:lnTo>
                  <a:cubicBezTo>
                    <a:pt x="777609" y="326465"/>
                    <a:pt x="777609" y="377115"/>
                    <a:pt x="753867" y="418218"/>
                  </a:cubicBezTo>
                  <a:lnTo>
                    <a:pt x="627407" y="637152"/>
                  </a:lnTo>
                  <a:cubicBezTo>
                    <a:pt x="603663" y="678259"/>
                    <a:pt x="559796" y="703580"/>
                    <a:pt x="512324" y="703580"/>
                  </a:cubicBezTo>
                  <a:lnTo>
                    <a:pt x="259350" y="703580"/>
                  </a:lnTo>
                  <a:cubicBezTo>
                    <a:pt x="211878" y="703580"/>
                    <a:pt x="168011" y="678259"/>
                    <a:pt x="144267" y="637152"/>
                  </a:cubicBezTo>
                  <a:lnTo>
                    <a:pt x="17807" y="418218"/>
                  </a:lnTo>
                  <a:cubicBezTo>
                    <a:pt x="-5935" y="377115"/>
                    <a:pt x="-5935" y="326465"/>
                    <a:pt x="17807" y="285362"/>
                  </a:cubicBezTo>
                  <a:lnTo>
                    <a:pt x="144267" y="66428"/>
                  </a:lnTo>
                  <a:cubicBezTo>
                    <a:pt x="168011" y="25321"/>
                    <a:pt x="211878" y="0"/>
                    <a:pt x="259350" y="0"/>
                  </a:cubicBezTo>
                  <a:lnTo>
                    <a:pt x="512324" y="0"/>
                  </a:lnTo>
                  <a:cubicBezTo>
                    <a:pt x="559796" y="0"/>
                    <a:pt x="603663" y="25321"/>
                    <a:pt x="627407" y="66428"/>
                  </a:cubicBezTo>
                  <a:close/>
                </a:path>
              </a:pathLst>
            </a:custGeom>
            <a:solidFill>
              <a:srgbClr val="A6DF1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48737" y="46664"/>
              <a:ext cx="515326" cy="562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444632" y="6215669"/>
            <a:ext cx="1009202" cy="875155"/>
            <a:chOff x="0" y="0"/>
            <a:chExt cx="812800" cy="704850"/>
          </a:xfrm>
        </p:grpSpPr>
        <p:sp>
          <p:nvSpPr>
            <p:cNvPr id="23" name="Freeform 23"/>
            <p:cNvSpPr/>
            <p:nvPr/>
          </p:nvSpPr>
          <p:spPr>
            <a:xfrm>
              <a:off x="20563" y="0"/>
              <a:ext cx="771673" cy="703580"/>
            </a:xfrm>
            <a:custGeom>
              <a:avLst/>
              <a:gdLst/>
              <a:ahLst/>
              <a:cxnLst/>
              <a:rect l="l" t="t" r="r" b="b"/>
              <a:pathLst>
                <a:path w="771673" h="703580">
                  <a:moveTo>
                    <a:pt x="627407" y="66428"/>
                  </a:moveTo>
                  <a:lnTo>
                    <a:pt x="753867" y="285362"/>
                  </a:lnTo>
                  <a:cubicBezTo>
                    <a:pt x="777609" y="326465"/>
                    <a:pt x="777609" y="377115"/>
                    <a:pt x="753867" y="418218"/>
                  </a:cubicBezTo>
                  <a:lnTo>
                    <a:pt x="627407" y="637152"/>
                  </a:lnTo>
                  <a:cubicBezTo>
                    <a:pt x="603663" y="678259"/>
                    <a:pt x="559796" y="703580"/>
                    <a:pt x="512324" y="703580"/>
                  </a:cubicBezTo>
                  <a:lnTo>
                    <a:pt x="259350" y="703580"/>
                  </a:lnTo>
                  <a:cubicBezTo>
                    <a:pt x="211878" y="703580"/>
                    <a:pt x="168011" y="678259"/>
                    <a:pt x="144267" y="637152"/>
                  </a:cubicBezTo>
                  <a:lnTo>
                    <a:pt x="17807" y="418218"/>
                  </a:lnTo>
                  <a:cubicBezTo>
                    <a:pt x="-5935" y="377115"/>
                    <a:pt x="-5935" y="326465"/>
                    <a:pt x="17807" y="285362"/>
                  </a:cubicBezTo>
                  <a:lnTo>
                    <a:pt x="144267" y="66428"/>
                  </a:lnTo>
                  <a:cubicBezTo>
                    <a:pt x="168011" y="25321"/>
                    <a:pt x="211878" y="0"/>
                    <a:pt x="259350" y="0"/>
                  </a:cubicBezTo>
                  <a:lnTo>
                    <a:pt x="512324" y="0"/>
                  </a:lnTo>
                  <a:cubicBezTo>
                    <a:pt x="559796" y="0"/>
                    <a:pt x="603663" y="25321"/>
                    <a:pt x="627407" y="66428"/>
                  </a:cubicBezTo>
                  <a:close/>
                </a:path>
              </a:pathLst>
            </a:custGeom>
            <a:solidFill>
              <a:srgbClr val="5D65DA"/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48737" y="46664"/>
              <a:ext cx="515326" cy="562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05</a:t>
              </a:r>
            </a:p>
          </p:txBody>
        </p:sp>
      </p:grpSp>
      <p:sp>
        <p:nvSpPr>
          <p:cNvPr id="25" name="Freeform 25"/>
          <p:cNvSpPr/>
          <p:nvPr/>
        </p:nvSpPr>
        <p:spPr>
          <a:xfrm rot="5400000">
            <a:off x="8771395" y="2922490"/>
            <a:ext cx="1329366" cy="3369361"/>
          </a:xfrm>
          <a:custGeom>
            <a:avLst/>
            <a:gdLst/>
            <a:ahLst/>
            <a:cxnLst/>
            <a:rect l="l" t="t" r="r" b="b"/>
            <a:pathLst>
              <a:path w="1329366" h="3369361">
                <a:moveTo>
                  <a:pt x="0" y="0"/>
                </a:moveTo>
                <a:lnTo>
                  <a:pt x="1329366" y="0"/>
                </a:lnTo>
                <a:lnTo>
                  <a:pt x="1329366" y="3369361"/>
                </a:lnTo>
                <a:lnTo>
                  <a:pt x="0" y="3369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 rot="-5400000">
            <a:off x="7498683" y="3453481"/>
            <a:ext cx="419216" cy="366814"/>
            <a:chOff x="0" y="0"/>
            <a:chExt cx="812800" cy="7112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D6683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734491" y="3062614"/>
            <a:ext cx="3386267" cy="1923490"/>
            <a:chOff x="0" y="0"/>
            <a:chExt cx="891856" cy="5065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91856" cy="506598"/>
            </a:xfrm>
            <a:custGeom>
              <a:avLst/>
              <a:gdLst/>
              <a:ahLst/>
              <a:cxnLst/>
              <a:rect l="l" t="t" r="r" b="b"/>
              <a:pathLst>
                <a:path w="891856" h="506598">
                  <a:moveTo>
                    <a:pt x="57157" y="0"/>
                  </a:moveTo>
                  <a:lnTo>
                    <a:pt x="834700" y="0"/>
                  </a:lnTo>
                  <a:cubicBezTo>
                    <a:pt x="866267" y="0"/>
                    <a:pt x="891856" y="25590"/>
                    <a:pt x="891856" y="57157"/>
                  </a:cubicBezTo>
                  <a:lnTo>
                    <a:pt x="891856" y="449441"/>
                  </a:lnTo>
                  <a:cubicBezTo>
                    <a:pt x="891856" y="464600"/>
                    <a:pt x="885835" y="479138"/>
                    <a:pt x="875116" y="489857"/>
                  </a:cubicBezTo>
                  <a:cubicBezTo>
                    <a:pt x="864397" y="500576"/>
                    <a:pt x="849859" y="506598"/>
                    <a:pt x="834700" y="506598"/>
                  </a:cubicBezTo>
                  <a:lnTo>
                    <a:pt x="57157" y="506598"/>
                  </a:lnTo>
                  <a:cubicBezTo>
                    <a:pt x="25590" y="506598"/>
                    <a:pt x="0" y="481008"/>
                    <a:pt x="0" y="449441"/>
                  </a:cubicBezTo>
                  <a:lnTo>
                    <a:pt x="0" y="57157"/>
                  </a:lnTo>
                  <a:cubicBezTo>
                    <a:pt x="0" y="25590"/>
                    <a:pt x="25590" y="0"/>
                    <a:pt x="571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91856" cy="54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229890" y="2769523"/>
            <a:ext cx="1009202" cy="875155"/>
            <a:chOff x="0" y="0"/>
            <a:chExt cx="812800" cy="704850"/>
          </a:xfrm>
        </p:grpSpPr>
        <p:sp>
          <p:nvSpPr>
            <p:cNvPr id="33" name="Freeform 33"/>
            <p:cNvSpPr/>
            <p:nvPr/>
          </p:nvSpPr>
          <p:spPr>
            <a:xfrm>
              <a:off x="20563" y="0"/>
              <a:ext cx="771673" cy="703580"/>
            </a:xfrm>
            <a:custGeom>
              <a:avLst/>
              <a:gdLst/>
              <a:ahLst/>
              <a:cxnLst/>
              <a:rect l="l" t="t" r="r" b="b"/>
              <a:pathLst>
                <a:path w="771673" h="703580">
                  <a:moveTo>
                    <a:pt x="627407" y="66428"/>
                  </a:moveTo>
                  <a:lnTo>
                    <a:pt x="753867" y="285362"/>
                  </a:lnTo>
                  <a:cubicBezTo>
                    <a:pt x="777609" y="326465"/>
                    <a:pt x="777609" y="377115"/>
                    <a:pt x="753867" y="418218"/>
                  </a:cubicBezTo>
                  <a:lnTo>
                    <a:pt x="627407" y="637152"/>
                  </a:lnTo>
                  <a:cubicBezTo>
                    <a:pt x="603663" y="678259"/>
                    <a:pt x="559796" y="703580"/>
                    <a:pt x="512324" y="703580"/>
                  </a:cubicBezTo>
                  <a:lnTo>
                    <a:pt x="259350" y="703580"/>
                  </a:lnTo>
                  <a:cubicBezTo>
                    <a:pt x="211878" y="703580"/>
                    <a:pt x="168011" y="678259"/>
                    <a:pt x="144267" y="637152"/>
                  </a:cubicBezTo>
                  <a:lnTo>
                    <a:pt x="17807" y="418218"/>
                  </a:lnTo>
                  <a:cubicBezTo>
                    <a:pt x="-5935" y="377115"/>
                    <a:pt x="-5935" y="326465"/>
                    <a:pt x="17807" y="285362"/>
                  </a:cubicBezTo>
                  <a:lnTo>
                    <a:pt x="144267" y="66428"/>
                  </a:lnTo>
                  <a:cubicBezTo>
                    <a:pt x="168011" y="25321"/>
                    <a:pt x="211878" y="0"/>
                    <a:pt x="259350" y="0"/>
                  </a:cubicBezTo>
                  <a:lnTo>
                    <a:pt x="512324" y="0"/>
                  </a:lnTo>
                  <a:cubicBezTo>
                    <a:pt x="559796" y="0"/>
                    <a:pt x="603663" y="25321"/>
                    <a:pt x="627407" y="66428"/>
                  </a:cubicBezTo>
                  <a:close/>
                </a:path>
              </a:pathLst>
            </a:custGeom>
            <a:solidFill>
              <a:srgbClr val="0098C9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148737" y="46664"/>
              <a:ext cx="515326" cy="562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03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 rot="-5400000">
            <a:off x="3267248" y="4393787"/>
            <a:ext cx="419216" cy="366814"/>
            <a:chOff x="0" y="0"/>
            <a:chExt cx="812800" cy="7112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C7F5E"/>
            </a:soli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-5400000">
            <a:off x="11933206" y="4393787"/>
            <a:ext cx="419216" cy="366814"/>
            <a:chOff x="0" y="0"/>
            <a:chExt cx="812800" cy="7112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B5588"/>
            </a:solidFill>
            <a:ln cap="sq">
              <a:noFill/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503057" y="4002919"/>
            <a:ext cx="3386267" cy="1923490"/>
            <a:chOff x="0" y="0"/>
            <a:chExt cx="891856" cy="50659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91856" cy="506598"/>
            </a:xfrm>
            <a:custGeom>
              <a:avLst/>
              <a:gdLst/>
              <a:ahLst/>
              <a:cxnLst/>
              <a:rect l="l" t="t" r="r" b="b"/>
              <a:pathLst>
                <a:path w="891856" h="506598">
                  <a:moveTo>
                    <a:pt x="57157" y="0"/>
                  </a:moveTo>
                  <a:lnTo>
                    <a:pt x="834700" y="0"/>
                  </a:lnTo>
                  <a:cubicBezTo>
                    <a:pt x="866267" y="0"/>
                    <a:pt x="891856" y="25590"/>
                    <a:pt x="891856" y="57157"/>
                  </a:cubicBezTo>
                  <a:lnTo>
                    <a:pt x="891856" y="449441"/>
                  </a:lnTo>
                  <a:cubicBezTo>
                    <a:pt x="891856" y="464600"/>
                    <a:pt x="885835" y="479138"/>
                    <a:pt x="875116" y="489857"/>
                  </a:cubicBezTo>
                  <a:cubicBezTo>
                    <a:pt x="864397" y="500576"/>
                    <a:pt x="849859" y="506598"/>
                    <a:pt x="834700" y="506598"/>
                  </a:cubicBezTo>
                  <a:lnTo>
                    <a:pt x="57157" y="506598"/>
                  </a:lnTo>
                  <a:cubicBezTo>
                    <a:pt x="25590" y="506598"/>
                    <a:pt x="0" y="481008"/>
                    <a:pt x="0" y="449441"/>
                  </a:cubicBezTo>
                  <a:lnTo>
                    <a:pt x="0" y="57157"/>
                  </a:lnTo>
                  <a:cubicBezTo>
                    <a:pt x="0" y="25590"/>
                    <a:pt x="25590" y="0"/>
                    <a:pt x="571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891856" cy="54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2169014" y="4002919"/>
            <a:ext cx="3663331" cy="1923490"/>
            <a:chOff x="0" y="0"/>
            <a:chExt cx="964828" cy="50659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64828" cy="506598"/>
            </a:xfrm>
            <a:custGeom>
              <a:avLst/>
              <a:gdLst/>
              <a:ahLst/>
              <a:cxnLst/>
              <a:rect l="l" t="t" r="r" b="b"/>
              <a:pathLst>
                <a:path w="964828" h="506598">
                  <a:moveTo>
                    <a:pt x="52834" y="0"/>
                  </a:moveTo>
                  <a:lnTo>
                    <a:pt x="911994" y="0"/>
                  </a:lnTo>
                  <a:cubicBezTo>
                    <a:pt x="926006" y="0"/>
                    <a:pt x="939445" y="5566"/>
                    <a:pt x="949353" y="15475"/>
                  </a:cubicBezTo>
                  <a:cubicBezTo>
                    <a:pt x="959262" y="25383"/>
                    <a:pt x="964828" y="38821"/>
                    <a:pt x="964828" y="52834"/>
                  </a:cubicBezTo>
                  <a:lnTo>
                    <a:pt x="964828" y="453764"/>
                  </a:lnTo>
                  <a:cubicBezTo>
                    <a:pt x="964828" y="482944"/>
                    <a:pt x="941173" y="506598"/>
                    <a:pt x="911994" y="506598"/>
                  </a:cubicBezTo>
                  <a:lnTo>
                    <a:pt x="52834" y="506598"/>
                  </a:lnTo>
                  <a:cubicBezTo>
                    <a:pt x="23655" y="506598"/>
                    <a:pt x="0" y="482944"/>
                    <a:pt x="0" y="453764"/>
                  </a:cubicBezTo>
                  <a:lnTo>
                    <a:pt x="0" y="52834"/>
                  </a:lnTo>
                  <a:cubicBezTo>
                    <a:pt x="0" y="23655"/>
                    <a:pt x="23655" y="0"/>
                    <a:pt x="5283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964828" cy="54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998456" y="3709828"/>
            <a:ext cx="1009202" cy="875155"/>
            <a:chOff x="0" y="0"/>
            <a:chExt cx="812800" cy="704850"/>
          </a:xfrm>
        </p:grpSpPr>
        <p:sp>
          <p:nvSpPr>
            <p:cNvPr id="48" name="Freeform 48"/>
            <p:cNvSpPr/>
            <p:nvPr/>
          </p:nvSpPr>
          <p:spPr>
            <a:xfrm>
              <a:off x="20563" y="0"/>
              <a:ext cx="771673" cy="703580"/>
            </a:xfrm>
            <a:custGeom>
              <a:avLst/>
              <a:gdLst/>
              <a:ahLst/>
              <a:cxnLst/>
              <a:rect l="l" t="t" r="r" b="b"/>
              <a:pathLst>
                <a:path w="771673" h="703580">
                  <a:moveTo>
                    <a:pt x="627407" y="66428"/>
                  </a:moveTo>
                  <a:lnTo>
                    <a:pt x="753867" y="285362"/>
                  </a:lnTo>
                  <a:cubicBezTo>
                    <a:pt x="777609" y="326465"/>
                    <a:pt x="777609" y="377115"/>
                    <a:pt x="753867" y="418218"/>
                  </a:cubicBezTo>
                  <a:lnTo>
                    <a:pt x="627407" y="637152"/>
                  </a:lnTo>
                  <a:cubicBezTo>
                    <a:pt x="603663" y="678259"/>
                    <a:pt x="559796" y="703580"/>
                    <a:pt x="512324" y="703580"/>
                  </a:cubicBezTo>
                  <a:lnTo>
                    <a:pt x="259350" y="703580"/>
                  </a:lnTo>
                  <a:cubicBezTo>
                    <a:pt x="211878" y="703580"/>
                    <a:pt x="168011" y="678259"/>
                    <a:pt x="144267" y="637152"/>
                  </a:cubicBezTo>
                  <a:lnTo>
                    <a:pt x="17807" y="418218"/>
                  </a:lnTo>
                  <a:cubicBezTo>
                    <a:pt x="-5935" y="377115"/>
                    <a:pt x="-5935" y="326465"/>
                    <a:pt x="17807" y="285362"/>
                  </a:cubicBezTo>
                  <a:lnTo>
                    <a:pt x="144267" y="66428"/>
                  </a:lnTo>
                  <a:cubicBezTo>
                    <a:pt x="168011" y="25321"/>
                    <a:pt x="211878" y="0"/>
                    <a:pt x="259350" y="0"/>
                  </a:cubicBezTo>
                  <a:lnTo>
                    <a:pt x="512324" y="0"/>
                  </a:lnTo>
                  <a:cubicBezTo>
                    <a:pt x="559796" y="0"/>
                    <a:pt x="603663" y="25321"/>
                    <a:pt x="627407" y="66428"/>
                  </a:cubicBezTo>
                  <a:close/>
                </a:path>
              </a:pathLst>
            </a:custGeom>
            <a:solidFill>
              <a:srgbClr val="00CC91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148737" y="46664"/>
              <a:ext cx="515326" cy="562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664413" y="3709828"/>
            <a:ext cx="1009202" cy="875155"/>
            <a:chOff x="0" y="0"/>
            <a:chExt cx="812800" cy="704850"/>
          </a:xfrm>
        </p:grpSpPr>
        <p:sp>
          <p:nvSpPr>
            <p:cNvPr id="51" name="Freeform 51"/>
            <p:cNvSpPr/>
            <p:nvPr/>
          </p:nvSpPr>
          <p:spPr>
            <a:xfrm>
              <a:off x="20563" y="0"/>
              <a:ext cx="771673" cy="703580"/>
            </a:xfrm>
            <a:custGeom>
              <a:avLst/>
              <a:gdLst/>
              <a:ahLst/>
              <a:cxnLst/>
              <a:rect l="l" t="t" r="r" b="b"/>
              <a:pathLst>
                <a:path w="771673" h="703580">
                  <a:moveTo>
                    <a:pt x="627407" y="66428"/>
                  </a:moveTo>
                  <a:lnTo>
                    <a:pt x="753867" y="285362"/>
                  </a:lnTo>
                  <a:cubicBezTo>
                    <a:pt x="777609" y="326465"/>
                    <a:pt x="777609" y="377115"/>
                    <a:pt x="753867" y="418218"/>
                  </a:cubicBezTo>
                  <a:lnTo>
                    <a:pt x="627407" y="637152"/>
                  </a:lnTo>
                  <a:cubicBezTo>
                    <a:pt x="603663" y="678259"/>
                    <a:pt x="559796" y="703580"/>
                    <a:pt x="512324" y="703580"/>
                  </a:cubicBezTo>
                  <a:lnTo>
                    <a:pt x="259350" y="703580"/>
                  </a:lnTo>
                  <a:cubicBezTo>
                    <a:pt x="211878" y="703580"/>
                    <a:pt x="168011" y="678259"/>
                    <a:pt x="144267" y="637152"/>
                  </a:cubicBezTo>
                  <a:lnTo>
                    <a:pt x="17807" y="418218"/>
                  </a:lnTo>
                  <a:cubicBezTo>
                    <a:pt x="-5935" y="377115"/>
                    <a:pt x="-5935" y="326465"/>
                    <a:pt x="17807" y="285362"/>
                  </a:cubicBezTo>
                  <a:lnTo>
                    <a:pt x="144267" y="66428"/>
                  </a:lnTo>
                  <a:cubicBezTo>
                    <a:pt x="168011" y="25321"/>
                    <a:pt x="211878" y="0"/>
                    <a:pt x="259350" y="0"/>
                  </a:cubicBezTo>
                  <a:lnTo>
                    <a:pt x="512324" y="0"/>
                  </a:lnTo>
                  <a:cubicBezTo>
                    <a:pt x="559796" y="0"/>
                    <a:pt x="603663" y="25321"/>
                    <a:pt x="627407" y="66428"/>
                  </a:cubicBezTo>
                  <a:close/>
                </a:path>
              </a:pathLst>
            </a:custGeom>
            <a:solidFill>
              <a:srgbClr val="0085E0"/>
            </a:solidFill>
            <a:ln cap="sq">
              <a:noFill/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48737" y="46664"/>
              <a:ext cx="515326" cy="562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04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4502761" y="9063644"/>
            <a:ext cx="900719" cy="904109"/>
          </a:xfrm>
          <a:custGeom>
            <a:avLst/>
            <a:gdLst/>
            <a:ahLst/>
            <a:cxnLst/>
            <a:rect l="l" t="t" r="r" b="b"/>
            <a:pathLst>
              <a:path w="900719" h="904109">
                <a:moveTo>
                  <a:pt x="0" y="0"/>
                </a:moveTo>
                <a:lnTo>
                  <a:pt x="900719" y="0"/>
                </a:lnTo>
                <a:lnTo>
                  <a:pt x="900719" y="904109"/>
                </a:lnTo>
                <a:lnTo>
                  <a:pt x="0" y="9041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6208778" y="7280435"/>
            <a:ext cx="921306" cy="914396"/>
          </a:xfrm>
          <a:custGeom>
            <a:avLst/>
            <a:gdLst/>
            <a:ahLst/>
            <a:cxnLst/>
            <a:rect l="l" t="t" r="r" b="b"/>
            <a:pathLst>
              <a:path w="921306" h="914396">
                <a:moveTo>
                  <a:pt x="0" y="0"/>
                </a:moveTo>
                <a:lnTo>
                  <a:pt x="921306" y="0"/>
                </a:lnTo>
                <a:lnTo>
                  <a:pt x="921306" y="914396"/>
                </a:lnTo>
                <a:lnTo>
                  <a:pt x="0" y="9143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8725622" y="6465840"/>
            <a:ext cx="734401" cy="880841"/>
          </a:xfrm>
          <a:custGeom>
            <a:avLst/>
            <a:gdLst/>
            <a:ahLst/>
            <a:cxnLst/>
            <a:rect l="l" t="t" r="r" b="b"/>
            <a:pathLst>
              <a:path w="734401" h="880841">
                <a:moveTo>
                  <a:pt x="0" y="0"/>
                </a:moveTo>
                <a:lnTo>
                  <a:pt x="734401" y="0"/>
                </a:lnTo>
                <a:lnTo>
                  <a:pt x="734401" y="880840"/>
                </a:lnTo>
                <a:lnTo>
                  <a:pt x="0" y="880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11141951" y="7416501"/>
            <a:ext cx="1048256" cy="778330"/>
          </a:xfrm>
          <a:custGeom>
            <a:avLst/>
            <a:gdLst/>
            <a:ahLst/>
            <a:cxnLst/>
            <a:rect l="l" t="t" r="r" b="b"/>
            <a:pathLst>
              <a:path w="1048256" h="778330">
                <a:moveTo>
                  <a:pt x="0" y="0"/>
                </a:moveTo>
                <a:lnTo>
                  <a:pt x="1048256" y="0"/>
                </a:lnTo>
                <a:lnTo>
                  <a:pt x="1048256" y="778330"/>
                </a:lnTo>
                <a:lnTo>
                  <a:pt x="0" y="77833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12768865" y="9003966"/>
            <a:ext cx="1013230" cy="1023465"/>
          </a:xfrm>
          <a:custGeom>
            <a:avLst/>
            <a:gdLst/>
            <a:ahLst/>
            <a:cxnLst/>
            <a:rect l="l" t="t" r="r" b="b"/>
            <a:pathLst>
              <a:path w="1013230" h="1023465">
                <a:moveTo>
                  <a:pt x="0" y="0"/>
                </a:moveTo>
                <a:lnTo>
                  <a:pt x="1013231" y="0"/>
                </a:lnTo>
                <a:lnTo>
                  <a:pt x="1013231" y="1023465"/>
                </a:lnTo>
                <a:lnTo>
                  <a:pt x="0" y="10234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58" name="TextBox 58"/>
          <p:cNvSpPr txBox="1"/>
          <p:nvPr/>
        </p:nvSpPr>
        <p:spPr>
          <a:xfrm>
            <a:off x="1441719" y="7242335"/>
            <a:ext cx="2850520" cy="82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Protects the owner’s personal assets from business debts, liabilities, and legal risks.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573250" y="7092322"/>
            <a:ext cx="2566523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Enhances trust and credibility with customers, banks, investors, and government authorities.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422776" y="6898723"/>
            <a:ext cx="275539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Personal asset protection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4549084" y="6730825"/>
            <a:ext cx="256652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Business credibility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8258142" y="3627215"/>
            <a:ext cx="2566523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Impacts how the business income is taxed and the overall tax liability of the owner or entity.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8258142" y="3280894"/>
            <a:ext cx="256652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Tax treatment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4024968" y="4561597"/>
            <a:ext cx="2661773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Determines the level of legal filings, documentation, and regulatory responsibilities required.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2764371" y="4577997"/>
            <a:ext cx="279091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Defines the business’s ability to scale, raise investment, and continue beyond the owner’s involvement.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4007658" y="4228017"/>
            <a:ext cx="256652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Compliance burden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2768865" y="4252283"/>
            <a:ext cx="256652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Growth and continuity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499128" y="1174777"/>
            <a:ext cx="15289743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WHY ENTITY CHOICE MATTERS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611644" y="1865283"/>
            <a:ext cx="15289743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Choosing the right business entity determines your legal protection, tax liability, and compliance responsibilities.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It directly impacts your business growth, credibility, ability to raise funds, and long-term sustainability.</a:t>
            </a:r>
          </a:p>
        </p:txBody>
      </p:sp>
      <p:sp>
        <p:nvSpPr>
          <p:cNvPr id="70" name="Freeform 70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243262"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617213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16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326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33019" y="1918888"/>
            <a:ext cx="4589775" cy="2114646"/>
            <a:chOff x="0" y="0"/>
            <a:chExt cx="2519171" cy="11606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D7E8A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33019" y="4383730"/>
            <a:ext cx="4589775" cy="2114646"/>
            <a:chOff x="0" y="0"/>
            <a:chExt cx="2519171" cy="11606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0DDF4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3019" y="6850801"/>
            <a:ext cx="4589775" cy="2114646"/>
            <a:chOff x="0" y="0"/>
            <a:chExt cx="2519171" cy="11606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D7E8AF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13042" y="1918888"/>
            <a:ext cx="4589775" cy="2114646"/>
            <a:chOff x="0" y="0"/>
            <a:chExt cx="2519171" cy="11606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0DDF4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13042" y="4383730"/>
            <a:ext cx="4589775" cy="2114646"/>
            <a:chOff x="0" y="0"/>
            <a:chExt cx="2519171" cy="116065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D7E8AF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13042" y="6850801"/>
            <a:ext cx="4589775" cy="2114646"/>
            <a:chOff x="0" y="0"/>
            <a:chExt cx="2519171" cy="116065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0DDF4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063541" y="1918888"/>
            <a:ext cx="4589775" cy="2114646"/>
            <a:chOff x="0" y="0"/>
            <a:chExt cx="2519171" cy="116065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D7E8A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63541" y="4383730"/>
            <a:ext cx="4589775" cy="2114646"/>
            <a:chOff x="0" y="0"/>
            <a:chExt cx="2519171" cy="116065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0DDF4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063541" y="6850801"/>
            <a:ext cx="4589775" cy="2114646"/>
            <a:chOff x="0" y="0"/>
            <a:chExt cx="2519171" cy="116065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19171" cy="1160657"/>
            </a:xfrm>
            <a:custGeom>
              <a:avLst/>
              <a:gdLst/>
              <a:ahLst/>
              <a:cxnLst/>
              <a:rect l="l" t="t" r="r" b="b"/>
              <a:pathLst>
                <a:path w="2519171" h="1160657">
                  <a:moveTo>
                    <a:pt x="2281046" y="0"/>
                  </a:moveTo>
                  <a:lnTo>
                    <a:pt x="2519171" y="238125"/>
                  </a:lnTo>
                  <a:lnTo>
                    <a:pt x="2519171" y="922532"/>
                  </a:lnTo>
                  <a:lnTo>
                    <a:pt x="2281046" y="1160657"/>
                  </a:lnTo>
                  <a:lnTo>
                    <a:pt x="238125" y="1160657"/>
                  </a:lnTo>
                  <a:lnTo>
                    <a:pt x="0" y="922532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281046" y="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D7E8AF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3500" y="25400"/>
              <a:ext cx="2392171" cy="1071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6477" y="2558222"/>
            <a:ext cx="853084" cy="835977"/>
            <a:chOff x="0" y="0"/>
            <a:chExt cx="853588" cy="83647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06477" y="5023064"/>
            <a:ext cx="853084" cy="835977"/>
            <a:chOff x="0" y="0"/>
            <a:chExt cx="853588" cy="83647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06477" y="7490135"/>
            <a:ext cx="853084" cy="835977"/>
            <a:chOff x="0" y="0"/>
            <a:chExt cx="853588" cy="83647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286500" y="2558222"/>
            <a:ext cx="853084" cy="835977"/>
            <a:chOff x="0" y="0"/>
            <a:chExt cx="853588" cy="83647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286500" y="5023064"/>
            <a:ext cx="853084" cy="835977"/>
            <a:chOff x="0" y="0"/>
            <a:chExt cx="853588" cy="83647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286500" y="7490135"/>
            <a:ext cx="853084" cy="835977"/>
            <a:chOff x="0" y="0"/>
            <a:chExt cx="853588" cy="83647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1636999" y="2558222"/>
            <a:ext cx="853084" cy="835977"/>
            <a:chOff x="0" y="0"/>
            <a:chExt cx="853588" cy="83647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1636999" y="5023064"/>
            <a:ext cx="853084" cy="835977"/>
            <a:chOff x="0" y="0"/>
            <a:chExt cx="853588" cy="83647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1636999" y="7490135"/>
            <a:ext cx="853084" cy="835977"/>
            <a:chOff x="0" y="0"/>
            <a:chExt cx="853588" cy="83647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Freeform 57"/>
          <p:cNvSpPr/>
          <p:nvPr/>
        </p:nvSpPr>
        <p:spPr>
          <a:xfrm>
            <a:off x="1097183" y="2740375"/>
            <a:ext cx="471671" cy="471671"/>
          </a:xfrm>
          <a:custGeom>
            <a:avLst/>
            <a:gdLst/>
            <a:ahLst/>
            <a:cxnLst/>
            <a:rect l="l" t="t" r="r" b="b"/>
            <a:pathLst>
              <a:path w="471671" h="471671">
                <a:moveTo>
                  <a:pt x="0" y="0"/>
                </a:moveTo>
                <a:lnTo>
                  <a:pt x="471671" y="0"/>
                </a:lnTo>
                <a:lnTo>
                  <a:pt x="471671" y="471671"/>
                </a:lnTo>
                <a:lnTo>
                  <a:pt x="0" y="4716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6477000" y="2759219"/>
            <a:ext cx="433984" cy="433984"/>
          </a:xfrm>
          <a:custGeom>
            <a:avLst/>
            <a:gdLst/>
            <a:ahLst/>
            <a:cxnLst/>
            <a:rect l="l" t="t" r="r" b="b"/>
            <a:pathLst>
              <a:path w="433984" h="433984">
                <a:moveTo>
                  <a:pt x="0" y="0"/>
                </a:moveTo>
                <a:lnTo>
                  <a:pt x="433984" y="0"/>
                </a:lnTo>
                <a:lnTo>
                  <a:pt x="433984" y="433984"/>
                </a:lnTo>
                <a:lnTo>
                  <a:pt x="0" y="4339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1097183" y="5231662"/>
            <a:ext cx="479742" cy="479742"/>
          </a:xfrm>
          <a:custGeom>
            <a:avLst/>
            <a:gdLst/>
            <a:ahLst/>
            <a:cxnLst/>
            <a:rect l="l" t="t" r="r" b="b"/>
            <a:pathLst>
              <a:path w="479742" h="479742">
                <a:moveTo>
                  <a:pt x="0" y="0"/>
                </a:moveTo>
                <a:lnTo>
                  <a:pt x="479742" y="0"/>
                </a:lnTo>
                <a:lnTo>
                  <a:pt x="479742" y="479742"/>
                </a:lnTo>
                <a:lnTo>
                  <a:pt x="0" y="4797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6487573" y="5200923"/>
            <a:ext cx="450939" cy="450939"/>
          </a:xfrm>
          <a:custGeom>
            <a:avLst/>
            <a:gdLst/>
            <a:ahLst/>
            <a:cxnLst/>
            <a:rect l="l" t="t" r="r" b="b"/>
            <a:pathLst>
              <a:path w="450939" h="450939">
                <a:moveTo>
                  <a:pt x="0" y="0"/>
                </a:moveTo>
                <a:lnTo>
                  <a:pt x="450938" y="0"/>
                </a:lnTo>
                <a:lnTo>
                  <a:pt x="450938" y="450939"/>
                </a:lnTo>
                <a:lnTo>
                  <a:pt x="0" y="4509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11797058" y="5206475"/>
            <a:ext cx="503942" cy="504929"/>
          </a:xfrm>
          <a:custGeom>
            <a:avLst/>
            <a:gdLst/>
            <a:ahLst/>
            <a:cxnLst/>
            <a:rect l="l" t="t" r="r" b="b"/>
            <a:pathLst>
              <a:path w="503942" h="504929">
                <a:moveTo>
                  <a:pt x="0" y="0"/>
                </a:moveTo>
                <a:lnTo>
                  <a:pt x="503943" y="0"/>
                </a:lnTo>
                <a:lnTo>
                  <a:pt x="503943" y="504929"/>
                </a:lnTo>
                <a:lnTo>
                  <a:pt x="0" y="5049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1098215" y="7684831"/>
            <a:ext cx="477679" cy="477679"/>
          </a:xfrm>
          <a:custGeom>
            <a:avLst/>
            <a:gdLst/>
            <a:ahLst/>
            <a:cxnLst/>
            <a:rect l="l" t="t" r="r" b="b"/>
            <a:pathLst>
              <a:path w="477679" h="477679">
                <a:moveTo>
                  <a:pt x="0" y="0"/>
                </a:moveTo>
                <a:lnTo>
                  <a:pt x="477679" y="0"/>
                </a:lnTo>
                <a:lnTo>
                  <a:pt x="477679" y="477679"/>
                </a:lnTo>
                <a:lnTo>
                  <a:pt x="0" y="4776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6487573" y="7698201"/>
            <a:ext cx="450939" cy="450939"/>
          </a:xfrm>
          <a:custGeom>
            <a:avLst/>
            <a:gdLst/>
            <a:ahLst/>
            <a:cxnLst/>
            <a:rect l="l" t="t" r="r" b="b"/>
            <a:pathLst>
              <a:path w="450939" h="450939">
                <a:moveTo>
                  <a:pt x="0" y="0"/>
                </a:moveTo>
                <a:lnTo>
                  <a:pt x="450938" y="0"/>
                </a:lnTo>
                <a:lnTo>
                  <a:pt x="450938" y="450939"/>
                </a:lnTo>
                <a:lnTo>
                  <a:pt x="0" y="4509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11772771" y="7631865"/>
            <a:ext cx="552518" cy="552518"/>
          </a:xfrm>
          <a:custGeom>
            <a:avLst/>
            <a:gdLst/>
            <a:ahLst/>
            <a:cxnLst/>
            <a:rect l="l" t="t" r="r" b="b"/>
            <a:pathLst>
              <a:path w="552518" h="552518">
                <a:moveTo>
                  <a:pt x="0" y="0"/>
                </a:moveTo>
                <a:lnTo>
                  <a:pt x="552517" y="0"/>
                </a:lnTo>
                <a:lnTo>
                  <a:pt x="552517" y="552518"/>
                </a:lnTo>
                <a:lnTo>
                  <a:pt x="0" y="55251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65" name="TextBox 65"/>
          <p:cNvSpPr txBox="1"/>
          <p:nvPr/>
        </p:nvSpPr>
        <p:spPr>
          <a:xfrm>
            <a:off x="3714750" y="801043"/>
            <a:ext cx="10858500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Corporate Services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19" tooltip="https://corporateservices.dbohra.com"/>
              </a:rPr>
              <a:t>corporateservices.dbohra.com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2140561" y="2616790"/>
            <a:ext cx="3355364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Need to set up a Private Limited Company, LLP, or Partnership Firm? We'll handle the details so you can start strong.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2140561" y="5081632"/>
            <a:ext cx="3355364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Need to set up a Private Limited Company, LLP, or Partnership Firm? We'll handle the details so you can start strong.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2140561" y="7548703"/>
            <a:ext cx="3355364" cy="82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Navigating income tax can be tricky. Let us handle your filings, TDS and audits with expertise.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7520584" y="2616790"/>
            <a:ext cx="3355364" cy="82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From Digital Signatures to FSSAI and MSME, we take care of all your registration needs.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7520584" y="5081632"/>
            <a:ext cx="3355364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Whether you need Sale Deeds, Trust Registration, or Wills, we provide reliable legal support for your business.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520584" y="7885571"/>
            <a:ext cx="3355364" cy="82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Protect your ideas and brand with our Trademark, Copyright, and Patent services.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2871083" y="2616790"/>
            <a:ext cx="3355364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We've got your GST covered—registration, filing, and audits are all managed smoothly.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12871083" y="5081632"/>
            <a:ext cx="3355364" cy="82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Keep your company or LLP compliant with ease, We manage all your annual ROC filings.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2871083" y="7548703"/>
            <a:ext cx="3355364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We'll make sure you're covered under FEMA regulations so your international transactions go smoothly.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2140561" y="2252027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Start—ups Formation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2140561" y="4716869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Virtual Accounting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2140561" y="7183941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Income Tax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520584" y="2252027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Registrations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520584" y="4716869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Legal Services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7520584" y="7078179"/>
            <a:ext cx="3355364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Intellectual Property Rights (IPR)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2871083" y="2252027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GST Compliances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1797058" y="2761263"/>
            <a:ext cx="532966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GST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2871083" y="4716869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ROC Compliances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2871083" y="7183941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FEMA Regulations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39236" y="-1419872"/>
            <a:ext cx="4625301" cy="3648392"/>
            <a:chOff x="0" y="0"/>
            <a:chExt cx="1218186" cy="9608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8186" cy="960893"/>
            </a:xfrm>
            <a:custGeom>
              <a:avLst/>
              <a:gdLst/>
              <a:ahLst/>
              <a:cxnLst/>
              <a:rect l="l" t="t" r="r" b="b"/>
              <a:pathLst>
                <a:path w="1218186" h="960893">
                  <a:moveTo>
                    <a:pt x="102103" y="0"/>
                  </a:moveTo>
                  <a:lnTo>
                    <a:pt x="1116083" y="0"/>
                  </a:lnTo>
                  <a:cubicBezTo>
                    <a:pt x="1143163" y="0"/>
                    <a:pt x="1169133" y="10757"/>
                    <a:pt x="1188281" y="29905"/>
                  </a:cubicBezTo>
                  <a:cubicBezTo>
                    <a:pt x="1207429" y="49053"/>
                    <a:pt x="1218186" y="75024"/>
                    <a:pt x="1218186" y="102103"/>
                  </a:cubicBezTo>
                  <a:lnTo>
                    <a:pt x="1218186" y="858791"/>
                  </a:lnTo>
                  <a:cubicBezTo>
                    <a:pt x="1218186" y="915180"/>
                    <a:pt x="1172473" y="960893"/>
                    <a:pt x="1116083" y="960893"/>
                  </a:cubicBezTo>
                  <a:lnTo>
                    <a:pt x="102103" y="960893"/>
                  </a:lnTo>
                  <a:cubicBezTo>
                    <a:pt x="45713" y="960893"/>
                    <a:pt x="0" y="915180"/>
                    <a:pt x="0" y="858791"/>
                  </a:cubicBezTo>
                  <a:lnTo>
                    <a:pt x="0" y="102103"/>
                  </a:lnTo>
                  <a:cubicBezTo>
                    <a:pt x="0" y="45713"/>
                    <a:pt x="45713" y="0"/>
                    <a:pt x="10210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BAD">
                    <a:alpha val="100000"/>
                  </a:srgbClr>
                </a:gs>
                <a:gs pos="100000">
                  <a:srgbClr val="00B4D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18186" cy="99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1474" y="-234559"/>
            <a:ext cx="8355826" cy="3583370"/>
            <a:chOff x="0" y="0"/>
            <a:chExt cx="1139433" cy="488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9433" cy="488642"/>
            </a:xfrm>
            <a:custGeom>
              <a:avLst/>
              <a:gdLst/>
              <a:ahLst/>
              <a:cxnLst/>
              <a:rect l="l" t="t" r="r" b="b"/>
              <a:pathLst>
                <a:path w="1139433" h="488642">
                  <a:moveTo>
                    <a:pt x="25943" y="0"/>
                  </a:moveTo>
                  <a:lnTo>
                    <a:pt x="1113491" y="0"/>
                  </a:lnTo>
                  <a:cubicBezTo>
                    <a:pt x="1120371" y="0"/>
                    <a:pt x="1126970" y="2733"/>
                    <a:pt x="1131835" y="7598"/>
                  </a:cubicBezTo>
                  <a:cubicBezTo>
                    <a:pt x="1136700" y="12464"/>
                    <a:pt x="1139433" y="19062"/>
                    <a:pt x="1139433" y="25943"/>
                  </a:cubicBezTo>
                  <a:lnTo>
                    <a:pt x="1139433" y="462700"/>
                  </a:lnTo>
                  <a:cubicBezTo>
                    <a:pt x="1139433" y="469580"/>
                    <a:pt x="1136700" y="476179"/>
                    <a:pt x="1131835" y="481044"/>
                  </a:cubicBezTo>
                  <a:cubicBezTo>
                    <a:pt x="1126970" y="485909"/>
                    <a:pt x="1120371" y="488642"/>
                    <a:pt x="1113491" y="488642"/>
                  </a:cubicBezTo>
                  <a:lnTo>
                    <a:pt x="25943" y="488642"/>
                  </a:lnTo>
                  <a:cubicBezTo>
                    <a:pt x="19062" y="488642"/>
                    <a:pt x="12464" y="485909"/>
                    <a:pt x="7598" y="481044"/>
                  </a:cubicBezTo>
                  <a:cubicBezTo>
                    <a:pt x="2733" y="476179"/>
                    <a:pt x="0" y="469580"/>
                    <a:pt x="0" y="462700"/>
                  </a:cubicBezTo>
                  <a:lnTo>
                    <a:pt x="0" y="25943"/>
                  </a:lnTo>
                  <a:cubicBezTo>
                    <a:pt x="0" y="19062"/>
                    <a:pt x="2733" y="12464"/>
                    <a:pt x="7598" y="7598"/>
                  </a:cubicBezTo>
                  <a:cubicBezTo>
                    <a:pt x="12464" y="2733"/>
                    <a:pt x="19062" y="0"/>
                    <a:pt x="25943" y="0"/>
                  </a:cubicBezTo>
                  <a:close/>
                </a:path>
              </a:pathLst>
            </a:custGeom>
            <a:blipFill>
              <a:blip r:embed="rId2"/>
              <a:stretch>
                <a:fillRect t="-27824" b="-2782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871130" y="3533075"/>
            <a:ext cx="5509172" cy="3211166"/>
            <a:chOff x="0" y="0"/>
            <a:chExt cx="7345562" cy="4281555"/>
          </a:xfrm>
        </p:grpSpPr>
        <p:sp>
          <p:nvSpPr>
            <p:cNvPr id="8" name="TextBox 8"/>
            <p:cNvSpPr txBox="1"/>
            <p:nvPr/>
          </p:nvSpPr>
          <p:spPr>
            <a:xfrm>
              <a:off x="0" y="38100"/>
              <a:ext cx="7345562" cy="2254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15"/>
                </a:lnSpc>
              </a:pPr>
              <a:r>
                <a:rPr lang="en-US" sz="4088" b="1" u="none" strike="noStrike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SOLE</a:t>
              </a:r>
            </a:p>
            <a:p>
              <a:pPr marL="0" lvl="0" indent="0" algn="l">
                <a:lnSpc>
                  <a:spcPts val="4415"/>
                </a:lnSpc>
              </a:pPr>
              <a:r>
                <a:rPr lang="en-US" sz="4088" b="1" u="none" strike="noStrike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PROPRIETORSHIP</a:t>
              </a:r>
            </a:p>
            <a:p>
              <a:pPr marL="0" lvl="0" indent="0" algn="l">
                <a:lnSpc>
                  <a:spcPts val="4415"/>
                </a:lnSpc>
              </a:pPr>
              <a:r>
                <a:rPr lang="en-US" sz="4088" b="1" u="none" strike="noStrike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(THE SOLO PATH)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602116"/>
              <a:ext cx="7345562" cy="16794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18"/>
                </a:lnSpc>
                <a:spcBef>
                  <a:spcPct val="0"/>
                </a:spcBef>
              </a:pPr>
              <a:r>
                <a:rPr lang="en-US" sz="2441">
                  <a:solidFill>
                    <a:srgbClr val="727272"/>
                  </a:solidFill>
                  <a:latin typeface="DM Sans"/>
                  <a:ea typeface="DM Sans"/>
                  <a:cs typeface="DM Sans"/>
                  <a:sym typeface="DM Sans"/>
                </a:rPr>
                <a:t>A bu</a:t>
              </a:r>
              <a:r>
                <a:rPr lang="en-US" sz="2441" u="none" strike="noStrike">
                  <a:solidFill>
                    <a:srgbClr val="727272"/>
                  </a:solidFill>
                  <a:latin typeface="DM Sans"/>
                  <a:ea typeface="DM Sans"/>
                  <a:cs typeface="DM Sans"/>
                  <a:sym typeface="DM Sans"/>
                </a:rPr>
                <a:t>siness owned and controlled by one individual, with no separate legal identity from the owner.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400771" y="4769497"/>
            <a:ext cx="3669392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Home-base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d businesses, freelancers, small shop owners, and entrepreneurs testing new business ideas.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70451" y="4709046"/>
            <a:ext cx="3426849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No f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ormal registration is mandatory, but local licenses such as Shop Act and Udyam Registration may be required.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3588" y="7315116"/>
            <a:ext cx="4137273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Full Contr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ol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Easy Setup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Privacy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37657" y="7315116"/>
            <a:ext cx="3520981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Unlim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ited Liability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Limited Growth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00771" y="4258669"/>
            <a:ext cx="1843073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Ideal For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070451" y="4258669"/>
            <a:ext cx="2644988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Key</a:t>
            </a: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 Requirement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00771" y="6785197"/>
            <a:ext cx="2312650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Advantages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070451" y="6785197"/>
            <a:ext cx="2316249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Disadvantages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25130" y="8312122"/>
            <a:ext cx="2038194" cy="414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00"/>
              </a:lnSpc>
              <a:spcBef>
                <a:spcPct val="0"/>
              </a:spcBef>
            </a:pPr>
            <a:r>
              <a:rPr lang="en-US" sz="2428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Learn More</a:t>
            </a:r>
          </a:p>
        </p:txBody>
      </p:sp>
      <p:sp>
        <p:nvSpPr>
          <p:cNvPr id="19" name="Freeform 19"/>
          <p:cNvSpPr/>
          <p:nvPr/>
        </p:nvSpPr>
        <p:spPr>
          <a:xfrm>
            <a:off x="7731180" y="4263021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400860" y="4263021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731180" y="6789549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400860" y="6789549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3262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17213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6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14014" y="9435934"/>
            <a:ext cx="2043905" cy="921393"/>
          </a:xfrm>
          <a:custGeom>
            <a:avLst/>
            <a:gdLst/>
            <a:ahLst/>
            <a:cxnLst/>
            <a:rect l="l" t="t" r="r" b="b"/>
            <a:pathLst>
              <a:path w="2043905" h="921393">
                <a:moveTo>
                  <a:pt x="0" y="0"/>
                </a:moveTo>
                <a:lnTo>
                  <a:pt x="2043905" y="0"/>
                </a:lnTo>
                <a:lnTo>
                  <a:pt x="2043905" y="921393"/>
                </a:lnTo>
                <a:lnTo>
                  <a:pt x="0" y="921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218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259300" y="9488076"/>
            <a:ext cx="2057400" cy="1738503"/>
          </a:xfrm>
          <a:custGeom>
            <a:avLst/>
            <a:gdLst/>
            <a:ahLst/>
            <a:cxnLst/>
            <a:rect l="l" t="t" r="r" b="b"/>
            <a:pathLst>
              <a:path w="2057400" h="1738503">
                <a:moveTo>
                  <a:pt x="0" y="0"/>
                </a:moveTo>
                <a:lnTo>
                  <a:pt x="2057400" y="0"/>
                </a:lnTo>
                <a:lnTo>
                  <a:pt x="2057400" y="1738503"/>
                </a:lnTo>
                <a:lnTo>
                  <a:pt x="0" y="17385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5" name="Group 5"/>
          <p:cNvGrpSpPr/>
          <p:nvPr/>
        </p:nvGrpSpPr>
        <p:grpSpPr>
          <a:xfrm>
            <a:off x="8429535" y="1181366"/>
            <a:ext cx="974632" cy="7924267"/>
            <a:chOff x="0" y="0"/>
            <a:chExt cx="311493" cy="2532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493" cy="2532600"/>
            </a:xfrm>
            <a:custGeom>
              <a:avLst/>
              <a:gdLst/>
              <a:ahLst/>
              <a:cxnLst/>
              <a:rect l="l" t="t" r="r" b="b"/>
              <a:pathLst>
                <a:path w="311493" h="2532600">
                  <a:moveTo>
                    <a:pt x="155746" y="0"/>
                  </a:moveTo>
                  <a:lnTo>
                    <a:pt x="155746" y="0"/>
                  </a:lnTo>
                  <a:cubicBezTo>
                    <a:pt x="241763" y="0"/>
                    <a:pt x="311493" y="69730"/>
                    <a:pt x="311493" y="155746"/>
                  </a:cubicBezTo>
                  <a:lnTo>
                    <a:pt x="311493" y="2376854"/>
                  </a:lnTo>
                  <a:cubicBezTo>
                    <a:pt x="311493" y="2418160"/>
                    <a:pt x="295084" y="2457775"/>
                    <a:pt x="265876" y="2486983"/>
                  </a:cubicBezTo>
                  <a:cubicBezTo>
                    <a:pt x="236668" y="2516191"/>
                    <a:pt x="197053" y="2532600"/>
                    <a:pt x="155746" y="2532600"/>
                  </a:cubicBezTo>
                  <a:lnTo>
                    <a:pt x="155746" y="2532600"/>
                  </a:lnTo>
                  <a:cubicBezTo>
                    <a:pt x="114440" y="2532600"/>
                    <a:pt x="74825" y="2516191"/>
                    <a:pt x="45617" y="2486983"/>
                  </a:cubicBezTo>
                  <a:cubicBezTo>
                    <a:pt x="16409" y="2457775"/>
                    <a:pt x="0" y="2418160"/>
                    <a:pt x="0" y="2376854"/>
                  </a:cubicBezTo>
                  <a:lnTo>
                    <a:pt x="0" y="155746"/>
                  </a:lnTo>
                  <a:cubicBezTo>
                    <a:pt x="0" y="114440"/>
                    <a:pt x="16409" y="74825"/>
                    <a:pt x="45617" y="45617"/>
                  </a:cubicBezTo>
                  <a:cubicBezTo>
                    <a:pt x="74825" y="16409"/>
                    <a:pt x="114440" y="0"/>
                    <a:pt x="155746" y="0"/>
                  </a:cubicBezTo>
                  <a:close/>
                </a:path>
              </a:pathLst>
            </a:custGeom>
            <a:solidFill>
              <a:srgbClr val="015E9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11493" cy="2608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701892" y="4522490"/>
            <a:ext cx="429918" cy="485098"/>
          </a:xfrm>
          <a:custGeom>
            <a:avLst/>
            <a:gdLst/>
            <a:ahLst/>
            <a:cxnLst/>
            <a:rect l="l" t="t" r="r" b="b"/>
            <a:pathLst>
              <a:path w="429918" h="485098">
                <a:moveTo>
                  <a:pt x="0" y="0"/>
                </a:moveTo>
                <a:lnTo>
                  <a:pt x="429918" y="0"/>
                </a:lnTo>
                <a:lnTo>
                  <a:pt x="429918" y="485098"/>
                </a:lnTo>
                <a:lnTo>
                  <a:pt x="0" y="4850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8735106" y="7575406"/>
            <a:ext cx="423272" cy="423272"/>
          </a:xfrm>
          <a:custGeom>
            <a:avLst/>
            <a:gdLst/>
            <a:ahLst/>
            <a:cxnLst/>
            <a:rect l="l" t="t" r="r" b="b"/>
            <a:pathLst>
              <a:path w="423272" h="423272">
                <a:moveTo>
                  <a:pt x="0" y="0"/>
                </a:moveTo>
                <a:lnTo>
                  <a:pt x="423272" y="0"/>
                </a:lnTo>
                <a:lnTo>
                  <a:pt x="423272" y="423272"/>
                </a:lnTo>
                <a:lnTo>
                  <a:pt x="0" y="4232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8675324" y="1669259"/>
            <a:ext cx="483054" cy="431729"/>
          </a:xfrm>
          <a:custGeom>
            <a:avLst/>
            <a:gdLst/>
            <a:ahLst/>
            <a:cxnLst/>
            <a:rect l="l" t="t" r="r" b="b"/>
            <a:pathLst>
              <a:path w="483054" h="431729">
                <a:moveTo>
                  <a:pt x="0" y="0"/>
                </a:moveTo>
                <a:lnTo>
                  <a:pt x="483054" y="0"/>
                </a:lnTo>
                <a:lnTo>
                  <a:pt x="483054" y="431729"/>
                </a:lnTo>
                <a:lnTo>
                  <a:pt x="0" y="4317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3349037" y="7089659"/>
            <a:ext cx="733644" cy="645607"/>
          </a:xfrm>
          <a:custGeom>
            <a:avLst/>
            <a:gdLst/>
            <a:ahLst/>
            <a:cxnLst/>
            <a:rect l="l" t="t" r="r" b="b"/>
            <a:pathLst>
              <a:path w="733644" h="645607">
                <a:moveTo>
                  <a:pt x="0" y="0"/>
                </a:moveTo>
                <a:lnTo>
                  <a:pt x="733644" y="0"/>
                </a:lnTo>
                <a:lnTo>
                  <a:pt x="733644" y="645606"/>
                </a:lnTo>
                <a:lnTo>
                  <a:pt x="0" y="6456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243262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675324" y="3076086"/>
            <a:ext cx="483054" cy="483054"/>
          </a:xfrm>
          <a:custGeom>
            <a:avLst/>
            <a:gdLst/>
            <a:ahLst/>
            <a:cxnLst/>
            <a:rect l="l" t="t" r="r" b="b"/>
            <a:pathLst>
              <a:path w="483054" h="483054">
                <a:moveTo>
                  <a:pt x="0" y="0"/>
                </a:moveTo>
                <a:lnTo>
                  <a:pt x="483054" y="0"/>
                </a:lnTo>
                <a:lnTo>
                  <a:pt x="483054" y="483053"/>
                </a:lnTo>
                <a:lnTo>
                  <a:pt x="0" y="4830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729432" y="6040325"/>
            <a:ext cx="428946" cy="428946"/>
          </a:xfrm>
          <a:custGeom>
            <a:avLst/>
            <a:gdLst/>
            <a:ahLst/>
            <a:cxnLst/>
            <a:rect l="l" t="t" r="r" b="b"/>
            <a:pathLst>
              <a:path w="428946" h="428946">
                <a:moveTo>
                  <a:pt x="0" y="0"/>
                </a:moveTo>
                <a:lnTo>
                  <a:pt x="428946" y="0"/>
                </a:lnTo>
                <a:lnTo>
                  <a:pt x="428946" y="428946"/>
                </a:lnTo>
                <a:lnTo>
                  <a:pt x="0" y="42894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819311" y="2094898"/>
            <a:ext cx="6541958" cy="6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Zahra, a homemaker, started selling traditional Bohra masalas to neighbors and Jamaat members from her home.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19311" y="1652576"/>
            <a:ext cx="6194850" cy="38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Scenario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19311" y="3572010"/>
            <a:ext cx="6541958" cy="6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She wanted a simple and low-cost business structure with minimal legal and compliance requirements.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819311" y="3129688"/>
            <a:ext cx="6194850" cy="38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Challenge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19311" y="5049123"/>
            <a:ext cx="6541958" cy="6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She operated as a Sole Proprietor and obtained the required FSSAI license to ensure legal compliance.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19311" y="4606801"/>
            <a:ext cx="6194850" cy="38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Solution (Business Structure)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19311" y="6526236"/>
            <a:ext cx="6541958" cy="6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business was self-funded, with profits reinvested into operations and no dependence on external loans.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19311" y="6083914"/>
            <a:ext cx="6194850" cy="38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Financial Approach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19311" y="8003348"/>
            <a:ext cx="6541958" cy="6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She retained full control and profits, benefited from lower tax liability, and efficiently managed orders through WhatsApp.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19311" y="7561026"/>
            <a:ext cx="6194850" cy="38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Outcome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1130" y="2608885"/>
            <a:ext cx="5499124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sz="6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Case Study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1130" y="3930665"/>
            <a:ext cx="5499124" cy="823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7"/>
              </a:lnSpc>
            </a:pPr>
            <a:r>
              <a:rPr lang="en-US" sz="2799" b="1" u="none" strike="noStrike" spc="27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Zahra’s Home-Based Masala Business (Mumbai)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1130" y="7132427"/>
            <a:ext cx="2575903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599" b="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Key Steps: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71130" y="4969488"/>
            <a:ext cx="6453867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Tax Implication</a:t>
            </a: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Income is taxed under individual slab rates (0%–30%), making it highly tax-efficient for small businesses with lower annual profits (e.g., below ₹12 lakhs).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17213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20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39236" y="-1419872"/>
            <a:ext cx="4625301" cy="3648392"/>
            <a:chOff x="0" y="0"/>
            <a:chExt cx="1218186" cy="9608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8186" cy="960893"/>
            </a:xfrm>
            <a:custGeom>
              <a:avLst/>
              <a:gdLst/>
              <a:ahLst/>
              <a:cxnLst/>
              <a:rect l="l" t="t" r="r" b="b"/>
              <a:pathLst>
                <a:path w="1218186" h="960893">
                  <a:moveTo>
                    <a:pt x="102103" y="0"/>
                  </a:moveTo>
                  <a:lnTo>
                    <a:pt x="1116083" y="0"/>
                  </a:lnTo>
                  <a:cubicBezTo>
                    <a:pt x="1143163" y="0"/>
                    <a:pt x="1169133" y="10757"/>
                    <a:pt x="1188281" y="29905"/>
                  </a:cubicBezTo>
                  <a:cubicBezTo>
                    <a:pt x="1207429" y="49053"/>
                    <a:pt x="1218186" y="75024"/>
                    <a:pt x="1218186" y="102103"/>
                  </a:cubicBezTo>
                  <a:lnTo>
                    <a:pt x="1218186" y="858791"/>
                  </a:lnTo>
                  <a:cubicBezTo>
                    <a:pt x="1218186" y="915180"/>
                    <a:pt x="1172473" y="960893"/>
                    <a:pt x="1116083" y="960893"/>
                  </a:cubicBezTo>
                  <a:lnTo>
                    <a:pt x="102103" y="960893"/>
                  </a:lnTo>
                  <a:cubicBezTo>
                    <a:pt x="45713" y="960893"/>
                    <a:pt x="0" y="915180"/>
                    <a:pt x="0" y="858791"/>
                  </a:cubicBezTo>
                  <a:lnTo>
                    <a:pt x="0" y="102103"/>
                  </a:lnTo>
                  <a:cubicBezTo>
                    <a:pt x="0" y="45713"/>
                    <a:pt x="45713" y="0"/>
                    <a:pt x="10210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BAD">
                    <a:alpha val="100000"/>
                  </a:srgbClr>
                </a:gs>
                <a:gs pos="100000">
                  <a:srgbClr val="00B4D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18186" cy="99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39139" y="0"/>
            <a:ext cx="8355826" cy="3583370"/>
            <a:chOff x="0" y="0"/>
            <a:chExt cx="1139433" cy="488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9433" cy="488642"/>
            </a:xfrm>
            <a:custGeom>
              <a:avLst/>
              <a:gdLst/>
              <a:ahLst/>
              <a:cxnLst/>
              <a:rect l="l" t="t" r="r" b="b"/>
              <a:pathLst>
                <a:path w="1139433" h="488642">
                  <a:moveTo>
                    <a:pt x="25943" y="0"/>
                  </a:moveTo>
                  <a:lnTo>
                    <a:pt x="1113491" y="0"/>
                  </a:lnTo>
                  <a:cubicBezTo>
                    <a:pt x="1120371" y="0"/>
                    <a:pt x="1126970" y="2733"/>
                    <a:pt x="1131835" y="7598"/>
                  </a:cubicBezTo>
                  <a:cubicBezTo>
                    <a:pt x="1136700" y="12464"/>
                    <a:pt x="1139433" y="19062"/>
                    <a:pt x="1139433" y="25943"/>
                  </a:cubicBezTo>
                  <a:lnTo>
                    <a:pt x="1139433" y="462700"/>
                  </a:lnTo>
                  <a:cubicBezTo>
                    <a:pt x="1139433" y="469580"/>
                    <a:pt x="1136700" y="476179"/>
                    <a:pt x="1131835" y="481044"/>
                  </a:cubicBezTo>
                  <a:cubicBezTo>
                    <a:pt x="1126970" y="485909"/>
                    <a:pt x="1120371" y="488642"/>
                    <a:pt x="1113491" y="488642"/>
                  </a:cubicBezTo>
                  <a:lnTo>
                    <a:pt x="25943" y="488642"/>
                  </a:lnTo>
                  <a:cubicBezTo>
                    <a:pt x="19062" y="488642"/>
                    <a:pt x="12464" y="485909"/>
                    <a:pt x="7598" y="481044"/>
                  </a:cubicBezTo>
                  <a:cubicBezTo>
                    <a:pt x="2733" y="476179"/>
                    <a:pt x="0" y="469580"/>
                    <a:pt x="0" y="462700"/>
                  </a:cubicBezTo>
                  <a:lnTo>
                    <a:pt x="0" y="25943"/>
                  </a:lnTo>
                  <a:cubicBezTo>
                    <a:pt x="0" y="19062"/>
                    <a:pt x="2733" y="12464"/>
                    <a:pt x="7598" y="7598"/>
                  </a:cubicBezTo>
                  <a:cubicBezTo>
                    <a:pt x="12464" y="2733"/>
                    <a:pt x="19062" y="0"/>
                    <a:pt x="25943" y="0"/>
                  </a:cubicBezTo>
                  <a:close/>
                </a:path>
              </a:pathLst>
            </a:custGeom>
            <a:blipFill>
              <a:blip r:embed="rId2"/>
              <a:stretch>
                <a:fillRect t="-26076" b="-2607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177625" y="4728228"/>
            <a:ext cx="3669392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Businesses with two or more owners such as family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 businesses, professional services, trading firms, and small-to-medium enterprises.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847306" y="4728181"/>
            <a:ext cx="3426849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A Partnership Deed defining 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roles, profit sharing, and responsibilities; registration is optional but recommended for legal protection.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35627" y="7569139"/>
            <a:ext cx="3698754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Shared Responsibi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lity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Easy to Start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Combined Skills &amp; Capital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Flexible Operations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21326" y="7569139"/>
            <a:ext cx="3514166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Unlim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ited Liability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Risk of Disputes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Limited Growth Potential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Lack of Continuity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77625" y="4152969"/>
            <a:ext cx="1843073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Ideal For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47306" y="4152969"/>
            <a:ext cx="2644988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Key</a:t>
            </a: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 Requirement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77625" y="7100455"/>
            <a:ext cx="2312650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Advantages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47306" y="7100455"/>
            <a:ext cx="2167429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Disadvantages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25130" y="8312122"/>
            <a:ext cx="2038194" cy="414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00"/>
              </a:lnSpc>
              <a:spcBef>
                <a:spcPct val="0"/>
              </a:spcBef>
            </a:pPr>
            <a:r>
              <a:rPr lang="en-US" sz="2428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Learn More</a:t>
            </a:r>
          </a:p>
        </p:txBody>
      </p:sp>
      <p:sp>
        <p:nvSpPr>
          <p:cNvPr id="16" name="Freeform 16"/>
          <p:cNvSpPr/>
          <p:nvPr/>
        </p:nvSpPr>
        <p:spPr>
          <a:xfrm>
            <a:off x="7508034" y="4157311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177715" y="4157311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508034" y="7104797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1"/>
                </a:lnTo>
                <a:lnTo>
                  <a:pt x="0" y="41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177715" y="7104797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1"/>
                </a:lnTo>
                <a:lnTo>
                  <a:pt x="0" y="41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871130" y="3809300"/>
            <a:ext cx="5509172" cy="3100253"/>
            <a:chOff x="0" y="0"/>
            <a:chExt cx="7345562" cy="413367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38100"/>
              <a:ext cx="7345562" cy="1518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15"/>
                </a:lnSpc>
              </a:pPr>
              <a:r>
                <a:rPr lang="en-US" sz="4088" b="1" u="none" strike="noStrike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PARTNERSHIP FIRM</a:t>
              </a:r>
            </a:p>
            <a:p>
              <a:pPr marL="0" lvl="0" indent="0" algn="l">
                <a:lnSpc>
                  <a:spcPts val="4415"/>
                </a:lnSpc>
              </a:pPr>
              <a:r>
                <a:rPr lang="en-US" sz="4088" b="1" u="none" strike="noStrike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(THE TEAM PATH)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865516"/>
              <a:ext cx="7345562" cy="2268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18"/>
                </a:lnSpc>
                <a:spcBef>
                  <a:spcPct val="0"/>
                </a:spcBef>
              </a:pPr>
              <a:r>
                <a:rPr lang="en-US" sz="2441">
                  <a:solidFill>
                    <a:srgbClr val="727272"/>
                  </a:solidFill>
                  <a:latin typeface="DM Sans"/>
                  <a:ea typeface="DM Sans"/>
                  <a:cs typeface="DM Sans"/>
                  <a:sym typeface="DM Sans"/>
                </a:rPr>
                <a:t>A bu</a:t>
              </a:r>
              <a:r>
                <a:rPr lang="en-US" sz="2441" u="none" strike="noStrike">
                  <a:solidFill>
                    <a:srgbClr val="727272"/>
                  </a:solidFill>
                  <a:latin typeface="DM Sans"/>
                  <a:ea typeface="DM Sans"/>
                  <a:cs typeface="DM Sans"/>
                  <a:sym typeface="DM Sans"/>
                </a:rPr>
                <a:t>siness structure where two or more individuals jointly own and manage the business under a legal agreement.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3262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17213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6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9488076"/>
            <a:ext cx="2057400" cy="1738503"/>
          </a:xfrm>
          <a:custGeom>
            <a:avLst/>
            <a:gdLst/>
            <a:ahLst/>
            <a:cxnLst/>
            <a:rect l="l" t="t" r="r" b="b"/>
            <a:pathLst>
              <a:path w="2057400" h="1738503">
                <a:moveTo>
                  <a:pt x="0" y="0"/>
                </a:moveTo>
                <a:lnTo>
                  <a:pt x="2057400" y="0"/>
                </a:lnTo>
                <a:lnTo>
                  <a:pt x="2057400" y="1738503"/>
                </a:lnTo>
                <a:lnTo>
                  <a:pt x="0" y="17385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5714014" y="9435934"/>
            <a:ext cx="2043905" cy="921393"/>
          </a:xfrm>
          <a:custGeom>
            <a:avLst/>
            <a:gdLst/>
            <a:ahLst/>
            <a:cxnLst/>
            <a:rect l="l" t="t" r="r" b="b"/>
            <a:pathLst>
              <a:path w="2043905" h="921393">
                <a:moveTo>
                  <a:pt x="0" y="0"/>
                </a:moveTo>
                <a:lnTo>
                  <a:pt x="2043905" y="0"/>
                </a:lnTo>
                <a:lnTo>
                  <a:pt x="2043905" y="921393"/>
                </a:lnTo>
                <a:lnTo>
                  <a:pt x="0" y="92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121827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8429535" y="1181366"/>
            <a:ext cx="974632" cy="7924267"/>
            <a:chOff x="0" y="0"/>
            <a:chExt cx="311493" cy="2532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493" cy="2532600"/>
            </a:xfrm>
            <a:custGeom>
              <a:avLst/>
              <a:gdLst/>
              <a:ahLst/>
              <a:cxnLst/>
              <a:rect l="l" t="t" r="r" b="b"/>
              <a:pathLst>
                <a:path w="311493" h="2532600">
                  <a:moveTo>
                    <a:pt x="155746" y="0"/>
                  </a:moveTo>
                  <a:lnTo>
                    <a:pt x="155746" y="0"/>
                  </a:lnTo>
                  <a:cubicBezTo>
                    <a:pt x="241763" y="0"/>
                    <a:pt x="311493" y="69730"/>
                    <a:pt x="311493" y="155746"/>
                  </a:cubicBezTo>
                  <a:lnTo>
                    <a:pt x="311493" y="2376854"/>
                  </a:lnTo>
                  <a:cubicBezTo>
                    <a:pt x="311493" y="2418160"/>
                    <a:pt x="295084" y="2457775"/>
                    <a:pt x="265876" y="2486983"/>
                  </a:cubicBezTo>
                  <a:cubicBezTo>
                    <a:pt x="236668" y="2516191"/>
                    <a:pt x="197053" y="2532600"/>
                    <a:pt x="155746" y="2532600"/>
                  </a:cubicBezTo>
                  <a:lnTo>
                    <a:pt x="155746" y="2532600"/>
                  </a:lnTo>
                  <a:cubicBezTo>
                    <a:pt x="114440" y="2532600"/>
                    <a:pt x="74825" y="2516191"/>
                    <a:pt x="45617" y="2486983"/>
                  </a:cubicBezTo>
                  <a:cubicBezTo>
                    <a:pt x="16409" y="2457775"/>
                    <a:pt x="0" y="2418160"/>
                    <a:pt x="0" y="2376854"/>
                  </a:cubicBezTo>
                  <a:lnTo>
                    <a:pt x="0" y="155746"/>
                  </a:lnTo>
                  <a:cubicBezTo>
                    <a:pt x="0" y="114440"/>
                    <a:pt x="16409" y="74825"/>
                    <a:pt x="45617" y="45617"/>
                  </a:cubicBezTo>
                  <a:cubicBezTo>
                    <a:pt x="74825" y="16409"/>
                    <a:pt x="114440" y="0"/>
                    <a:pt x="155746" y="0"/>
                  </a:cubicBezTo>
                  <a:close/>
                </a:path>
              </a:pathLst>
            </a:custGeom>
            <a:solidFill>
              <a:srgbClr val="015E9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11493" cy="2608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701892" y="5420402"/>
            <a:ext cx="429918" cy="485098"/>
          </a:xfrm>
          <a:custGeom>
            <a:avLst/>
            <a:gdLst/>
            <a:ahLst/>
            <a:cxnLst/>
            <a:rect l="l" t="t" r="r" b="b"/>
            <a:pathLst>
              <a:path w="429918" h="485098">
                <a:moveTo>
                  <a:pt x="0" y="0"/>
                </a:moveTo>
                <a:lnTo>
                  <a:pt x="429918" y="0"/>
                </a:lnTo>
                <a:lnTo>
                  <a:pt x="429918" y="485098"/>
                </a:lnTo>
                <a:lnTo>
                  <a:pt x="0" y="4850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8735106" y="7575406"/>
            <a:ext cx="423272" cy="423272"/>
          </a:xfrm>
          <a:custGeom>
            <a:avLst/>
            <a:gdLst/>
            <a:ahLst/>
            <a:cxnLst/>
            <a:rect l="l" t="t" r="r" b="b"/>
            <a:pathLst>
              <a:path w="423272" h="423272">
                <a:moveTo>
                  <a:pt x="0" y="0"/>
                </a:moveTo>
                <a:lnTo>
                  <a:pt x="423272" y="0"/>
                </a:lnTo>
                <a:lnTo>
                  <a:pt x="423272" y="423272"/>
                </a:lnTo>
                <a:lnTo>
                  <a:pt x="0" y="4232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8675324" y="1669259"/>
            <a:ext cx="483054" cy="431729"/>
          </a:xfrm>
          <a:custGeom>
            <a:avLst/>
            <a:gdLst/>
            <a:ahLst/>
            <a:cxnLst/>
            <a:rect l="l" t="t" r="r" b="b"/>
            <a:pathLst>
              <a:path w="483054" h="431729">
                <a:moveTo>
                  <a:pt x="0" y="0"/>
                </a:moveTo>
                <a:lnTo>
                  <a:pt x="483054" y="0"/>
                </a:lnTo>
                <a:lnTo>
                  <a:pt x="483054" y="431729"/>
                </a:lnTo>
                <a:lnTo>
                  <a:pt x="0" y="4317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3349037" y="7646203"/>
            <a:ext cx="733644" cy="645607"/>
          </a:xfrm>
          <a:custGeom>
            <a:avLst/>
            <a:gdLst/>
            <a:ahLst/>
            <a:cxnLst/>
            <a:rect l="l" t="t" r="r" b="b"/>
            <a:pathLst>
              <a:path w="733644" h="645607">
                <a:moveTo>
                  <a:pt x="0" y="0"/>
                </a:moveTo>
                <a:lnTo>
                  <a:pt x="733644" y="0"/>
                </a:lnTo>
                <a:lnTo>
                  <a:pt x="733644" y="645607"/>
                </a:lnTo>
                <a:lnTo>
                  <a:pt x="0" y="6456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75324" y="3707946"/>
            <a:ext cx="483054" cy="483054"/>
          </a:xfrm>
          <a:custGeom>
            <a:avLst/>
            <a:gdLst/>
            <a:ahLst/>
            <a:cxnLst/>
            <a:rect l="l" t="t" r="r" b="b"/>
            <a:pathLst>
              <a:path w="483054" h="483054">
                <a:moveTo>
                  <a:pt x="0" y="0"/>
                </a:moveTo>
                <a:lnTo>
                  <a:pt x="483054" y="0"/>
                </a:lnTo>
                <a:lnTo>
                  <a:pt x="483054" y="483054"/>
                </a:lnTo>
                <a:lnTo>
                  <a:pt x="0" y="48305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819311" y="2094898"/>
            <a:ext cx="6541958" cy="952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Two sisters started a boutique together, where one managed design and production, and the other handled sales and customer relationships.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19311" y="1652576"/>
            <a:ext cx="6194850" cy="38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Scenario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19311" y="4172331"/>
            <a:ext cx="6541958" cy="6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They needed a clear profit-sharing arrangement and defined responsibilities without the complexity of forming a company.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19311" y="3730009"/>
            <a:ext cx="6194850" cy="38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Challenge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19311" y="5925915"/>
            <a:ext cx="6541958" cy="952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They formed a Partnership Firm with a legally drafted Partnership Deed specifying equal profit sharing (50–50) and mutually agreed financial terms.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819311" y="5483593"/>
            <a:ext cx="6194850" cy="38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Solution (Business Structure)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19311" y="8003348"/>
            <a:ext cx="6541958" cy="952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748" spc="1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defined structure ensured clarity in roles, minimized conflicts, and enabled smooth business operations with shared responsibility and liability.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19311" y="7561026"/>
            <a:ext cx="6194850" cy="38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142" b="1" spc="2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Outcome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1130" y="2608885"/>
            <a:ext cx="5499124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sz="6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Case Study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130" y="3930665"/>
            <a:ext cx="5499124" cy="823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7"/>
              </a:lnSpc>
            </a:pPr>
            <a:r>
              <a:rPr lang="en-US" sz="2799" b="1" spc="27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Areeba &amp;</a:t>
            </a:r>
            <a:r>
              <a:rPr lang="en-US" sz="2799" b="1" u="none" strike="noStrike" spc="27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 Mariyamrida Boutique (Pune)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1130" y="7688972"/>
            <a:ext cx="2575903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599" b="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Key Steps: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1130" y="4969488"/>
            <a:ext cx="6501199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Tax Implication</a:t>
            </a: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Partnership firms are taxed at a flat rate of 30% on profits, while the share of profit received by partners is tax-exempt in their personal income. Additionally, salary and remuneration paid to partners can be claimed as expenses, reducing the firm’s taxable profit.</a:t>
            </a:r>
          </a:p>
        </p:txBody>
      </p:sp>
      <p:sp>
        <p:nvSpPr>
          <p:cNvPr id="25" name="Freeform 25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r="-243262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18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39236" y="-1419872"/>
            <a:ext cx="4625301" cy="3648392"/>
            <a:chOff x="0" y="0"/>
            <a:chExt cx="1218186" cy="9608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8186" cy="960893"/>
            </a:xfrm>
            <a:custGeom>
              <a:avLst/>
              <a:gdLst/>
              <a:ahLst/>
              <a:cxnLst/>
              <a:rect l="l" t="t" r="r" b="b"/>
              <a:pathLst>
                <a:path w="1218186" h="960893">
                  <a:moveTo>
                    <a:pt x="102103" y="0"/>
                  </a:moveTo>
                  <a:lnTo>
                    <a:pt x="1116083" y="0"/>
                  </a:lnTo>
                  <a:cubicBezTo>
                    <a:pt x="1143163" y="0"/>
                    <a:pt x="1169133" y="10757"/>
                    <a:pt x="1188281" y="29905"/>
                  </a:cubicBezTo>
                  <a:cubicBezTo>
                    <a:pt x="1207429" y="49053"/>
                    <a:pt x="1218186" y="75024"/>
                    <a:pt x="1218186" y="102103"/>
                  </a:cubicBezTo>
                  <a:lnTo>
                    <a:pt x="1218186" y="858791"/>
                  </a:lnTo>
                  <a:cubicBezTo>
                    <a:pt x="1218186" y="915180"/>
                    <a:pt x="1172473" y="960893"/>
                    <a:pt x="1116083" y="960893"/>
                  </a:cubicBezTo>
                  <a:lnTo>
                    <a:pt x="102103" y="960893"/>
                  </a:lnTo>
                  <a:cubicBezTo>
                    <a:pt x="45713" y="960893"/>
                    <a:pt x="0" y="915180"/>
                    <a:pt x="0" y="858791"/>
                  </a:cubicBezTo>
                  <a:lnTo>
                    <a:pt x="0" y="102103"/>
                  </a:lnTo>
                  <a:cubicBezTo>
                    <a:pt x="0" y="45713"/>
                    <a:pt x="45713" y="0"/>
                    <a:pt x="10210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BAD">
                    <a:alpha val="100000"/>
                  </a:srgbClr>
                </a:gs>
                <a:gs pos="100000">
                  <a:srgbClr val="00B4D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18186" cy="99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1925" y="0"/>
            <a:ext cx="8355826" cy="3583370"/>
            <a:chOff x="0" y="0"/>
            <a:chExt cx="1139433" cy="488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9433" cy="488642"/>
            </a:xfrm>
            <a:custGeom>
              <a:avLst/>
              <a:gdLst/>
              <a:ahLst/>
              <a:cxnLst/>
              <a:rect l="l" t="t" r="r" b="b"/>
              <a:pathLst>
                <a:path w="1139433" h="488642">
                  <a:moveTo>
                    <a:pt x="25943" y="0"/>
                  </a:moveTo>
                  <a:lnTo>
                    <a:pt x="1113491" y="0"/>
                  </a:lnTo>
                  <a:cubicBezTo>
                    <a:pt x="1120371" y="0"/>
                    <a:pt x="1126970" y="2733"/>
                    <a:pt x="1131835" y="7598"/>
                  </a:cubicBezTo>
                  <a:cubicBezTo>
                    <a:pt x="1136700" y="12464"/>
                    <a:pt x="1139433" y="19062"/>
                    <a:pt x="1139433" y="25943"/>
                  </a:cubicBezTo>
                  <a:lnTo>
                    <a:pt x="1139433" y="462700"/>
                  </a:lnTo>
                  <a:cubicBezTo>
                    <a:pt x="1139433" y="469580"/>
                    <a:pt x="1136700" y="476179"/>
                    <a:pt x="1131835" y="481044"/>
                  </a:cubicBezTo>
                  <a:cubicBezTo>
                    <a:pt x="1126970" y="485909"/>
                    <a:pt x="1120371" y="488642"/>
                    <a:pt x="1113491" y="488642"/>
                  </a:cubicBezTo>
                  <a:lnTo>
                    <a:pt x="25943" y="488642"/>
                  </a:lnTo>
                  <a:cubicBezTo>
                    <a:pt x="19062" y="488642"/>
                    <a:pt x="12464" y="485909"/>
                    <a:pt x="7598" y="481044"/>
                  </a:cubicBezTo>
                  <a:cubicBezTo>
                    <a:pt x="2733" y="476179"/>
                    <a:pt x="0" y="469580"/>
                    <a:pt x="0" y="462700"/>
                  </a:cubicBezTo>
                  <a:lnTo>
                    <a:pt x="0" y="25943"/>
                  </a:lnTo>
                  <a:cubicBezTo>
                    <a:pt x="0" y="19062"/>
                    <a:pt x="2733" y="12464"/>
                    <a:pt x="7598" y="7598"/>
                  </a:cubicBezTo>
                  <a:cubicBezTo>
                    <a:pt x="12464" y="2733"/>
                    <a:pt x="19062" y="0"/>
                    <a:pt x="25943" y="0"/>
                  </a:cubicBezTo>
                  <a:close/>
                </a:path>
              </a:pathLst>
            </a:custGeom>
            <a:blipFill>
              <a:blip r:embed="rId2"/>
              <a:stretch>
                <a:fillRect t="-27824" b="-2782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214101" y="4582825"/>
            <a:ext cx="4369854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Professional services (CAs, consultants, architects), family-run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 businesses, and growing businesses needing liability protection with operational flexibility.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501197" y="4582825"/>
            <a:ext cx="3758103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Minimum two partners, LLP registration with MCA, LLP Agreement defining 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roles and profit sharing, and annual compliance filings.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14101" y="7656647"/>
            <a:ext cx="4369854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imited Liability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Separate Legal Entity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Perpetual Succession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Lower Compliance than Pvt Ltd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Better Credibility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48996" y="7656647"/>
            <a:ext cx="4010304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Man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datory Compliance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 Penalty for Non-Compliance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 Limited Fundraising Options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 Public Disclosure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75171" y="3989643"/>
            <a:ext cx="1843073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Ideal For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01197" y="3989643"/>
            <a:ext cx="2644988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Key</a:t>
            </a: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 Requirement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75171" y="7100455"/>
            <a:ext cx="2312650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Advantages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01197" y="7100455"/>
            <a:ext cx="2379360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Disadvantages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25130" y="8312122"/>
            <a:ext cx="2038194" cy="414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00"/>
              </a:lnSpc>
              <a:spcBef>
                <a:spcPct val="0"/>
              </a:spcBef>
            </a:pPr>
            <a:r>
              <a:rPr lang="en-US" sz="2428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Learn More</a:t>
            </a:r>
          </a:p>
        </p:txBody>
      </p:sp>
      <p:sp>
        <p:nvSpPr>
          <p:cNvPr id="16" name="Freeform 16"/>
          <p:cNvSpPr/>
          <p:nvPr/>
        </p:nvSpPr>
        <p:spPr>
          <a:xfrm>
            <a:off x="7705580" y="3993985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831605" y="3993985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1" y="0"/>
                </a:lnTo>
                <a:lnTo>
                  <a:pt x="417391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705580" y="7104797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1"/>
                </a:lnTo>
                <a:lnTo>
                  <a:pt x="0" y="41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831605" y="7104797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1" y="0"/>
                </a:lnTo>
                <a:lnTo>
                  <a:pt x="417391" y="417391"/>
                </a:lnTo>
                <a:lnTo>
                  <a:pt x="0" y="41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3262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871130" y="3847400"/>
            <a:ext cx="5509172" cy="1129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5"/>
              </a:lnSpc>
            </a:pPr>
            <a:r>
              <a:rPr lang="en-US" sz="4088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Limited</a:t>
            </a:r>
            <a:r>
              <a:rPr lang="en-US" sz="4088" b="1" u="none" strike="noStrike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Liability Partnership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130" y="5196531"/>
            <a:ext cx="5509172" cy="1713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8"/>
              </a:lnSpc>
              <a:spcBef>
                <a:spcPct val="0"/>
              </a:spcBef>
            </a:pPr>
            <a:r>
              <a:rPr lang="en-US" sz="2441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A bu</a:t>
            </a:r>
            <a:r>
              <a:rPr lang="en-US" sz="2441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siness structure where two or more individuals jointly own and manage the business under a legal agreement.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6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14014" y="9435934"/>
            <a:ext cx="2043905" cy="921393"/>
          </a:xfrm>
          <a:custGeom>
            <a:avLst/>
            <a:gdLst/>
            <a:ahLst/>
            <a:cxnLst/>
            <a:rect l="l" t="t" r="r" b="b"/>
            <a:pathLst>
              <a:path w="2043905" h="921393">
                <a:moveTo>
                  <a:pt x="0" y="0"/>
                </a:moveTo>
                <a:lnTo>
                  <a:pt x="2043905" y="0"/>
                </a:lnTo>
                <a:lnTo>
                  <a:pt x="2043905" y="921393"/>
                </a:lnTo>
                <a:lnTo>
                  <a:pt x="0" y="921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218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259300" y="9488076"/>
            <a:ext cx="2057400" cy="1738503"/>
          </a:xfrm>
          <a:custGeom>
            <a:avLst/>
            <a:gdLst/>
            <a:ahLst/>
            <a:cxnLst/>
            <a:rect l="l" t="t" r="r" b="b"/>
            <a:pathLst>
              <a:path w="2057400" h="1738503">
                <a:moveTo>
                  <a:pt x="0" y="0"/>
                </a:moveTo>
                <a:lnTo>
                  <a:pt x="2057400" y="0"/>
                </a:lnTo>
                <a:lnTo>
                  <a:pt x="2057400" y="1738503"/>
                </a:lnTo>
                <a:lnTo>
                  <a:pt x="0" y="17385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5" name="Group 5"/>
          <p:cNvGrpSpPr/>
          <p:nvPr/>
        </p:nvGrpSpPr>
        <p:grpSpPr>
          <a:xfrm>
            <a:off x="8429535" y="1181366"/>
            <a:ext cx="974632" cy="7924267"/>
            <a:chOff x="0" y="0"/>
            <a:chExt cx="311493" cy="2532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493" cy="2532600"/>
            </a:xfrm>
            <a:custGeom>
              <a:avLst/>
              <a:gdLst/>
              <a:ahLst/>
              <a:cxnLst/>
              <a:rect l="l" t="t" r="r" b="b"/>
              <a:pathLst>
                <a:path w="311493" h="2532600">
                  <a:moveTo>
                    <a:pt x="155746" y="0"/>
                  </a:moveTo>
                  <a:lnTo>
                    <a:pt x="155746" y="0"/>
                  </a:lnTo>
                  <a:cubicBezTo>
                    <a:pt x="241763" y="0"/>
                    <a:pt x="311493" y="69730"/>
                    <a:pt x="311493" y="155746"/>
                  </a:cubicBezTo>
                  <a:lnTo>
                    <a:pt x="311493" y="2376854"/>
                  </a:lnTo>
                  <a:cubicBezTo>
                    <a:pt x="311493" y="2418160"/>
                    <a:pt x="295084" y="2457775"/>
                    <a:pt x="265876" y="2486983"/>
                  </a:cubicBezTo>
                  <a:cubicBezTo>
                    <a:pt x="236668" y="2516191"/>
                    <a:pt x="197053" y="2532600"/>
                    <a:pt x="155746" y="2532600"/>
                  </a:cubicBezTo>
                  <a:lnTo>
                    <a:pt x="155746" y="2532600"/>
                  </a:lnTo>
                  <a:cubicBezTo>
                    <a:pt x="114440" y="2532600"/>
                    <a:pt x="74825" y="2516191"/>
                    <a:pt x="45617" y="2486983"/>
                  </a:cubicBezTo>
                  <a:cubicBezTo>
                    <a:pt x="16409" y="2457775"/>
                    <a:pt x="0" y="2418160"/>
                    <a:pt x="0" y="2376854"/>
                  </a:cubicBezTo>
                  <a:lnTo>
                    <a:pt x="0" y="155746"/>
                  </a:lnTo>
                  <a:cubicBezTo>
                    <a:pt x="0" y="114440"/>
                    <a:pt x="16409" y="74825"/>
                    <a:pt x="45617" y="45617"/>
                  </a:cubicBezTo>
                  <a:cubicBezTo>
                    <a:pt x="74825" y="16409"/>
                    <a:pt x="114440" y="0"/>
                    <a:pt x="155746" y="0"/>
                  </a:cubicBezTo>
                  <a:close/>
                </a:path>
              </a:pathLst>
            </a:custGeom>
            <a:solidFill>
              <a:srgbClr val="015E9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11493" cy="2608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701892" y="5554365"/>
            <a:ext cx="429918" cy="485098"/>
          </a:xfrm>
          <a:custGeom>
            <a:avLst/>
            <a:gdLst/>
            <a:ahLst/>
            <a:cxnLst/>
            <a:rect l="l" t="t" r="r" b="b"/>
            <a:pathLst>
              <a:path w="429918" h="485098">
                <a:moveTo>
                  <a:pt x="0" y="0"/>
                </a:moveTo>
                <a:lnTo>
                  <a:pt x="429918" y="0"/>
                </a:lnTo>
                <a:lnTo>
                  <a:pt x="429918" y="485098"/>
                </a:lnTo>
                <a:lnTo>
                  <a:pt x="0" y="4850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8735106" y="7575406"/>
            <a:ext cx="423272" cy="423272"/>
          </a:xfrm>
          <a:custGeom>
            <a:avLst/>
            <a:gdLst/>
            <a:ahLst/>
            <a:cxnLst/>
            <a:rect l="l" t="t" r="r" b="b"/>
            <a:pathLst>
              <a:path w="423272" h="423272">
                <a:moveTo>
                  <a:pt x="0" y="0"/>
                </a:moveTo>
                <a:lnTo>
                  <a:pt x="423272" y="0"/>
                </a:lnTo>
                <a:lnTo>
                  <a:pt x="423272" y="423272"/>
                </a:lnTo>
                <a:lnTo>
                  <a:pt x="0" y="4232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8675324" y="1669259"/>
            <a:ext cx="483054" cy="431729"/>
          </a:xfrm>
          <a:custGeom>
            <a:avLst/>
            <a:gdLst/>
            <a:ahLst/>
            <a:cxnLst/>
            <a:rect l="l" t="t" r="r" b="b"/>
            <a:pathLst>
              <a:path w="483054" h="431729">
                <a:moveTo>
                  <a:pt x="0" y="0"/>
                </a:moveTo>
                <a:lnTo>
                  <a:pt x="483054" y="0"/>
                </a:lnTo>
                <a:lnTo>
                  <a:pt x="483054" y="431729"/>
                </a:lnTo>
                <a:lnTo>
                  <a:pt x="0" y="4317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3349037" y="7646203"/>
            <a:ext cx="733644" cy="645607"/>
          </a:xfrm>
          <a:custGeom>
            <a:avLst/>
            <a:gdLst/>
            <a:ahLst/>
            <a:cxnLst/>
            <a:rect l="l" t="t" r="r" b="b"/>
            <a:pathLst>
              <a:path w="733644" h="645607">
                <a:moveTo>
                  <a:pt x="0" y="0"/>
                </a:moveTo>
                <a:lnTo>
                  <a:pt x="733644" y="0"/>
                </a:lnTo>
                <a:lnTo>
                  <a:pt x="733644" y="645607"/>
                </a:lnTo>
                <a:lnTo>
                  <a:pt x="0" y="6456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75324" y="3679613"/>
            <a:ext cx="483054" cy="483054"/>
          </a:xfrm>
          <a:custGeom>
            <a:avLst/>
            <a:gdLst/>
            <a:ahLst/>
            <a:cxnLst/>
            <a:rect l="l" t="t" r="r" b="b"/>
            <a:pathLst>
              <a:path w="483054" h="483054">
                <a:moveTo>
                  <a:pt x="0" y="0"/>
                </a:moveTo>
                <a:lnTo>
                  <a:pt x="483054" y="0"/>
                </a:lnTo>
                <a:lnTo>
                  <a:pt x="483054" y="483054"/>
                </a:lnTo>
                <a:lnTo>
                  <a:pt x="0" y="48305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819311" y="1719251"/>
            <a:ext cx="6194850" cy="1328217"/>
            <a:chOff x="0" y="0"/>
            <a:chExt cx="8259800" cy="177095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516738"/>
              <a:ext cx="7018626" cy="1254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Three brothers operated a furniture manufacturing workshop handling large and high-value client orders.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Scenario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19311" y="3688734"/>
            <a:ext cx="6194850" cy="1328217"/>
            <a:chOff x="0" y="0"/>
            <a:chExt cx="8259800" cy="1770957"/>
          </a:xfrm>
        </p:grpSpPr>
        <p:sp>
          <p:nvSpPr>
            <p:cNvPr id="17" name="TextBox 17"/>
            <p:cNvSpPr txBox="1"/>
            <p:nvPr/>
          </p:nvSpPr>
          <p:spPr>
            <a:xfrm>
              <a:off x="0" y="516738"/>
              <a:ext cx="7018626" cy="1254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They faced significant financial risk from potential client defaults and wanted to protect their personal assets, including their homes.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Challenge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19311" y="5658218"/>
            <a:ext cx="6194850" cy="1328217"/>
            <a:chOff x="0" y="0"/>
            <a:chExt cx="8259800" cy="1770957"/>
          </a:xfrm>
        </p:grpSpPr>
        <p:sp>
          <p:nvSpPr>
            <p:cNvPr id="20" name="TextBox 20"/>
            <p:cNvSpPr txBox="1"/>
            <p:nvPr/>
          </p:nvSpPr>
          <p:spPr>
            <a:xfrm>
              <a:off x="0" y="516738"/>
              <a:ext cx="7018626" cy="1254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They converted their business into an LLP, ensuring that each partner’s liability was limited to their capital contribution.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Solution (Business Structure)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19311" y="7627701"/>
            <a:ext cx="6194850" cy="1328217"/>
            <a:chOff x="0" y="0"/>
            <a:chExt cx="8259800" cy="1770957"/>
          </a:xfrm>
        </p:grpSpPr>
        <p:sp>
          <p:nvSpPr>
            <p:cNvPr id="23" name="TextBox 23"/>
            <p:cNvSpPr txBox="1"/>
            <p:nvPr/>
          </p:nvSpPr>
          <p:spPr>
            <a:xfrm>
              <a:off x="0" y="516738"/>
              <a:ext cx="7018626" cy="1254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The business was funded through partner capital, with disciplined financial policies to avoid interest-based borrowing and overdrafts.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Outcome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71130" y="2608885"/>
            <a:ext cx="5499124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sz="6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Case Study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1130" y="3930665"/>
            <a:ext cx="5499124" cy="823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7"/>
              </a:lnSpc>
            </a:pPr>
            <a:r>
              <a:rPr lang="en-US" sz="2799" b="1" u="none" strike="noStrike" spc="27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Hakimi Modular Solutions LLP (Indore)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1130" y="7688972"/>
            <a:ext cx="2575903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599" b="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Key Steps: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71130" y="4969488"/>
            <a:ext cx="6232980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Tax Implication</a:t>
            </a: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LLPs are taxed at a flat rate of 30% on profits, and profit distribution to partners is tax-free in their personal hands, making withdrawals tax-efficient. Audit is required only if annual turnover exceeds ₹40 lakhs or capital contribution exceeds ₹25 lakhs.</a:t>
            </a:r>
          </a:p>
        </p:txBody>
      </p:sp>
      <p:sp>
        <p:nvSpPr>
          <p:cNvPr id="29" name="Freeform 29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r="-243262"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18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39236" y="-1419872"/>
            <a:ext cx="4625301" cy="3648392"/>
            <a:chOff x="0" y="0"/>
            <a:chExt cx="1218186" cy="9608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8186" cy="960893"/>
            </a:xfrm>
            <a:custGeom>
              <a:avLst/>
              <a:gdLst/>
              <a:ahLst/>
              <a:cxnLst/>
              <a:rect l="l" t="t" r="r" b="b"/>
              <a:pathLst>
                <a:path w="1218186" h="960893">
                  <a:moveTo>
                    <a:pt x="102103" y="0"/>
                  </a:moveTo>
                  <a:lnTo>
                    <a:pt x="1116083" y="0"/>
                  </a:lnTo>
                  <a:cubicBezTo>
                    <a:pt x="1143163" y="0"/>
                    <a:pt x="1169133" y="10757"/>
                    <a:pt x="1188281" y="29905"/>
                  </a:cubicBezTo>
                  <a:cubicBezTo>
                    <a:pt x="1207429" y="49053"/>
                    <a:pt x="1218186" y="75024"/>
                    <a:pt x="1218186" y="102103"/>
                  </a:cubicBezTo>
                  <a:lnTo>
                    <a:pt x="1218186" y="858791"/>
                  </a:lnTo>
                  <a:cubicBezTo>
                    <a:pt x="1218186" y="915180"/>
                    <a:pt x="1172473" y="960893"/>
                    <a:pt x="1116083" y="960893"/>
                  </a:cubicBezTo>
                  <a:lnTo>
                    <a:pt x="102103" y="960893"/>
                  </a:lnTo>
                  <a:cubicBezTo>
                    <a:pt x="45713" y="960893"/>
                    <a:pt x="0" y="915180"/>
                    <a:pt x="0" y="858791"/>
                  </a:cubicBezTo>
                  <a:lnTo>
                    <a:pt x="0" y="102103"/>
                  </a:lnTo>
                  <a:cubicBezTo>
                    <a:pt x="0" y="45713"/>
                    <a:pt x="45713" y="0"/>
                    <a:pt x="10210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BAD">
                    <a:alpha val="100000"/>
                  </a:srgbClr>
                </a:gs>
                <a:gs pos="100000">
                  <a:srgbClr val="00B4D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18186" cy="99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8570" y="-34724"/>
            <a:ext cx="8355826" cy="3583370"/>
            <a:chOff x="0" y="0"/>
            <a:chExt cx="1139433" cy="488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9433" cy="488642"/>
            </a:xfrm>
            <a:custGeom>
              <a:avLst/>
              <a:gdLst/>
              <a:ahLst/>
              <a:cxnLst/>
              <a:rect l="l" t="t" r="r" b="b"/>
              <a:pathLst>
                <a:path w="1139433" h="488642">
                  <a:moveTo>
                    <a:pt x="25943" y="0"/>
                  </a:moveTo>
                  <a:lnTo>
                    <a:pt x="1113491" y="0"/>
                  </a:lnTo>
                  <a:cubicBezTo>
                    <a:pt x="1120371" y="0"/>
                    <a:pt x="1126970" y="2733"/>
                    <a:pt x="1131835" y="7598"/>
                  </a:cubicBezTo>
                  <a:cubicBezTo>
                    <a:pt x="1136700" y="12464"/>
                    <a:pt x="1139433" y="19062"/>
                    <a:pt x="1139433" y="25943"/>
                  </a:cubicBezTo>
                  <a:lnTo>
                    <a:pt x="1139433" y="462700"/>
                  </a:lnTo>
                  <a:cubicBezTo>
                    <a:pt x="1139433" y="469580"/>
                    <a:pt x="1136700" y="476179"/>
                    <a:pt x="1131835" y="481044"/>
                  </a:cubicBezTo>
                  <a:cubicBezTo>
                    <a:pt x="1126970" y="485909"/>
                    <a:pt x="1120371" y="488642"/>
                    <a:pt x="1113491" y="488642"/>
                  </a:cubicBezTo>
                  <a:lnTo>
                    <a:pt x="25943" y="488642"/>
                  </a:lnTo>
                  <a:cubicBezTo>
                    <a:pt x="19062" y="488642"/>
                    <a:pt x="12464" y="485909"/>
                    <a:pt x="7598" y="481044"/>
                  </a:cubicBezTo>
                  <a:cubicBezTo>
                    <a:pt x="2733" y="476179"/>
                    <a:pt x="0" y="469580"/>
                    <a:pt x="0" y="462700"/>
                  </a:cubicBezTo>
                  <a:lnTo>
                    <a:pt x="0" y="25943"/>
                  </a:lnTo>
                  <a:cubicBezTo>
                    <a:pt x="0" y="19062"/>
                    <a:pt x="2733" y="12464"/>
                    <a:pt x="7598" y="7598"/>
                  </a:cubicBezTo>
                  <a:cubicBezTo>
                    <a:pt x="12464" y="2733"/>
                    <a:pt x="19062" y="0"/>
                    <a:pt x="25943" y="0"/>
                  </a:cubicBezTo>
                  <a:close/>
                </a:path>
              </a:pathLst>
            </a:custGeom>
            <a:blipFill>
              <a:blip r:embed="rId2"/>
              <a:stretch>
                <a:fillRect l="-55856" r="-27190" b="-6633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235133" y="4726995"/>
            <a:ext cx="3890570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Startups, high-growth businesses, manufacturing units, exporters, and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 businesses planning to raise investment or scale nationally or internationally.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077548" y="4709046"/>
            <a:ext cx="3979636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Minimum two directors and one shareholder, registration with MCA, DIN and DSC for di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rectors, ROC incorporation, and ongoing compliance such as annual filings and audits.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46018" y="7649450"/>
            <a:ext cx="3890570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imited Liability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Separate Legal Entity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Perpetual Succession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Better Credibility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25347" y="7649450"/>
            <a:ext cx="4231837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Man</a:t>
            </a: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datory Compliance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Higher Setup and Maintenance Cost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Reduced Operational Flexibility</a:t>
            </a:r>
          </a:p>
          <a:p>
            <a:pPr marL="431797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Public Disclosure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07088" y="4258678"/>
            <a:ext cx="1843073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Ideal For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77548" y="4258678"/>
            <a:ext cx="2644988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Key</a:t>
            </a: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 Requirement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07088" y="7100455"/>
            <a:ext cx="2312650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Advantages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077548" y="7100455"/>
            <a:ext cx="2458248" cy="3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89"/>
              </a:lnSpc>
              <a:spcBef>
                <a:spcPct val="0"/>
              </a:spcBef>
            </a:pPr>
            <a:r>
              <a:rPr lang="en-US" sz="2349" b="1" u="none" strike="noStrike">
                <a:solidFill>
                  <a:srgbClr val="0255A3"/>
                </a:solidFill>
                <a:latin typeface="DM Sans Bold"/>
                <a:ea typeface="DM Sans Bold"/>
                <a:cs typeface="DM Sans Bold"/>
                <a:sym typeface="DM Sans Bold"/>
              </a:rPr>
              <a:t>Disadvantages</a:t>
            </a:r>
          </a:p>
        </p:txBody>
      </p:sp>
      <p:sp>
        <p:nvSpPr>
          <p:cNvPr id="15" name="Freeform 15"/>
          <p:cNvSpPr/>
          <p:nvPr/>
        </p:nvSpPr>
        <p:spPr>
          <a:xfrm>
            <a:off x="7537496" y="4263021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407957" y="4263021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0"/>
                </a:lnTo>
                <a:lnTo>
                  <a:pt x="0" y="417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537496" y="7104797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1"/>
                </a:lnTo>
                <a:lnTo>
                  <a:pt x="0" y="41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407957" y="7104797"/>
            <a:ext cx="417390" cy="417390"/>
          </a:xfrm>
          <a:custGeom>
            <a:avLst/>
            <a:gdLst/>
            <a:ahLst/>
            <a:cxnLst/>
            <a:rect l="l" t="t" r="r" b="b"/>
            <a:pathLst>
              <a:path w="417390" h="417390">
                <a:moveTo>
                  <a:pt x="0" y="0"/>
                </a:moveTo>
                <a:lnTo>
                  <a:pt x="417390" y="0"/>
                </a:lnTo>
                <a:lnTo>
                  <a:pt x="417390" y="417391"/>
                </a:lnTo>
                <a:lnTo>
                  <a:pt x="0" y="4173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8141474" y="0"/>
            <a:ext cx="8355826" cy="3583370"/>
            <a:chOff x="0" y="0"/>
            <a:chExt cx="1139433" cy="4886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9433" cy="488642"/>
            </a:xfrm>
            <a:custGeom>
              <a:avLst/>
              <a:gdLst/>
              <a:ahLst/>
              <a:cxnLst/>
              <a:rect l="l" t="t" r="r" b="b"/>
              <a:pathLst>
                <a:path w="1139433" h="488642">
                  <a:moveTo>
                    <a:pt x="25943" y="0"/>
                  </a:moveTo>
                  <a:lnTo>
                    <a:pt x="1113491" y="0"/>
                  </a:lnTo>
                  <a:cubicBezTo>
                    <a:pt x="1120371" y="0"/>
                    <a:pt x="1126970" y="2733"/>
                    <a:pt x="1131835" y="7598"/>
                  </a:cubicBezTo>
                  <a:cubicBezTo>
                    <a:pt x="1136700" y="12464"/>
                    <a:pt x="1139433" y="19062"/>
                    <a:pt x="1139433" y="25943"/>
                  </a:cubicBezTo>
                  <a:lnTo>
                    <a:pt x="1139433" y="462700"/>
                  </a:lnTo>
                  <a:cubicBezTo>
                    <a:pt x="1139433" y="469580"/>
                    <a:pt x="1136700" y="476179"/>
                    <a:pt x="1131835" y="481044"/>
                  </a:cubicBezTo>
                  <a:cubicBezTo>
                    <a:pt x="1126970" y="485909"/>
                    <a:pt x="1120371" y="488642"/>
                    <a:pt x="1113491" y="488642"/>
                  </a:cubicBezTo>
                  <a:lnTo>
                    <a:pt x="25943" y="488642"/>
                  </a:lnTo>
                  <a:cubicBezTo>
                    <a:pt x="19062" y="488642"/>
                    <a:pt x="12464" y="485909"/>
                    <a:pt x="7598" y="481044"/>
                  </a:cubicBezTo>
                  <a:cubicBezTo>
                    <a:pt x="2733" y="476179"/>
                    <a:pt x="0" y="469580"/>
                    <a:pt x="0" y="462700"/>
                  </a:cubicBezTo>
                  <a:lnTo>
                    <a:pt x="0" y="25943"/>
                  </a:lnTo>
                  <a:cubicBezTo>
                    <a:pt x="0" y="19062"/>
                    <a:pt x="2733" y="12464"/>
                    <a:pt x="7598" y="7598"/>
                  </a:cubicBezTo>
                  <a:cubicBezTo>
                    <a:pt x="12464" y="2733"/>
                    <a:pt x="19062" y="0"/>
                    <a:pt x="25943" y="0"/>
                  </a:cubicBezTo>
                  <a:close/>
                </a:path>
              </a:pathLst>
            </a:custGeom>
            <a:blipFill>
              <a:blip r:embed="rId5"/>
              <a:stretch>
                <a:fillRect t="-13595" b="-13595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871130" y="3870950"/>
            <a:ext cx="5966723" cy="1129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5"/>
              </a:lnSpc>
            </a:pPr>
            <a:r>
              <a:rPr lang="en-US" sz="4088" b="1" u="none" strike="noStrike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Private Limited Company (The Scalable Path)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130" y="5172981"/>
            <a:ext cx="5509172" cy="1713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8"/>
              </a:lnSpc>
              <a:spcBef>
                <a:spcPct val="0"/>
              </a:spcBef>
            </a:pPr>
            <a:r>
              <a:rPr lang="en-US" sz="2441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A bu</a:t>
            </a:r>
            <a:r>
              <a:rPr lang="en-US" sz="2441" u="none" strike="noStrike">
                <a:solidFill>
                  <a:srgbClr val="727272"/>
                </a:solidFill>
                <a:latin typeface="DM Sans"/>
                <a:ea typeface="DM Sans"/>
                <a:cs typeface="DM Sans"/>
                <a:sym typeface="DM Sans"/>
              </a:rPr>
              <a:t>siness structure where two or more individuals jointly own and manage the business under a legal agreement.</a:t>
            </a:r>
          </a:p>
        </p:txBody>
      </p:sp>
      <p:sp>
        <p:nvSpPr>
          <p:cNvPr id="23" name="Freeform 23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43262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9488076"/>
            <a:ext cx="2057400" cy="1738503"/>
          </a:xfrm>
          <a:custGeom>
            <a:avLst/>
            <a:gdLst/>
            <a:ahLst/>
            <a:cxnLst/>
            <a:rect l="l" t="t" r="r" b="b"/>
            <a:pathLst>
              <a:path w="2057400" h="1738503">
                <a:moveTo>
                  <a:pt x="0" y="0"/>
                </a:moveTo>
                <a:lnTo>
                  <a:pt x="2057400" y="0"/>
                </a:lnTo>
                <a:lnTo>
                  <a:pt x="2057400" y="1738503"/>
                </a:lnTo>
                <a:lnTo>
                  <a:pt x="0" y="17385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5714014" y="9435934"/>
            <a:ext cx="2043905" cy="921393"/>
          </a:xfrm>
          <a:custGeom>
            <a:avLst/>
            <a:gdLst/>
            <a:ahLst/>
            <a:cxnLst/>
            <a:rect l="l" t="t" r="r" b="b"/>
            <a:pathLst>
              <a:path w="2043905" h="921393">
                <a:moveTo>
                  <a:pt x="0" y="0"/>
                </a:moveTo>
                <a:lnTo>
                  <a:pt x="2043905" y="0"/>
                </a:lnTo>
                <a:lnTo>
                  <a:pt x="2043905" y="921393"/>
                </a:lnTo>
                <a:lnTo>
                  <a:pt x="0" y="92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121827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8429535" y="1028700"/>
            <a:ext cx="974632" cy="8229600"/>
            <a:chOff x="0" y="0"/>
            <a:chExt cx="311493" cy="26301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493" cy="2630184"/>
            </a:xfrm>
            <a:custGeom>
              <a:avLst/>
              <a:gdLst/>
              <a:ahLst/>
              <a:cxnLst/>
              <a:rect l="l" t="t" r="r" b="b"/>
              <a:pathLst>
                <a:path w="311493" h="2630184">
                  <a:moveTo>
                    <a:pt x="155746" y="0"/>
                  </a:moveTo>
                  <a:lnTo>
                    <a:pt x="155746" y="0"/>
                  </a:lnTo>
                  <a:cubicBezTo>
                    <a:pt x="241763" y="0"/>
                    <a:pt x="311493" y="69730"/>
                    <a:pt x="311493" y="155746"/>
                  </a:cubicBezTo>
                  <a:lnTo>
                    <a:pt x="311493" y="2474438"/>
                  </a:lnTo>
                  <a:cubicBezTo>
                    <a:pt x="311493" y="2515744"/>
                    <a:pt x="295084" y="2555359"/>
                    <a:pt x="265876" y="2584567"/>
                  </a:cubicBezTo>
                  <a:cubicBezTo>
                    <a:pt x="236668" y="2613775"/>
                    <a:pt x="197053" y="2630184"/>
                    <a:pt x="155746" y="2630184"/>
                  </a:cubicBezTo>
                  <a:lnTo>
                    <a:pt x="155746" y="2630184"/>
                  </a:lnTo>
                  <a:cubicBezTo>
                    <a:pt x="114440" y="2630184"/>
                    <a:pt x="74825" y="2613775"/>
                    <a:pt x="45617" y="2584567"/>
                  </a:cubicBezTo>
                  <a:cubicBezTo>
                    <a:pt x="16409" y="2555359"/>
                    <a:pt x="0" y="2515744"/>
                    <a:pt x="0" y="2474438"/>
                  </a:cubicBezTo>
                  <a:lnTo>
                    <a:pt x="0" y="155746"/>
                  </a:lnTo>
                  <a:cubicBezTo>
                    <a:pt x="0" y="114440"/>
                    <a:pt x="16409" y="74825"/>
                    <a:pt x="45617" y="45617"/>
                  </a:cubicBezTo>
                  <a:cubicBezTo>
                    <a:pt x="74825" y="16409"/>
                    <a:pt x="114440" y="0"/>
                    <a:pt x="155746" y="0"/>
                  </a:cubicBezTo>
                  <a:close/>
                </a:path>
              </a:pathLst>
            </a:custGeom>
            <a:solidFill>
              <a:srgbClr val="015E9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11493" cy="27063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701892" y="5420402"/>
            <a:ext cx="429918" cy="485098"/>
          </a:xfrm>
          <a:custGeom>
            <a:avLst/>
            <a:gdLst/>
            <a:ahLst/>
            <a:cxnLst/>
            <a:rect l="l" t="t" r="r" b="b"/>
            <a:pathLst>
              <a:path w="429918" h="485098">
                <a:moveTo>
                  <a:pt x="0" y="0"/>
                </a:moveTo>
                <a:lnTo>
                  <a:pt x="429918" y="0"/>
                </a:lnTo>
                <a:lnTo>
                  <a:pt x="429918" y="485098"/>
                </a:lnTo>
                <a:lnTo>
                  <a:pt x="0" y="4850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8735106" y="7434567"/>
            <a:ext cx="423272" cy="423272"/>
          </a:xfrm>
          <a:custGeom>
            <a:avLst/>
            <a:gdLst/>
            <a:ahLst/>
            <a:cxnLst/>
            <a:rect l="l" t="t" r="r" b="b"/>
            <a:pathLst>
              <a:path w="423272" h="423272">
                <a:moveTo>
                  <a:pt x="0" y="0"/>
                </a:moveTo>
                <a:lnTo>
                  <a:pt x="423272" y="0"/>
                </a:lnTo>
                <a:lnTo>
                  <a:pt x="423272" y="423272"/>
                </a:lnTo>
                <a:lnTo>
                  <a:pt x="0" y="4232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8675324" y="1545116"/>
            <a:ext cx="483054" cy="431729"/>
          </a:xfrm>
          <a:custGeom>
            <a:avLst/>
            <a:gdLst/>
            <a:ahLst/>
            <a:cxnLst/>
            <a:rect l="l" t="t" r="r" b="b"/>
            <a:pathLst>
              <a:path w="483054" h="431729">
                <a:moveTo>
                  <a:pt x="0" y="0"/>
                </a:moveTo>
                <a:lnTo>
                  <a:pt x="483054" y="0"/>
                </a:lnTo>
                <a:lnTo>
                  <a:pt x="483054" y="431729"/>
                </a:lnTo>
                <a:lnTo>
                  <a:pt x="0" y="4317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3349037" y="7646203"/>
            <a:ext cx="733644" cy="645607"/>
          </a:xfrm>
          <a:custGeom>
            <a:avLst/>
            <a:gdLst/>
            <a:ahLst/>
            <a:cxnLst/>
            <a:rect l="l" t="t" r="r" b="b"/>
            <a:pathLst>
              <a:path w="733644" h="645607">
                <a:moveTo>
                  <a:pt x="0" y="0"/>
                </a:moveTo>
                <a:lnTo>
                  <a:pt x="733644" y="0"/>
                </a:lnTo>
                <a:lnTo>
                  <a:pt x="733644" y="645607"/>
                </a:lnTo>
                <a:lnTo>
                  <a:pt x="0" y="6456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75324" y="3438086"/>
            <a:ext cx="483054" cy="483054"/>
          </a:xfrm>
          <a:custGeom>
            <a:avLst/>
            <a:gdLst/>
            <a:ahLst/>
            <a:cxnLst/>
            <a:rect l="l" t="t" r="r" b="b"/>
            <a:pathLst>
              <a:path w="483054" h="483054">
                <a:moveTo>
                  <a:pt x="0" y="0"/>
                </a:moveTo>
                <a:lnTo>
                  <a:pt x="483054" y="0"/>
                </a:lnTo>
                <a:lnTo>
                  <a:pt x="483054" y="483054"/>
                </a:lnTo>
                <a:lnTo>
                  <a:pt x="0" y="48305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819311" y="1545116"/>
            <a:ext cx="6194850" cy="1328217"/>
            <a:chOff x="0" y="0"/>
            <a:chExt cx="8259800" cy="177095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516738"/>
              <a:ext cx="7018626" cy="1254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 family-run health food business aimed to expand its presence by supplying products to large supermarkets and retail chains.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Scenario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19311" y="3514599"/>
            <a:ext cx="6194850" cy="1328217"/>
            <a:chOff x="0" y="0"/>
            <a:chExt cx="8259800" cy="1770957"/>
          </a:xfrm>
        </p:grpSpPr>
        <p:sp>
          <p:nvSpPr>
            <p:cNvPr id="17" name="TextBox 17"/>
            <p:cNvSpPr txBox="1"/>
            <p:nvPr/>
          </p:nvSpPr>
          <p:spPr>
            <a:xfrm>
              <a:off x="0" y="516738"/>
              <a:ext cx="7292105" cy="1254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Distributors and retail chains preferred dealing with a registered corporate entity, and the family needed a structured succession plan for future generations.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Challenge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19311" y="5484083"/>
            <a:ext cx="6194850" cy="1328217"/>
            <a:chOff x="0" y="0"/>
            <a:chExt cx="8259800" cy="1770957"/>
          </a:xfrm>
        </p:grpSpPr>
        <p:sp>
          <p:nvSpPr>
            <p:cNvPr id="20" name="TextBox 20"/>
            <p:cNvSpPr txBox="1"/>
            <p:nvPr/>
          </p:nvSpPr>
          <p:spPr>
            <a:xfrm>
              <a:off x="0" y="516738"/>
              <a:ext cx="7039663" cy="1254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They incorporated a Private Limited Company with family members as shareholders and directors.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Solution (Business Structure)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19311" y="7453566"/>
            <a:ext cx="6194850" cy="1652067"/>
            <a:chOff x="0" y="0"/>
            <a:chExt cx="8259800" cy="2202757"/>
          </a:xfrm>
        </p:grpSpPr>
        <p:sp>
          <p:nvSpPr>
            <p:cNvPr id="23" name="TextBox 23"/>
            <p:cNvSpPr txBox="1"/>
            <p:nvPr/>
          </p:nvSpPr>
          <p:spPr>
            <a:xfrm>
              <a:off x="0" y="516738"/>
              <a:ext cx="7881137" cy="1686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2"/>
                </a:lnSpc>
              </a:pPr>
              <a:r>
                <a:rPr lang="en-US" sz="1748" spc="17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The company gained credibility with large retailers, successfully entered organized retail chains, and established a clear and secure succession pathway for the next generation.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66675"/>
              <a:ext cx="8259800" cy="491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2142" b="1" spc="21">
                  <a:solidFill>
                    <a:srgbClr val="000000"/>
                  </a:solidFill>
                  <a:latin typeface="HK Grotesk Semi-Bold"/>
                  <a:ea typeface="HK Grotesk Semi-Bold"/>
                  <a:cs typeface="HK Grotesk Semi-Bold"/>
                  <a:sym typeface="HK Grotesk Semi-Bold"/>
                </a:rPr>
                <a:t>Outcome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71130" y="2608885"/>
            <a:ext cx="5499124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sz="6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Case Study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1130" y="3930665"/>
            <a:ext cx="5499124" cy="414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7"/>
              </a:lnSpc>
            </a:pPr>
            <a:r>
              <a:rPr lang="en-US" sz="2799" b="1" spc="27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Burh</a:t>
            </a:r>
            <a:r>
              <a:rPr lang="en-US" sz="2799" b="1" u="none" strike="noStrike" spc="27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ani Foods Pvt Ltd (Surat)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1130" y="7688972"/>
            <a:ext cx="2575903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599" b="1">
                <a:solidFill>
                  <a:srgbClr val="000000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Key Steps: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71130" y="4659312"/>
            <a:ext cx="6232980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Tax Implication</a:t>
            </a: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Private Limited Companies are taxed at corporate tax rates (approximately 25%, or 15% for eligible new manufacturing companies). Dividend distributed to shareholders is taxable in their personal hands, while directors can draw salaries as a tax-efficient method of income withdrawal.</a:t>
            </a:r>
          </a:p>
        </p:txBody>
      </p:sp>
      <p:sp>
        <p:nvSpPr>
          <p:cNvPr id="29" name="Freeform 29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r="-243262"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18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16200" y="3435516"/>
            <a:ext cx="1319300" cy="1515374"/>
            <a:chOff x="0" y="0"/>
            <a:chExt cx="319380" cy="3668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9380" cy="366846"/>
            </a:xfrm>
            <a:custGeom>
              <a:avLst/>
              <a:gdLst/>
              <a:ahLst/>
              <a:cxnLst/>
              <a:rect l="l" t="t" r="r" b="b"/>
              <a:pathLst>
                <a:path w="319380" h="366846">
                  <a:moveTo>
                    <a:pt x="159690" y="0"/>
                  </a:moveTo>
                  <a:lnTo>
                    <a:pt x="159690" y="0"/>
                  </a:lnTo>
                  <a:cubicBezTo>
                    <a:pt x="247884" y="0"/>
                    <a:pt x="319380" y="71496"/>
                    <a:pt x="319380" y="159690"/>
                  </a:cubicBezTo>
                  <a:lnTo>
                    <a:pt x="319380" y="207156"/>
                  </a:lnTo>
                  <a:cubicBezTo>
                    <a:pt x="319380" y="249509"/>
                    <a:pt x="302556" y="290126"/>
                    <a:pt x="272608" y="320074"/>
                  </a:cubicBezTo>
                  <a:cubicBezTo>
                    <a:pt x="242660" y="350022"/>
                    <a:pt x="202042" y="366846"/>
                    <a:pt x="159690" y="366846"/>
                  </a:cubicBezTo>
                  <a:lnTo>
                    <a:pt x="159690" y="366846"/>
                  </a:lnTo>
                  <a:cubicBezTo>
                    <a:pt x="117338" y="366846"/>
                    <a:pt x="76720" y="350022"/>
                    <a:pt x="46772" y="320074"/>
                  </a:cubicBezTo>
                  <a:cubicBezTo>
                    <a:pt x="16824" y="290126"/>
                    <a:pt x="0" y="249509"/>
                    <a:pt x="0" y="207156"/>
                  </a:cubicBezTo>
                  <a:lnTo>
                    <a:pt x="0" y="159690"/>
                  </a:lnTo>
                  <a:cubicBezTo>
                    <a:pt x="0" y="117338"/>
                    <a:pt x="16824" y="76720"/>
                    <a:pt x="46772" y="46772"/>
                  </a:cubicBezTo>
                  <a:cubicBezTo>
                    <a:pt x="76720" y="16824"/>
                    <a:pt x="117338" y="0"/>
                    <a:pt x="159690" y="0"/>
                  </a:cubicBezTo>
                  <a:close/>
                </a:path>
              </a:pathLst>
            </a:custGeom>
            <a:solidFill>
              <a:srgbClr val="00CC9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19380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016200" y="5337678"/>
            <a:ext cx="1319300" cy="1515374"/>
            <a:chOff x="0" y="0"/>
            <a:chExt cx="319380" cy="3668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9380" cy="366846"/>
            </a:xfrm>
            <a:custGeom>
              <a:avLst/>
              <a:gdLst/>
              <a:ahLst/>
              <a:cxnLst/>
              <a:rect l="l" t="t" r="r" b="b"/>
              <a:pathLst>
                <a:path w="319380" h="366846">
                  <a:moveTo>
                    <a:pt x="159690" y="0"/>
                  </a:moveTo>
                  <a:lnTo>
                    <a:pt x="159690" y="0"/>
                  </a:lnTo>
                  <a:cubicBezTo>
                    <a:pt x="247884" y="0"/>
                    <a:pt x="319380" y="71496"/>
                    <a:pt x="319380" y="159690"/>
                  </a:cubicBezTo>
                  <a:lnTo>
                    <a:pt x="319380" y="207156"/>
                  </a:lnTo>
                  <a:cubicBezTo>
                    <a:pt x="319380" y="249509"/>
                    <a:pt x="302556" y="290126"/>
                    <a:pt x="272608" y="320074"/>
                  </a:cubicBezTo>
                  <a:cubicBezTo>
                    <a:pt x="242660" y="350022"/>
                    <a:pt x="202042" y="366846"/>
                    <a:pt x="159690" y="366846"/>
                  </a:cubicBezTo>
                  <a:lnTo>
                    <a:pt x="159690" y="366846"/>
                  </a:lnTo>
                  <a:cubicBezTo>
                    <a:pt x="117338" y="366846"/>
                    <a:pt x="76720" y="350022"/>
                    <a:pt x="46772" y="320074"/>
                  </a:cubicBezTo>
                  <a:cubicBezTo>
                    <a:pt x="16824" y="290126"/>
                    <a:pt x="0" y="249509"/>
                    <a:pt x="0" y="207156"/>
                  </a:cubicBezTo>
                  <a:lnTo>
                    <a:pt x="0" y="159690"/>
                  </a:lnTo>
                  <a:cubicBezTo>
                    <a:pt x="0" y="117338"/>
                    <a:pt x="16824" y="76720"/>
                    <a:pt x="46772" y="46772"/>
                  </a:cubicBezTo>
                  <a:cubicBezTo>
                    <a:pt x="76720" y="16824"/>
                    <a:pt x="117338" y="0"/>
                    <a:pt x="159690" y="0"/>
                  </a:cubicBezTo>
                  <a:close/>
                </a:path>
              </a:pathLst>
            </a:custGeom>
            <a:solidFill>
              <a:srgbClr val="0197C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19380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016200" y="7239840"/>
            <a:ext cx="1319300" cy="1515374"/>
            <a:chOff x="0" y="0"/>
            <a:chExt cx="319380" cy="3668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9380" cy="366846"/>
            </a:xfrm>
            <a:custGeom>
              <a:avLst/>
              <a:gdLst/>
              <a:ahLst/>
              <a:cxnLst/>
              <a:rect l="l" t="t" r="r" b="b"/>
              <a:pathLst>
                <a:path w="319380" h="366846">
                  <a:moveTo>
                    <a:pt x="159690" y="0"/>
                  </a:moveTo>
                  <a:lnTo>
                    <a:pt x="159690" y="0"/>
                  </a:lnTo>
                  <a:cubicBezTo>
                    <a:pt x="247884" y="0"/>
                    <a:pt x="319380" y="71496"/>
                    <a:pt x="319380" y="159690"/>
                  </a:cubicBezTo>
                  <a:lnTo>
                    <a:pt x="319380" y="207156"/>
                  </a:lnTo>
                  <a:cubicBezTo>
                    <a:pt x="319380" y="249509"/>
                    <a:pt x="302556" y="290126"/>
                    <a:pt x="272608" y="320074"/>
                  </a:cubicBezTo>
                  <a:cubicBezTo>
                    <a:pt x="242660" y="350022"/>
                    <a:pt x="202042" y="366846"/>
                    <a:pt x="159690" y="366846"/>
                  </a:cubicBezTo>
                  <a:lnTo>
                    <a:pt x="159690" y="366846"/>
                  </a:lnTo>
                  <a:cubicBezTo>
                    <a:pt x="117338" y="366846"/>
                    <a:pt x="76720" y="350022"/>
                    <a:pt x="46772" y="320074"/>
                  </a:cubicBezTo>
                  <a:cubicBezTo>
                    <a:pt x="16824" y="290126"/>
                    <a:pt x="0" y="249509"/>
                    <a:pt x="0" y="207156"/>
                  </a:cubicBezTo>
                  <a:lnTo>
                    <a:pt x="0" y="159690"/>
                  </a:lnTo>
                  <a:cubicBezTo>
                    <a:pt x="0" y="117338"/>
                    <a:pt x="16824" y="76720"/>
                    <a:pt x="46772" y="46772"/>
                  </a:cubicBezTo>
                  <a:cubicBezTo>
                    <a:pt x="76720" y="16824"/>
                    <a:pt x="117338" y="0"/>
                    <a:pt x="159690" y="0"/>
                  </a:cubicBezTo>
                  <a:close/>
                </a:path>
              </a:pathLst>
            </a:custGeom>
            <a:solidFill>
              <a:srgbClr val="5E66D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19380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016200" y="1533354"/>
            <a:ext cx="1319300" cy="1515374"/>
            <a:chOff x="0" y="0"/>
            <a:chExt cx="319380" cy="366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9380" cy="366846"/>
            </a:xfrm>
            <a:custGeom>
              <a:avLst/>
              <a:gdLst/>
              <a:ahLst/>
              <a:cxnLst/>
              <a:rect l="l" t="t" r="r" b="b"/>
              <a:pathLst>
                <a:path w="319380" h="366846">
                  <a:moveTo>
                    <a:pt x="159690" y="0"/>
                  </a:moveTo>
                  <a:lnTo>
                    <a:pt x="159690" y="0"/>
                  </a:lnTo>
                  <a:cubicBezTo>
                    <a:pt x="247884" y="0"/>
                    <a:pt x="319380" y="71496"/>
                    <a:pt x="319380" y="159690"/>
                  </a:cubicBezTo>
                  <a:lnTo>
                    <a:pt x="319380" y="207156"/>
                  </a:lnTo>
                  <a:cubicBezTo>
                    <a:pt x="319380" y="249509"/>
                    <a:pt x="302556" y="290126"/>
                    <a:pt x="272608" y="320074"/>
                  </a:cubicBezTo>
                  <a:cubicBezTo>
                    <a:pt x="242660" y="350022"/>
                    <a:pt x="202042" y="366846"/>
                    <a:pt x="159690" y="366846"/>
                  </a:cubicBezTo>
                  <a:lnTo>
                    <a:pt x="159690" y="366846"/>
                  </a:lnTo>
                  <a:cubicBezTo>
                    <a:pt x="117338" y="366846"/>
                    <a:pt x="76720" y="350022"/>
                    <a:pt x="46772" y="320074"/>
                  </a:cubicBezTo>
                  <a:cubicBezTo>
                    <a:pt x="16824" y="290126"/>
                    <a:pt x="0" y="249509"/>
                    <a:pt x="0" y="207156"/>
                  </a:cubicBezTo>
                  <a:lnTo>
                    <a:pt x="0" y="159690"/>
                  </a:lnTo>
                  <a:cubicBezTo>
                    <a:pt x="0" y="117338"/>
                    <a:pt x="16824" y="76720"/>
                    <a:pt x="46772" y="46772"/>
                  </a:cubicBezTo>
                  <a:cubicBezTo>
                    <a:pt x="76720" y="16824"/>
                    <a:pt x="117338" y="0"/>
                    <a:pt x="159690" y="0"/>
                  </a:cubicBezTo>
                  <a:close/>
                </a:path>
              </a:pathLst>
            </a:custGeom>
            <a:solidFill>
              <a:srgbClr val="A6DF1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19380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39299" y="3435516"/>
            <a:ext cx="7234932" cy="1515374"/>
            <a:chOff x="0" y="0"/>
            <a:chExt cx="1751454" cy="3668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51454" cy="366846"/>
            </a:xfrm>
            <a:custGeom>
              <a:avLst/>
              <a:gdLst/>
              <a:ahLst/>
              <a:cxnLst/>
              <a:rect l="l" t="t" r="r" b="b"/>
              <a:pathLst>
                <a:path w="1751454" h="366846">
                  <a:moveTo>
                    <a:pt x="32102" y="0"/>
                  </a:moveTo>
                  <a:lnTo>
                    <a:pt x="1719351" y="0"/>
                  </a:lnTo>
                  <a:cubicBezTo>
                    <a:pt x="1737081" y="0"/>
                    <a:pt x="1751454" y="14373"/>
                    <a:pt x="1751454" y="32102"/>
                  </a:cubicBezTo>
                  <a:lnTo>
                    <a:pt x="1751454" y="334744"/>
                  </a:lnTo>
                  <a:cubicBezTo>
                    <a:pt x="1751454" y="343258"/>
                    <a:pt x="1748071" y="351423"/>
                    <a:pt x="1742051" y="357444"/>
                  </a:cubicBezTo>
                  <a:cubicBezTo>
                    <a:pt x="1736031" y="363464"/>
                    <a:pt x="1727865" y="366846"/>
                    <a:pt x="1719351" y="366846"/>
                  </a:cubicBezTo>
                  <a:lnTo>
                    <a:pt x="32102" y="366846"/>
                  </a:lnTo>
                  <a:cubicBezTo>
                    <a:pt x="23588" y="366846"/>
                    <a:pt x="15423" y="363464"/>
                    <a:pt x="9403" y="357444"/>
                  </a:cubicBezTo>
                  <a:cubicBezTo>
                    <a:pt x="3382" y="351423"/>
                    <a:pt x="0" y="343258"/>
                    <a:pt x="0" y="334744"/>
                  </a:cubicBezTo>
                  <a:lnTo>
                    <a:pt x="0" y="32102"/>
                  </a:lnTo>
                  <a:cubicBezTo>
                    <a:pt x="0" y="23588"/>
                    <a:pt x="3382" y="15423"/>
                    <a:pt x="9403" y="9403"/>
                  </a:cubicBezTo>
                  <a:cubicBezTo>
                    <a:pt x="15423" y="3382"/>
                    <a:pt x="23588" y="0"/>
                    <a:pt x="321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751454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39299" y="5337678"/>
            <a:ext cx="7234932" cy="1515374"/>
            <a:chOff x="0" y="0"/>
            <a:chExt cx="1751454" cy="3668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51454" cy="366846"/>
            </a:xfrm>
            <a:custGeom>
              <a:avLst/>
              <a:gdLst/>
              <a:ahLst/>
              <a:cxnLst/>
              <a:rect l="l" t="t" r="r" b="b"/>
              <a:pathLst>
                <a:path w="1751454" h="366846">
                  <a:moveTo>
                    <a:pt x="32102" y="0"/>
                  </a:moveTo>
                  <a:lnTo>
                    <a:pt x="1719351" y="0"/>
                  </a:lnTo>
                  <a:cubicBezTo>
                    <a:pt x="1737081" y="0"/>
                    <a:pt x="1751454" y="14373"/>
                    <a:pt x="1751454" y="32102"/>
                  </a:cubicBezTo>
                  <a:lnTo>
                    <a:pt x="1751454" y="334744"/>
                  </a:lnTo>
                  <a:cubicBezTo>
                    <a:pt x="1751454" y="343258"/>
                    <a:pt x="1748071" y="351423"/>
                    <a:pt x="1742051" y="357444"/>
                  </a:cubicBezTo>
                  <a:cubicBezTo>
                    <a:pt x="1736031" y="363464"/>
                    <a:pt x="1727865" y="366846"/>
                    <a:pt x="1719351" y="366846"/>
                  </a:cubicBezTo>
                  <a:lnTo>
                    <a:pt x="32102" y="366846"/>
                  </a:lnTo>
                  <a:cubicBezTo>
                    <a:pt x="23588" y="366846"/>
                    <a:pt x="15423" y="363464"/>
                    <a:pt x="9403" y="357444"/>
                  </a:cubicBezTo>
                  <a:cubicBezTo>
                    <a:pt x="3382" y="351423"/>
                    <a:pt x="0" y="343258"/>
                    <a:pt x="0" y="334744"/>
                  </a:cubicBezTo>
                  <a:lnTo>
                    <a:pt x="0" y="32102"/>
                  </a:lnTo>
                  <a:cubicBezTo>
                    <a:pt x="0" y="23588"/>
                    <a:pt x="3382" y="15423"/>
                    <a:pt x="9403" y="9403"/>
                  </a:cubicBezTo>
                  <a:cubicBezTo>
                    <a:pt x="15423" y="3382"/>
                    <a:pt x="23588" y="0"/>
                    <a:pt x="321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751454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39299" y="7239840"/>
            <a:ext cx="7234932" cy="1515374"/>
            <a:chOff x="0" y="0"/>
            <a:chExt cx="1751454" cy="36684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51454" cy="366846"/>
            </a:xfrm>
            <a:custGeom>
              <a:avLst/>
              <a:gdLst/>
              <a:ahLst/>
              <a:cxnLst/>
              <a:rect l="l" t="t" r="r" b="b"/>
              <a:pathLst>
                <a:path w="1751454" h="366846">
                  <a:moveTo>
                    <a:pt x="32102" y="0"/>
                  </a:moveTo>
                  <a:lnTo>
                    <a:pt x="1719351" y="0"/>
                  </a:lnTo>
                  <a:cubicBezTo>
                    <a:pt x="1737081" y="0"/>
                    <a:pt x="1751454" y="14373"/>
                    <a:pt x="1751454" y="32102"/>
                  </a:cubicBezTo>
                  <a:lnTo>
                    <a:pt x="1751454" y="334744"/>
                  </a:lnTo>
                  <a:cubicBezTo>
                    <a:pt x="1751454" y="343258"/>
                    <a:pt x="1748071" y="351423"/>
                    <a:pt x="1742051" y="357444"/>
                  </a:cubicBezTo>
                  <a:cubicBezTo>
                    <a:pt x="1736031" y="363464"/>
                    <a:pt x="1727865" y="366846"/>
                    <a:pt x="1719351" y="366846"/>
                  </a:cubicBezTo>
                  <a:lnTo>
                    <a:pt x="32102" y="366846"/>
                  </a:lnTo>
                  <a:cubicBezTo>
                    <a:pt x="23588" y="366846"/>
                    <a:pt x="15423" y="363464"/>
                    <a:pt x="9403" y="357444"/>
                  </a:cubicBezTo>
                  <a:cubicBezTo>
                    <a:pt x="3382" y="351423"/>
                    <a:pt x="0" y="343258"/>
                    <a:pt x="0" y="334744"/>
                  </a:cubicBezTo>
                  <a:lnTo>
                    <a:pt x="0" y="32102"/>
                  </a:lnTo>
                  <a:cubicBezTo>
                    <a:pt x="0" y="23588"/>
                    <a:pt x="3382" y="15423"/>
                    <a:pt x="9403" y="9403"/>
                  </a:cubicBezTo>
                  <a:cubicBezTo>
                    <a:pt x="15423" y="3382"/>
                    <a:pt x="23588" y="0"/>
                    <a:pt x="321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751454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39299" y="1533354"/>
            <a:ext cx="7234932" cy="1515374"/>
            <a:chOff x="0" y="0"/>
            <a:chExt cx="1751454" cy="3668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51454" cy="366846"/>
            </a:xfrm>
            <a:custGeom>
              <a:avLst/>
              <a:gdLst/>
              <a:ahLst/>
              <a:cxnLst/>
              <a:rect l="l" t="t" r="r" b="b"/>
              <a:pathLst>
                <a:path w="1751454" h="366846">
                  <a:moveTo>
                    <a:pt x="32102" y="0"/>
                  </a:moveTo>
                  <a:lnTo>
                    <a:pt x="1719351" y="0"/>
                  </a:lnTo>
                  <a:cubicBezTo>
                    <a:pt x="1737081" y="0"/>
                    <a:pt x="1751454" y="14373"/>
                    <a:pt x="1751454" y="32102"/>
                  </a:cubicBezTo>
                  <a:lnTo>
                    <a:pt x="1751454" y="334744"/>
                  </a:lnTo>
                  <a:cubicBezTo>
                    <a:pt x="1751454" y="343258"/>
                    <a:pt x="1748071" y="351423"/>
                    <a:pt x="1742051" y="357444"/>
                  </a:cubicBezTo>
                  <a:cubicBezTo>
                    <a:pt x="1736031" y="363464"/>
                    <a:pt x="1727865" y="366846"/>
                    <a:pt x="1719351" y="366846"/>
                  </a:cubicBezTo>
                  <a:lnTo>
                    <a:pt x="32102" y="366846"/>
                  </a:lnTo>
                  <a:cubicBezTo>
                    <a:pt x="23588" y="366846"/>
                    <a:pt x="15423" y="363464"/>
                    <a:pt x="9403" y="357444"/>
                  </a:cubicBezTo>
                  <a:cubicBezTo>
                    <a:pt x="3382" y="351423"/>
                    <a:pt x="0" y="343258"/>
                    <a:pt x="0" y="334744"/>
                  </a:cubicBezTo>
                  <a:lnTo>
                    <a:pt x="0" y="32102"/>
                  </a:lnTo>
                  <a:cubicBezTo>
                    <a:pt x="0" y="23588"/>
                    <a:pt x="3382" y="15423"/>
                    <a:pt x="9403" y="9403"/>
                  </a:cubicBezTo>
                  <a:cubicBezTo>
                    <a:pt x="15423" y="3382"/>
                    <a:pt x="23588" y="0"/>
                    <a:pt x="321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751454" cy="40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843856" y="1533354"/>
            <a:ext cx="599212" cy="1518741"/>
          </a:xfrm>
          <a:custGeom>
            <a:avLst/>
            <a:gdLst/>
            <a:ahLst/>
            <a:cxnLst/>
            <a:rect l="l" t="t" r="r" b="b"/>
            <a:pathLst>
              <a:path w="599212" h="1518741">
                <a:moveTo>
                  <a:pt x="0" y="0"/>
                </a:moveTo>
                <a:lnTo>
                  <a:pt x="599212" y="0"/>
                </a:lnTo>
                <a:lnTo>
                  <a:pt x="599212" y="1518741"/>
                </a:lnTo>
                <a:lnTo>
                  <a:pt x="0" y="1518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843856" y="3433833"/>
            <a:ext cx="599212" cy="1518741"/>
          </a:xfrm>
          <a:custGeom>
            <a:avLst/>
            <a:gdLst/>
            <a:ahLst/>
            <a:cxnLst/>
            <a:rect l="l" t="t" r="r" b="b"/>
            <a:pathLst>
              <a:path w="599212" h="1518741">
                <a:moveTo>
                  <a:pt x="0" y="0"/>
                </a:moveTo>
                <a:lnTo>
                  <a:pt x="599212" y="0"/>
                </a:lnTo>
                <a:lnTo>
                  <a:pt x="599212" y="1518741"/>
                </a:lnTo>
                <a:lnTo>
                  <a:pt x="0" y="1518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28" name="AutoShape 28"/>
          <p:cNvSpPr/>
          <p:nvPr/>
        </p:nvSpPr>
        <p:spPr>
          <a:xfrm>
            <a:off x="6700165" y="1626770"/>
            <a:ext cx="0" cy="1321415"/>
          </a:xfrm>
          <a:prstGeom prst="line">
            <a:avLst/>
          </a:prstGeom>
          <a:ln w="57150" cap="rnd">
            <a:solidFill>
              <a:srgbClr val="A6DF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>
            <a:off x="6700165" y="3532496"/>
            <a:ext cx="0" cy="1321415"/>
          </a:xfrm>
          <a:prstGeom prst="line">
            <a:avLst/>
          </a:prstGeom>
          <a:ln w="57150" cap="rnd">
            <a:solidFill>
              <a:srgbClr val="00CC9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>
            <a:off x="6700165" y="5438222"/>
            <a:ext cx="0" cy="1321415"/>
          </a:xfrm>
          <a:prstGeom prst="line">
            <a:avLst/>
          </a:prstGeom>
          <a:ln w="57150" cap="rnd">
            <a:solidFill>
              <a:srgbClr val="0098C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>
            <a:off x="6700165" y="7343947"/>
            <a:ext cx="0" cy="1321415"/>
          </a:xfrm>
          <a:prstGeom prst="line">
            <a:avLst/>
          </a:prstGeom>
          <a:ln w="57150" cap="rnd">
            <a:solidFill>
              <a:srgbClr val="5D65D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Freeform 32"/>
          <p:cNvSpPr/>
          <p:nvPr/>
        </p:nvSpPr>
        <p:spPr>
          <a:xfrm>
            <a:off x="9843856" y="5334312"/>
            <a:ext cx="599212" cy="1518741"/>
          </a:xfrm>
          <a:custGeom>
            <a:avLst/>
            <a:gdLst/>
            <a:ahLst/>
            <a:cxnLst/>
            <a:rect l="l" t="t" r="r" b="b"/>
            <a:pathLst>
              <a:path w="599212" h="1518741">
                <a:moveTo>
                  <a:pt x="0" y="0"/>
                </a:moveTo>
                <a:lnTo>
                  <a:pt x="599212" y="0"/>
                </a:lnTo>
                <a:lnTo>
                  <a:pt x="599212" y="1518740"/>
                </a:lnTo>
                <a:lnTo>
                  <a:pt x="0" y="15187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843856" y="7234791"/>
            <a:ext cx="599212" cy="1518741"/>
          </a:xfrm>
          <a:custGeom>
            <a:avLst/>
            <a:gdLst/>
            <a:ahLst/>
            <a:cxnLst/>
            <a:rect l="l" t="t" r="r" b="b"/>
            <a:pathLst>
              <a:path w="599212" h="1518741">
                <a:moveTo>
                  <a:pt x="0" y="0"/>
                </a:moveTo>
                <a:lnTo>
                  <a:pt x="599212" y="0"/>
                </a:lnTo>
                <a:lnTo>
                  <a:pt x="599212" y="1518740"/>
                </a:lnTo>
                <a:lnTo>
                  <a:pt x="0" y="15187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-5400000">
            <a:off x="4034734" y="3598934"/>
            <a:ext cx="9119209" cy="3089132"/>
          </a:xfrm>
          <a:custGeom>
            <a:avLst/>
            <a:gdLst/>
            <a:ahLst/>
            <a:cxnLst/>
            <a:rect l="l" t="t" r="r" b="b"/>
            <a:pathLst>
              <a:path w="9119209" h="3089132">
                <a:moveTo>
                  <a:pt x="0" y="0"/>
                </a:moveTo>
                <a:lnTo>
                  <a:pt x="9119209" y="0"/>
                </a:lnTo>
                <a:lnTo>
                  <a:pt x="9119209" y="3089132"/>
                </a:lnTo>
                <a:lnTo>
                  <a:pt x="0" y="30891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9047351" y="4396130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6" name="Freeform 36"/>
          <p:cNvSpPr/>
          <p:nvPr/>
        </p:nvSpPr>
        <p:spPr>
          <a:xfrm>
            <a:off x="9047351" y="2527825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7" name="Freeform 37"/>
          <p:cNvSpPr/>
          <p:nvPr/>
        </p:nvSpPr>
        <p:spPr>
          <a:xfrm>
            <a:off x="9138384" y="6264436"/>
            <a:ext cx="484684" cy="646246"/>
          </a:xfrm>
          <a:custGeom>
            <a:avLst/>
            <a:gdLst/>
            <a:ahLst/>
            <a:cxnLst/>
            <a:rect l="l" t="t" r="r" b="b"/>
            <a:pathLst>
              <a:path w="484684" h="646246">
                <a:moveTo>
                  <a:pt x="0" y="0"/>
                </a:moveTo>
                <a:lnTo>
                  <a:pt x="484684" y="0"/>
                </a:lnTo>
                <a:lnTo>
                  <a:pt x="484684" y="646246"/>
                </a:lnTo>
                <a:lnTo>
                  <a:pt x="0" y="6462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8" name="Freeform 38"/>
          <p:cNvSpPr/>
          <p:nvPr/>
        </p:nvSpPr>
        <p:spPr>
          <a:xfrm>
            <a:off x="9057603" y="8112237"/>
            <a:ext cx="646246" cy="646246"/>
          </a:xfrm>
          <a:custGeom>
            <a:avLst/>
            <a:gdLst/>
            <a:ahLst/>
            <a:cxnLst/>
            <a:rect l="l" t="t" r="r" b="b"/>
            <a:pathLst>
              <a:path w="646246" h="646246">
                <a:moveTo>
                  <a:pt x="0" y="0"/>
                </a:moveTo>
                <a:lnTo>
                  <a:pt x="646246" y="0"/>
                </a:lnTo>
                <a:lnTo>
                  <a:pt x="646246" y="646246"/>
                </a:lnTo>
                <a:lnTo>
                  <a:pt x="0" y="6462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9" name="TextBox 39"/>
          <p:cNvSpPr txBox="1"/>
          <p:nvPr/>
        </p:nvSpPr>
        <p:spPr>
          <a:xfrm>
            <a:off x="5815637" y="1980455"/>
            <a:ext cx="72390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A6DF1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15637" y="3886181"/>
            <a:ext cx="72390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C267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815637" y="5791906"/>
            <a:ext cx="72390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98C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815637" y="7697632"/>
            <a:ext cx="72390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5D65D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04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952500" y="3467625"/>
            <a:ext cx="4482008" cy="3351750"/>
            <a:chOff x="0" y="0"/>
            <a:chExt cx="5976011" cy="4469000"/>
          </a:xfrm>
        </p:grpSpPr>
        <p:sp>
          <p:nvSpPr>
            <p:cNvPr id="44" name="TextBox 44"/>
            <p:cNvSpPr txBox="1"/>
            <p:nvPr/>
          </p:nvSpPr>
          <p:spPr>
            <a:xfrm>
              <a:off x="0" y="28575"/>
              <a:ext cx="4314100" cy="1372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6"/>
                </a:lnSpc>
              </a:pPr>
              <a:r>
                <a:rPr lang="en-US" sz="3600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Common Legal Mistakes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1828247"/>
              <a:ext cx="5976011" cy="2640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Starting without proper registration, written agreements, licenses, financial separation, or the right business structure can lead to legal disputes, penalties, tax issues, and hinder business growth.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0766918" y="2189467"/>
            <a:ext cx="5628292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Running a business without proper registration limits legal protection, credibility, and future growth opportunities.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766918" y="1807972"/>
            <a:ext cx="6148949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Operating Informally Without Legal Registration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822078" y="4081126"/>
            <a:ext cx="5182845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Not having formal agreements creates ambiguity in roles, responsibilities, and dispute resolution.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822078" y="3717271"/>
            <a:ext cx="413040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Absence of Written Legal Agreements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925282" y="6037649"/>
            <a:ext cx="6300156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Mixing finances increases personal liability risks and creates complications in accounting and taxation.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925282" y="5686179"/>
            <a:ext cx="5676539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No Separation Between Personal and Business Finances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790562" y="7905968"/>
            <a:ext cx="5289614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Failure to obtain required licenses and registrations can result in penalties, legal action, and business disruption.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790562" y="7581900"/>
            <a:ext cx="603520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Ignoring Mandatory Licenses and Regulatory Requirements</a:t>
            </a:r>
          </a:p>
        </p:txBody>
      </p:sp>
      <p:sp>
        <p:nvSpPr>
          <p:cNvPr id="54" name="Freeform 54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r="-243262"/>
            </a:stretch>
          </a:blipFill>
        </p:spPr>
      </p:sp>
      <p:sp>
        <p:nvSpPr>
          <p:cNvPr id="55" name="TextBox 55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14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4891" y="3075164"/>
            <a:ext cx="15593117" cy="1609762"/>
            <a:chOff x="0" y="0"/>
            <a:chExt cx="8558531" cy="8835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58530" cy="883544"/>
            </a:xfrm>
            <a:custGeom>
              <a:avLst/>
              <a:gdLst/>
              <a:ahLst/>
              <a:cxnLst/>
              <a:rect l="l" t="t" r="r" b="b"/>
              <a:pathLst>
                <a:path w="8558530" h="883544">
                  <a:moveTo>
                    <a:pt x="8320405" y="0"/>
                  </a:moveTo>
                  <a:lnTo>
                    <a:pt x="8558530" y="238125"/>
                  </a:lnTo>
                  <a:lnTo>
                    <a:pt x="8558530" y="645419"/>
                  </a:lnTo>
                  <a:lnTo>
                    <a:pt x="8320405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832040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63500" y="25400"/>
              <a:ext cx="8431531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4891" y="4970676"/>
            <a:ext cx="15593117" cy="1569630"/>
            <a:chOff x="0" y="0"/>
            <a:chExt cx="8558531" cy="8615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58530" cy="861516"/>
            </a:xfrm>
            <a:custGeom>
              <a:avLst/>
              <a:gdLst/>
              <a:ahLst/>
              <a:cxnLst/>
              <a:rect l="l" t="t" r="r" b="b"/>
              <a:pathLst>
                <a:path w="8558530" h="861516">
                  <a:moveTo>
                    <a:pt x="8320405" y="0"/>
                  </a:moveTo>
                  <a:lnTo>
                    <a:pt x="8558530" y="238125"/>
                  </a:lnTo>
                  <a:lnTo>
                    <a:pt x="8558530" y="623391"/>
                  </a:lnTo>
                  <a:lnTo>
                    <a:pt x="8320405" y="861516"/>
                  </a:lnTo>
                  <a:lnTo>
                    <a:pt x="238125" y="861516"/>
                  </a:lnTo>
                  <a:lnTo>
                    <a:pt x="0" y="62339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832040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63500" y="25400"/>
              <a:ext cx="8431531" cy="7726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4891" y="6770864"/>
            <a:ext cx="15593117" cy="1672810"/>
            <a:chOff x="0" y="0"/>
            <a:chExt cx="8558531" cy="9181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558530" cy="918148"/>
            </a:xfrm>
            <a:custGeom>
              <a:avLst/>
              <a:gdLst/>
              <a:ahLst/>
              <a:cxnLst/>
              <a:rect l="l" t="t" r="r" b="b"/>
              <a:pathLst>
                <a:path w="8558530" h="918148">
                  <a:moveTo>
                    <a:pt x="8320405" y="0"/>
                  </a:moveTo>
                  <a:lnTo>
                    <a:pt x="8558530" y="238125"/>
                  </a:lnTo>
                  <a:lnTo>
                    <a:pt x="8558530" y="680023"/>
                  </a:lnTo>
                  <a:lnTo>
                    <a:pt x="8320405" y="918148"/>
                  </a:lnTo>
                  <a:lnTo>
                    <a:pt x="238125" y="918148"/>
                  </a:lnTo>
                  <a:lnTo>
                    <a:pt x="0" y="680023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832040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63500" y="25400"/>
              <a:ext cx="8431531" cy="829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7623052" y="3332697"/>
            <a:ext cx="0" cy="1094696"/>
          </a:xfrm>
          <a:prstGeom prst="line">
            <a:avLst/>
          </a:prstGeom>
          <a:ln w="28575" cap="flat">
            <a:solidFill>
              <a:srgbClr val="A6DF1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AutoShape 12"/>
          <p:cNvSpPr/>
          <p:nvPr/>
        </p:nvSpPr>
        <p:spPr>
          <a:xfrm>
            <a:off x="10620797" y="3332697"/>
            <a:ext cx="0" cy="1094696"/>
          </a:xfrm>
          <a:prstGeom prst="line">
            <a:avLst/>
          </a:prstGeom>
          <a:ln w="28575" cap="flat">
            <a:solidFill>
              <a:srgbClr val="5D65DA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3" name="AutoShape 13"/>
          <p:cNvSpPr/>
          <p:nvPr/>
        </p:nvSpPr>
        <p:spPr>
          <a:xfrm>
            <a:off x="7623052" y="5208143"/>
            <a:ext cx="0" cy="1094696"/>
          </a:xfrm>
          <a:prstGeom prst="line">
            <a:avLst/>
          </a:prstGeom>
          <a:ln w="28575" cap="flat">
            <a:solidFill>
              <a:srgbClr val="A6DF1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4" name="AutoShape 14"/>
          <p:cNvSpPr/>
          <p:nvPr/>
        </p:nvSpPr>
        <p:spPr>
          <a:xfrm>
            <a:off x="10630322" y="5208143"/>
            <a:ext cx="0" cy="1094696"/>
          </a:xfrm>
          <a:prstGeom prst="line">
            <a:avLst/>
          </a:prstGeom>
          <a:ln w="28575" cap="flat">
            <a:solidFill>
              <a:srgbClr val="5D65DA"/>
            </a:solidFill>
            <a:prstDash val="solid"/>
            <a:headEnd type="oval" w="lg" len="lg"/>
            <a:tailEnd type="oval" w="lg" len="lg"/>
          </a:ln>
        </p:spPr>
      </p:sp>
      <p:grpSp>
        <p:nvGrpSpPr>
          <p:cNvPr id="15" name="Group 15"/>
          <p:cNvGrpSpPr/>
          <p:nvPr/>
        </p:nvGrpSpPr>
        <p:grpSpPr>
          <a:xfrm>
            <a:off x="8165089" y="2978177"/>
            <a:ext cx="1932721" cy="5854646"/>
            <a:chOff x="0" y="0"/>
            <a:chExt cx="509029" cy="15419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9029" cy="1541964"/>
            </a:xfrm>
            <a:custGeom>
              <a:avLst/>
              <a:gdLst/>
              <a:ahLst/>
              <a:cxnLst/>
              <a:rect l="l" t="t" r="r" b="b"/>
              <a:pathLst>
                <a:path w="509029" h="1541964">
                  <a:moveTo>
                    <a:pt x="0" y="0"/>
                  </a:moveTo>
                  <a:lnTo>
                    <a:pt x="509029" y="0"/>
                  </a:lnTo>
                  <a:lnTo>
                    <a:pt x="509029" y="1541964"/>
                  </a:lnTo>
                  <a:lnTo>
                    <a:pt x="0" y="1541964"/>
                  </a:ln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09029" cy="1580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8" name="AutoShape 18"/>
          <p:cNvSpPr/>
          <p:nvPr/>
        </p:nvSpPr>
        <p:spPr>
          <a:xfrm>
            <a:off x="7623052" y="7059921"/>
            <a:ext cx="0" cy="1094696"/>
          </a:xfrm>
          <a:prstGeom prst="line">
            <a:avLst/>
          </a:prstGeom>
          <a:ln w="28575" cap="flat">
            <a:solidFill>
              <a:srgbClr val="A6DF1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9" name="AutoShape 19"/>
          <p:cNvSpPr/>
          <p:nvPr/>
        </p:nvSpPr>
        <p:spPr>
          <a:xfrm>
            <a:off x="10620797" y="7059921"/>
            <a:ext cx="0" cy="1094696"/>
          </a:xfrm>
          <a:prstGeom prst="line">
            <a:avLst/>
          </a:prstGeom>
          <a:ln w="28575" cap="flat">
            <a:solidFill>
              <a:srgbClr val="5D65DA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0" name="Freeform 20"/>
          <p:cNvSpPr/>
          <p:nvPr/>
        </p:nvSpPr>
        <p:spPr>
          <a:xfrm>
            <a:off x="8769499" y="3534755"/>
            <a:ext cx="704850" cy="704850"/>
          </a:xfrm>
          <a:custGeom>
            <a:avLst/>
            <a:gdLst/>
            <a:ahLst/>
            <a:cxnLst/>
            <a:rect l="l" t="t" r="r" b="b"/>
            <a:pathLst>
              <a:path w="704850" h="704850">
                <a:moveTo>
                  <a:pt x="0" y="0"/>
                </a:moveTo>
                <a:lnTo>
                  <a:pt x="704850" y="0"/>
                </a:lnTo>
                <a:lnTo>
                  <a:pt x="704850" y="704850"/>
                </a:lnTo>
                <a:lnTo>
                  <a:pt x="0" y="704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>
            <a:off x="8620228" y="7195679"/>
            <a:ext cx="1022442" cy="666750"/>
          </a:xfrm>
          <a:custGeom>
            <a:avLst/>
            <a:gdLst/>
            <a:ahLst/>
            <a:cxnLst/>
            <a:rect l="l" t="t" r="r" b="b"/>
            <a:pathLst>
              <a:path w="1022442" h="666750">
                <a:moveTo>
                  <a:pt x="0" y="0"/>
                </a:moveTo>
                <a:lnTo>
                  <a:pt x="1022442" y="0"/>
                </a:lnTo>
                <a:lnTo>
                  <a:pt x="1022442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88734"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>
            <a:off x="8770994" y="5378102"/>
            <a:ext cx="720910" cy="720910"/>
          </a:xfrm>
          <a:custGeom>
            <a:avLst/>
            <a:gdLst/>
            <a:ahLst/>
            <a:cxnLst/>
            <a:rect l="l" t="t" r="r" b="b"/>
            <a:pathLst>
              <a:path w="720910" h="720910">
                <a:moveTo>
                  <a:pt x="0" y="0"/>
                </a:moveTo>
                <a:lnTo>
                  <a:pt x="720911" y="0"/>
                </a:lnTo>
                <a:lnTo>
                  <a:pt x="720911" y="720910"/>
                </a:lnTo>
                <a:lnTo>
                  <a:pt x="0" y="7209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TextBox 23"/>
          <p:cNvSpPr txBox="1"/>
          <p:nvPr/>
        </p:nvSpPr>
        <p:spPr>
          <a:xfrm>
            <a:off x="2118166" y="3773066"/>
            <a:ext cx="5349012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Easy to start and operate with minimal legal formalities and flexible management between partners.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47653" y="3447311"/>
            <a:ext cx="3810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Simple and Flexible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820822" y="3773066"/>
            <a:ext cx="5388814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LLP is legally independent from its partners and can own assets, enter contracts, and operate in its own name.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820822" y="3409211"/>
            <a:ext cx="3810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Separate Legal Entity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66859" y="5621514"/>
            <a:ext cx="4990794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Partners are personally responsible for all business debts, putting their personal assets at risk.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647653" y="5340002"/>
            <a:ext cx="3810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Unlimited Liability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820822" y="5606425"/>
            <a:ext cx="5295943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Partners’ personal assets are protected, and their liability is limited only to their capital contribution.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820822" y="5316547"/>
            <a:ext cx="3810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Limited Liability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118166" y="7286933"/>
            <a:ext cx="5339487" cy="82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Partnership firms have fewer legal filing requirements and are not required to file annual returns with MCA, but must comply with tax filings and applicable licenses.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628603" y="6983721"/>
            <a:ext cx="3810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Minimal Compliance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820822" y="7286933"/>
            <a:ext cx="4950992" cy="82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Requires basic annual filings and documentation with government authorities, but fewer formalities than a company.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820822" y="6980228"/>
            <a:ext cx="3810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Moderate Compliance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714750" y="1243447"/>
            <a:ext cx="10858500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Partnership vs LLP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714750" y="1885432"/>
            <a:ext cx="1085850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Compare partnership operations with LLP for better understanding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6404344" y="3419175"/>
            <a:ext cx="853084" cy="835977"/>
            <a:chOff x="0" y="0"/>
            <a:chExt cx="853588" cy="83647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5D65DA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01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30572" y="3419175"/>
            <a:ext cx="853084" cy="835977"/>
            <a:chOff x="0" y="0"/>
            <a:chExt cx="853588" cy="83647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A6DF18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01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6404344" y="5267025"/>
            <a:ext cx="853084" cy="835977"/>
            <a:chOff x="0" y="0"/>
            <a:chExt cx="853588" cy="83647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085E0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02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30572" y="5337502"/>
            <a:ext cx="853084" cy="835977"/>
            <a:chOff x="0" y="0"/>
            <a:chExt cx="853588" cy="83647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31DC54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02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6404344" y="7192186"/>
            <a:ext cx="853084" cy="835977"/>
            <a:chOff x="0" y="0"/>
            <a:chExt cx="853588" cy="83647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098C9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03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030572" y="7133341"/>
            <a:ext cx="853084" cy="835977"/>
            <a:chOff x="0" y="0"/>
            <a:chExt cx="853588" cy="83647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0CC91"/>
            </a:solidFill>
          </p:spPr>
        </p:sp>
        <p:sp>
          <p:nvSpPr>
            <p:cNvPr id="54" name="TextBox 54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03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243262"/>
            </a:stretch>
          </a:blipFill>
        </p:spPr>
      </p:sp>
      <p:sp>
        <p:nvSpPr>
          <p:cNvPr id="56" name="TextBox 56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9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3019" y="1918888"/>
            <a:ext cx="7177306" cy="1609762"/>
            <a:chOff x="0" y="0"/>
            <a:chExt cx="3939379" cy="8835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019" y="3685982"/>
            <a:ext cx="7177306" cy="1609762"/>
            <a:chOff x="0" y="0"/>
            <a:chExt cx="3939379" cy="8835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3019" y="5457669"/>
            <a:ext cx="7177306" cy="1609762"/>
            <a:chOff x="0" y="0"/>
            <a:chExt cx="3939379" cy="8835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33019" y="7229357"/>
            <a:ext cx="7177306" cy="1609762"/>
            <a:chOff x="0" y="0"/>
            <a:chExt cx="3939379" cy="8835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51708" y="1918888"/>
            <a:ext cx="7177306" cy="1609762"/>
            <a:chOff x="0" y="0"/>
            <a:chExt cx="3939379" cy="8835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51708" y="3685982"/>
            <a:ext cx="7177306" cy="1609762"/>
            <a:chOff x="0" y="0"/>
            <a:chExt cx="3939379" cy="88354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51708" y="5457669"/>
            <a:ext cx="7177306" cy="1609762"/>
            <a:chOff x="0" y="0"/>
            <a:chExt cx="3939379" cy="8835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51708" y="7229357"/>
            <a:ext cx="7177306" cy="1609762"/>
            <a:chOff x="0" y="0"/>
            <a:chExt cx="3939379" cy="88354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939379" cy="883544"/>
            </a:xfrm>
            <a:custGeom>
              <a:avLst/>
              <a:gdLst/>
              <a:ahLst/>
              <a:cxnLst/>
              <a:rect l="l" t="t" r="r" b="b"/>
              <a:pathLst>
                <a:path w="3939379" h="883544">
                  <a:moveTo>
                    <a:pt x="3701254" y="0"/>
                  </a:moveTo>
                  <a:lnTo>
                    <a:pt x="3939379" y="238125"/>
                  </a:lnTo>
                  <a:lnTo>
                    <a:pt x="3939379" y="645419"/>
                  </a:lnTo>
                  <a:lnTo>
                    <a:pt x="3701254" y="883544"/>
                  </a:lnTo>
                  <a:lnTo>
                    <a:pt x="238125" y="883544"/>
                  </a:lnTo>
                  <a:lnTo>
                    <a:pt x="0" y="645419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370125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63500" y="25400"/>
              <a:ext cx="3812379" cy="7946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2140561" y="2616790"/>
            <a:ext cx="5901229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Need to set up a Private Limited Company, LLP, or Partnership Firm? We'll handle the details so you can start strong.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140561" y="4383885"/>
            <a:ext cx="5901229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From Digital Signatures to FSSAI and MSME, we take care of all your registration needs.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40561" y="6155572"/>
            <a:ext cx="5901229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We've got your GST covered—registration, filing,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and audits are all managed smoothly.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140561" y="7927259"/>
            <a:ext cx="5901229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Our virtual accounting services offer accurate bookkeeping and personalized financial support to fit your business.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459293" y="2616790"/>
            <a:ext cx="5948562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Whether you need Sale Deeds, Trust Registration, or Wills, we provide reliable legal support for your business.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459293" y="4383885"/>
            <a:ext cx="5948562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Keep your company or LLP compliant with ease, We manage all your annual ROC filings.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459293" y="6155572"/>
            <a:ext cx="5948562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Navigating income tax can be tricky. Let us handle your filings, TDS and audits with expertise.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59293" y="7927259"/>
            <a:ext cx="5948562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Protect your ideas and brand with our Trademark, Copyright, and Patent services.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40561" y="2252027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Start—ups Formation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140561" y="4019122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Registrations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140561" y="5790809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GST Compliances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140561" y="7562496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Virtual Accounting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459293" y="2252027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Legal Services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459293" y="4019122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ROC Compliances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459293" y="5790809"/>
            <a:ext cx="381000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Income Tax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459293" y="7562496"/>
            <a:ext cx="4551549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FEMA Regulations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714750" y="801043"/>
            <a:ext cx="10858500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Corporate </a:t>
            </a:r>
            <a:r>
              <a:rPr lang="en-US" sz="36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Services Offered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906477" y="2262899"/>
            <a:ext cx="853084" cy="835977"/>
            <a:chOff x="0" y="0"/>
            <a:chExt cx="853588" cy="83647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06477" y="4029994"/>
            <a:ext cx="853084" cy="835977"/>
            <a:chOff x="0" y="0"/>
            <a:chExt cx="853588" cy="83647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06477" y="5801681"/>
            <a:ext cx="853084" cy="835977"/>
            <a:chOff x="0" y="0"/>
            <a:chExt cx="853588" cy="83647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06477" y="7573368"/>
            <a:ext cx="853084" cy="835977"/>
            <a:chOff x="0" y="0"/>
            <a:chExt cx="853588" cy="83647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54" name="TextBox 54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225166" y="2262899"/>
            <a:ext cx="853084" cy="835977"/>
            <a:chOff x="0" y="0"/>
            <a:chExt cx="853588" cy="83647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57" name="TextBox 57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225166" y="4029994"/>
            <a:ext cx="853084" cy="835977"/>
            <a:chOff x="0" y="0"/>
            <a:chExt cx="853588" cy="836472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60" name="TextBox 60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225166" y="5801681"/>
            <a:ext cx="853084" cy="835977"/>
            <a:chOff x="0" y="0"/>
            <a:chExt cx="853588" cy="83647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0E6B99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225166" y="7573368"/>
            <a:ext cx="853084" cy="835977"/>
            <a:chOff x="0" y="0"/>
            <a:chExt cx="853588" cy="83647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53588" cy="836472"/>
            </a:xfrm>
            <a:custGeom>
              <a:avLst/>
              <a:gdLst/>
              <a:ahLst/>
              <a:cxnLst/>
              <a:rect l="l" t="t" r="r" b="b"/>
              <a:pathLst>
                <a:path w="853588" h="836472">
                  <a:moveTo>
                    <a:pt x="615463" y="0"/>
                  </a:moveTo>
                  <a:lnTo>
                    <a:pt x="853588" y="238125"/>
                  </a:lnTo>
                  <a:lnTo>
                    <a:pt x="853588" y="598347"/>
                  </a:lnTo>
                  <a:lnTo>
                    <a:pt x="615463" y="836472"/>
                  </a:lnTo>
                  <a:lnTo>
                    <a:pt x="238125" y="836472"/>
                  </a:lnTo>
                  <a:lnTo>
                    <a:pt x="0" y="59834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615463" y="0"/>
                  </a:lnTo>
                  <a:close/>
                </a:path>
              </a:pathLst>
            </a:custGeom>
            <a:solidFill>
              <a:srgbClr val="9EC641"/>
            </a:solidFill>
          </p:spPr>
        </p:sp>
        <p:sp>
          <p:nvSpPr>
            <p:cNvPr id="66" name="TextBox 66"/>
            <p:cNvSpPr txBox="1"/>
            <p:nvPr/>
          </p:nvSpPr>
          <p:spPr>
            <a:xfrm>
              <a:off x="63500" y="25400"/>
              <a:ext cx="726588" cy="747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7" name="Freeform 67"/>
          <p:cNvSpPr/>
          <p:nvPr/>
        </p:nvSpPr>
        <p:spPr>
          <a:xfrm>
            <a:off x="17057184" y="629815"/>
            <a:ext cx="686893" cy="616065"/>
          </a:xfrm>
          <a:custGeom>
            <a:avLst/>
            <a:gdLst/>
            <a:ahLst/>
            <a:cxnLst/>
            <a:rect l="l" t="t" r="r" b="b"/>
            <a:pathLst>
              <a:path w="686893" h="616065">
                <a:moveTo>
                  <a:pt x="0" y="0"/>
                </a:moveTo>
                <a:lnTo>
                  <a:pt x="686893" y="0"/>
                </a:lnTo>
                <a:lnTo>
                  <a:pt x="686893" y="616064"/>
                </a:lnTo>
                <a:lnTo>
                  <a:pt x="0" y="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3262"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871130" y="9596255"/>
            <a:ext cx="3426153" cy="2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6"/>
              </a:lnSpc>
              <a:spcBef>
                <a:spcPct val="0"/>
              </a:spcBef>
            </a:pPr>
            <a:r>
              <a:rPr lang="en-US" sz="1793" u="sng">
                <a:solidFill>
                  <a:srgbClr val="707070"/>
                </a:solidFill>
                <a:latin typeface="DM Sans"/>
                <a:ea typeface="DM Sans"/>
                <a:cs typeface="DM Sans"/>
                <a:sym typeface="DM Sans"/>
                <a:hlinkClick r:id="rId3" tooltip="https://corporateservices.dbohra.com"/>
              </a:rPr>
              <a:t>corporateservices.dbohra.com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970353" y="2294885"/>
            <a:ext cx="4347294" cy="1418818"/>
            <a:chOff x="0" y="0"/>
            <a:chExt cx="5796393" cy="1891757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796393" cy="1891757"/>
              <a:chOff x="0" y="0"/>
              <a:chExt cx="865289" cy="28240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65289" cy="282402"/>
              </a:xfrm>
              <a:custGeom>
                <a:avLst/>
                <a:gdLst/>
                <a:ahLst/>
                <a:cxnLst/>
                <a:rect l="l" t="t" r="r" b="b"/>
                <a:pathLst>
                  <a:path w="865289" h="282402">
                    <a:moveTo>
                      <a:pt x="37865" y="0"/>
                    </a:moveTo>
                    <a:lnTo>
                      <a:pt x="827424" y="0"/>
                    </a:lnTo>
                    <a:cubicBezTo>
                      <a:pt x="848336" y="0"/>
                      <a:pt x="865289" y="16953"/>
                      <a:pt x="865289" y="37865"/>
                    </a:cubicBezTo>
                    <a:lnTo>
                      <a:pt x="865289" y="244538"/>
                    </a:lnTo>
                    <a:cubicBezTo>
                      <a:pt x="865289" y="265450"/>
                      <a:pt x="848336" y="282402"/>
                      <a:pt x="827424" y="282402"/>
                    </a:cubicBezTo>
                    <a:lnTo>
                      <a:pt x="37865" y="282402"/>
                    </a:lnTo>
                    <a:cubicBezTo>
                      <a:pt x="16953" y="282402"/>
                      <a:pt x="0" y="265450"/>
                      <a:pt x="0" y="244538"/>
                    </a:cubicBezTo>
                    <a:lnTo>
                      <a:pt x="0" y="37865"/>
                    </a:lnTo>
                    <a:cubicBezTo>
                      <a:pt x="0" y="16953"/>
                      <a:pt x="16953" y="0"/>
                      <a:pt x="3786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65289" cy="320502"/>
              </a:xfrm>
              <a:prstGeom prst="rect">
                <a:avLst/>
              </a:prstGeom>
            </p:spPr>
            <p:txBody>
              <a:bodyPr lIns="60068" tIns="60068" rIns="60068" bIns="60068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74507" y="286482"/>
              <a:ext cx="5047379" cy="1318793"/>
            </a:xfrm>
            <a:custGeom>
              <a:avLst/>
              <a:gdLst/>
              <a:ahLst/>
              <a:cxnLst/>
              <a:rect l="l" t="t" r="r" b="b"/>
              <a:pathLst>
                <a:path w="5047379" h="1318793">
                  <a:moveTo>
                    <a:pt x="0" y="0"/>
                  </a:moveTo>
                  <a:lnTo>
                    <a:pt x="5047379" y="0"/>
                  </a:lnTo>
                  <a:lnTo>
                    <a:pt x="5047379" y="1318793"/>
                  </a:lnTo>
                  <a:lnTo>
                    <a:pt x="0" y="131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604704" y="1282941"/>
            <a:ext cx="15078591" cy="71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</a:pPr>
            <a:r>
              <a:rPr lang="en-US" sz="4827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Take t</a:t>
            </a:r>
            <a:r>
              <a:rPr lang="en-US" sz="4827" u="none" strike="noStrike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he First Step Towards </a:t>
            </a:r>
            <a:r>
              <a:rPr lang="en-US" sz="4827" b="1" u="none" strike="noStrike">
                <a:solidFill>
                  <a:srgbClr val="D7E8A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Legal Compliance</a:t>
            </a:r>
            <a:r>
              <a:rPr lang="en-US" sz="4827" u="none" strike="noStrike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with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091638" y="4324232"/>
            <a:ext cx="14104725" cy="4051412"/>
            <a:chOff x="0" y="0"/>
            <a:chExt cx="3351952" cy="9628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1952" cy="962808"/>
            </a:xfrm>
            <a:custGeom>
              <a:avLst/>
              <a:gdLst/>
              <a:ahLst/>
              <a:cxnLst/>
              <a:rect l="l" t="t" r="r" b="b"/>
              <a:pathLst>
                <a:path w="3351952" h="962808">
                  <a:moveTo>
                    <a:pt x="27993" y="0"/>
                  </a:moveTo>
                  <a:lnTo>
                    <a:pt x="3323959" y="0"/>
                  </a:lnTo>
                  <a:cubicBezTo>
                    <a:pt x="3339419" y="0"/>
                    <a:pt x="3351952" y="12533"/>
                    <a:pt x="3351952" y="27993"/>
                  </a:cubicBezTo>
                  <a:lnTo>
                    <a:pt x="3351952" y="934814"/>
                  </a:lnTo>
                  <a:cubicBezTo>
                    <a:pt x="3351952" y="950275"/>
                    <a:pt x="3339419" y="962808"/>
                    <a:pt x="3323959" y="962808"/>
                  </a:cubicBezTo>
                  <a:lnTo>
                    <a:pt x="27993" y="962808"/>
                  </a:lnTo>
                  <a:cubicBezTo>
                    <a:pt x="12533" y="962808"/>
                    <a:pt x="0" y="950275"/>
                    <a:pt x="0" y="934814"/>
                  </a:cubicBezTo>
                  <a:lnTo>
                    <a:pt x="0" y="27993"/>
                  </a:lnTo>
                  <a:cubicBezTo>
                    <a:pt x="0" y="12533"/>
                    <a:pt x="12533" y="0"/>
                    <a:pt x="27993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351952" cy="1000908"/>
            </a:xfrm>
            <a:prstGeom prst="rect">
              <a:avLst/>
            </a:prstGeom>
          </p:spPr>
          <p:txBody>
            <a:bodyPr lIns="56299" tIns="56299" rIns="56299" bIns="56299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2091638" y="4324232"/>
            <a:ext cx="4051412" cy="4051412"/>
          </a:xfrm>
          <a:custGeom>
            <a:avLst/>
            <a:gdLst/>
            <a:ahLst/>
            <a:cxnLst/>
            <a:rect l="l" t="t" r="r" b="b"/>
            <a:pathLst>
              <a:path w="4051412" h="4051412">
                <a:moveTo>
                  <a:pt x="0" y="0"/>
                </a:moveTo>
                <a:lnTo>
                  <a:pt x="4051411" y="0"/>
                </a:lnTo>
                <a:lnTo>
                  <a:pt x="4051411" y="4051412"/>
                </a:lnTo>
                <a:lnTo>
                  <a:pt x="0" y="40514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012513" y="7040929"/>
            <a:ext cx="1715002" cy="585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66"/>
              </a:lnSpc>
            </a:pPr>
            <a:r>
              <a:rPr lang="en-US" sz="3936" u="none" strike="noStrike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Scan to</a:t>
            </a:r>
          </a:p>
        </p:txBody>
      </p:sp>
      <p:sp>
        <p:nvSpPr>
          <p:cNvPr id="14" name="Freeform 14">
            <a:hlinkClick r:id="rId5" tooltip="https://zfrmz.in/HLcMtAqed9pCfuDrND0P"/>
          </p:cNvPr>
          <p:cNvSpPr/>
          <p:nvPr/>
        </p:nvSpPr>
        <p:spPr>
          <a:xfrm>
            <a:off x="8838460" y="6741619"/>
            <a:ext cx="4958373" cy="1171416"/>
          </a:xfrm>
          <a:custGeom>
            <a:avLst/>
            <a:gdLst/>
            <a:ahLst/>
            <a:cxnLst/>
            <a:rect l="l" t="t" r="r" b="b"/>
            <a:pathLst>
              <a:path w="4958373" h="1171416">
                <a:moveTo>
                  <a:pt x="0" y="0"/>
                </a:moveTo>
                <a:lnTo>
                  <a:pt x="4958374" y="0"/>
                </a:lnTo>
                <a:lnTo>
                  <a:pt x="4958374" y="1171416"/>
                </a:lnTo>
                <a:lnTo>
                  <a:pt x="0" y="11714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838460" y="6899246"/>
            <a:ext cx="4720755" cy="6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9"/>
              </a:lnSpc>
            </a:pPr>
            <a:r>
              <a:rPr lang="en-US" sz="4344" b="1" u="sng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  <a:hlinkClick r:id="rId5" tooltip="https://zfrmz.in/HLcMtAqed9pCfuDrND0P"/>
              </a:rPr>
              <a:t> Register Now!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01390" y="4664818"/>
            <a:ext cx="9183850" cy="1685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6"/>
              </a:lnSpc>
              <a:spcBef>
                <a:spcPct val="0"/>
              </a:spcBef>
            </a:pPr>
            <a:r>
              <a:rPr lang="en-US" sz="3233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Register with us to receive expert guidance on business registration, compliance, and legal protection tailored to your business needs.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346845" y="8813555"/>
            <a:ext cx="11594309" cy="520945"/>
            <a:chOff x="0" y="0"/>
            <a:chExt cx="15459079" cy="6945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94593" cy="694593"/>
            </a:xfrm>
            <a:custGeom>
              <a:avLst/>
              <a:gdLst/>
              <a:ahLst/>
              <a:cxnLst/>
              <a:rect l="l" t="t" r="r" b="b"/>
              <a:pathLst>
                <a:path w="694593" h="694593">
                  <a:moveTo>
                    <a:pt x="0" y="0"/>
                  </a:moveTo>
                  <a:lnTo>
                    <a:pt x="694593" y="0"/>
                  </a:lnTo>
                  <a:lnTo>
                    <a:pt x="694593" y="694593"/>
                  </a:lnTo>
                  <a:lnTo>
                    <a:pt x="0" y="694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1023361" y="76425"/>
              <a:ext cx="5030209" cy="494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41"/>
                </a:lnSpc>
                <a:spcBef>
                  <a:spcPct val="0"/>
                </a:spcBef>
              </a:pPr>
              <a:r>
                <a:rPr lang="en-US" sz="2244" u="sng">
                  <a:solidFill>
                    <a:srgbClr val="FFFFFF"/>
                  </a:solidFill>
                  <a:latin typeface="HK Grotesk"/>
                  <a:ea typeface="HK Grotesk"/>
                  <a:cs typeface="HK Grotesk"/>
                  <a:sym typeface="HK Grotesk"/>
                  <a:hlinkClick r:id="rId9" tooltip="https://corporateservices.dbohra.com"/>
                </a:rPr>
                <a:t>corporateservices.dbohra.com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168614" y="76425"/>
              <a:ext cx="5290465" cy="494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41"/>
                </a:lnSpc>
                <a:spcBef>
                  <a:spcPct val="0"/>
                </a:spcBef>
              </a:pPr>
              <a:r>
                <a:rPr lang="en-US" sz="2244">
                  <a:solidFill>
                    <a:srgbClr val="FFFFFF"/>
                  </a:solidFill>
                  <a:latin typeface="HK Grotesk"/>
                  <a:ea typeface="HK Grotesk"/>
                  <a:cs typeface="HK Grotesk"/>
                  <a:sym typeface="HK Grotesk"/>
                </a:rPr>
                <a:t>corporateservices@dbohra.com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9218655" y="0"/>
              <a:ext cx="694593" cy="694593"/>
              <a:chOff x="0" y="0"/>
              <a:chExt cx="6629400" cy="66294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1992085" y="1249984"/>
                <a:ext cx="2622040" cy="2497152"/>
              </a:xfrm>
              <a:custGeom>
                <a:avLst/>
                <a:gdLst/>
                <a:ahLst/>
                <a:cxnLst/>
                <a:rect l="l" t="t" r="r" b="b"/>
                <a:pathLst>
                  <a:path w="2622040" h="2497152">
                    <a:moveTo>
                      <a:pt x="1456854" y="2497152"/>
                    </a:moveTo>
                    <a:cubicBezTo>
                      <a:pt x="1213903" y="2496009"/>
                      <a:pt x="972603" y="2457909"/>
                      <a:pt x="741082" y="2384249"/>
                    </a:cubicBezTo>
                    <a:cubicBezTo>
                      <a:pt x="371258" y="2260551"/>
                      <a:pt x="96557" y="1947369"/>
                      <a:pt x="21881" y="1564591"/>
                    </a:cubicBezTo>
                    <a:cubicBezTo>
                      <a:pt x="-59653" y="1171526"/>
                      <a:pt x="88937" y="755982"/>
                      <a:pt x="429805" y="424512"/>
                    </a:cubicBezTo>
                    <a:cubicBezTo>
                      <a:pt x="466381" y="388951"/>
                      <a:pt x="504354" y="354789"/>
                      <a:pt x="543851" y="322150"/>
                    </a:cubicBezTo>
                    <a:cubicBezTo>
                      <a:pt x="892847" y="30049"/>
                      <a:pt x="1363128" y="-71424"/>
                      <a:pt x="1801532" y="50750"/>
                    </a:cubicBezTo>
                    <a:cubicBezTo>
                      <a:pt x="2225839" y="186259"/>
                      <a:pt x="2519082" y="573991"/>
                      <a:pt x="2533814" y="1019253"/>
                    </a:cubicBezTo>
                    <a:cubicBezTo>
                      <a:pt x="2549689" y="1275539"/>
                      <a:pt x="2466123" y="1528015"/>
                      <a:pt x="2300642" y="1724357"/>
                    </a:cubicBezTo>
                    <a:cubicBezTo>
                      <a:pt x="2172880" y="1885266"/>
                      <a:pt x="1965997" y="1961212"/>
                      <a:pt x="1764575" y="1921207"/>
                    </a:cubicBezTo>
                    <a:cubicBezTo>
                      <a:pt x="1682152" y="1904062"/>
                      <a:pt x="1610270" y="1854278"/>
                      <a:pt x="1565439" y="1783031"/>
                    </a:cubicBezTo>
                    <a:cubicBezTo>
                      <a:pt x="1525180" y="1713816"/>
                      <a:pt x="1514893" y="1631266"/>
                      <a:pt x="1536864" y="1554431"/>
                    </a:cubicBezTo>
                    <a:cubicBezTo>
                      <a:pt x="1631606" y="1196164"/>
                      <a:pt x="1727999" y="651715"/>
                      <a:pt x="1728888" y="646254"/>
                    </a:cubicBezTo>
                    <a:cubicBezTo>
                      <a:pt x="1735619" y="608154"/>
                      <a:pt x="1762162" y="576531"/>
                      <a:pt x="1798611" y="563196"/>
                    </a:cubicBezTo>
                    <a:cubicBezTo>
                      <a:pt x="1835060" y="549861"/>
                      <a:pt x="1875700" y="557100"/>
                      <a:pt x="1905418" y="581992"/>
                    </a:cubicBezTo>
                    <a:cubicBezTo>
                      <a:pt x="1935136" y="606884"/>
                      <a:pt x="1949233" y="645746"/>
                      <a:pt x="1942502" y="683846"/>
                    </a:cubicBezTo>
                    <a:cubicBezTo>
                      <a:pt x="1938438" y="706452"/>
                      <a:pt x="1843569" y="1242773"/>
                      <a:pt x="1746541" y="1609676"/>
                    </a:cubicBezTo>
                    <a:cubicBezTo>
                      <a:pt x="1739683" y="1629996"/>
                      <a:pt x="1741334" y="1652348"/>
                      <a:pt x="1751367" y="1671271"/>
                    </a:cubicBezTo>
                    <a:cubicBezTo>
                      <a:pt x="1766353" y="1691972"/>
                      <a:pt x="1788959" y="1705942"/>
                      <a:pt x="1814232" y="1710006"/>
                    </a:cubicBezTo>
                    <a:cubicBezTo>
                      <a:pt x="1937549" y="1730580"/>
                      <a:pt x="2062136" y="1681177"/>
                      <a:pt x="2137701" y="1581482"/>
                    </a:cubicBezTo>
                    <a:cubicBezTo>
                      <a:pt x="2266225" y="1427685"/>
                      <a:pt x="2330741" y="1230200"/>
                      <a:pt x="2317533" y="1030175"/>
                    </a:cubicBezTo>
                    <a:cubicBezTo>
                      <a:pt x="2306992" y="675845"/>
                      <a:pt x="2074582" y="366346"/>
                      <a:pt x="1737143" y="257506"/>
                    </a:cubicBezTo>
                    <a:cubicBezTo>
                      <a:pt x="1368843" y="156160"/>
                      <a:pt x="974254" y="242774"/>
                      <a:pt x="682154" y="488901"/>
                    </a:cubicBezTo>
                    <a:cubicBezTo>
                      <a:pt x="647356" y="517857"/>
                      <a:pt x="613447" y="548083"/>
                      <a:pt x="580935" y="579706"/>
                    </a:cubicBezTo>
                    <a:cubicBezTo>
                      <a:pt x="412406" y="743536"/>
                      <a:pt x="143420" y="1083642"/>
                      <a:pt x="234098" y="1520395"/>
                    </a:cubicBezTo>
                    <a:cubicBezTo>
                      <a:pt x="295058" y="1825449"/>
                      <a:pt x="512990" y="2075512"/>
                      <a:pt x="806868" y="2177620"/>
                    </a:cubicBezTo>
                    <a:cubicBezTo>
                      <a:pt x="1315122" y="2339800"/>
                      <a:pt x="2045499" y="2359231"/>
                      <a:pt x="2430309" y="1880821"/>
                    </a:cubicBezTo>
                    <a:cubicBezTo>
                      <a:pt x="2468155" y="1835228"/>
                      <a:pt x="2535465" y="1828497"/>
                      <a:pt x="2581566" y="1865581"/>
                    </a:cubicBezTo>
                    <a:cubicBezTo>
                      <a:pt x="2627667" y="1902665"/>
                      <a:pt x="2635541" y="1969848"/>
                      <a:pt x="2599219" y="2016584"/>
                    </a:cubicBezTo>
                    <a:cubicBezTo>
                      <a:pt x="2314612" y="2370406"/>
                      <a:pt x="1881669" y="2497025"/>
                      <a:pt x="1456854" y="2497025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2574205" y="1793046"/>
                <a:ext cx="1264116" cy="1392184"/>
              </a:xfrm>
              <a:custGeom>
                <a:avLst/>
                <a:gdLst/>
                <a:ahLst/>
                <a:cxnLst/>
                <a:rect l="l" t="t" r="r" b="b"/>
                <a:pathLst>
                  <a:path w="1264116" h="1392184">
                    <a:moveTo>
                      <a:pt x="503640" y="1392115"/>
                    </a:moveTo>
                    <a:cubicBezTo>
                      <a:pt x="389086" y="1394020"/>
                      <a:pt x="277326" y="1356555"/>
                      <a:pt x="187283" y="1285689"/>
                    </a:cubicBezTo>
                    <a:cubicBezTo>
                      <a:pt x="-20743" y="1119192"/>
                      <a:pt x="-26458" y="830013"/>
                      <a:pt x="31835" y="633036"/>
                    </a:cubicBezTo>
                    <a:cubicBezTo>
                      <a:pt x="51520" y="567377"/>
                      <a:pt x="77809" y="504004"/>
                      <a:pt x="110575" y="443933"/>
                    </a:cubicBezTo>
                    <a:cubicBezTo>
                      <a:pt x="191855" y="279849"/>
                      <a:pt x="321903" y="144975"/>
                      <a:pt x="482812" y="57599"/>
                    </a:cubicBezTo>
                    <a:cubicBezTo>
                      <a:pt x="683218" y="-46414"/>
                      <a:pt x="928074" y="-6917"/>
                      <a:pt x="1085681" y="154754"/>
                    </a:cubicBezTo>
                    <a:cubicBezTo>
                      <a:pt x="1163913" y="240479"/>
                      <a:pt x="1222841" y="341952"/>
                      <a:pt x="1258401" y="452315"/>
                    </a:cubicBezTo>
                    <a:cubicBezTo>
                      <a:pt x="1277324" y="508322"/>
                      <a:pt x="1247733" y="569155"/>
                      <a:pt x="1192107" y="588967"/>
                    </a:cubicBezTo>
                    <a:cubicBezTo>
                      <a:pt x="1136481" y="608779"/>
                      <a:pt x="1075140" y="580331"/>
                      <a:pt x="1054312" y="524959"/>
                    </a:cubicBezTo>
                    <a:cubicBezTo>
                      <a:pt x="1028658" y="443425"/>
                      <a:pt x="985859" y="368241"/>
                      <a:pt x="928963" y="304360"/>
                    </a:cubicBezTo>
                    <a:cubicBezTo>
                      <a:pt x="837015" y="210380"/>
                      <a:pt x="693886" y="189044"/>
                      <a:pt x="578443" y="252036"/>
                    </a:cubicBezTo>
                    <a:cubicBezTo>
                      <a:pt x="457793" y="320108"/>
                      <a:pt x="360765" y="423486"/>
                      <a:pt x="300440" y="548200"/>
                    </a:cubicBezTo>
                    <a:cubicBezTo>
                      <a:pt x="275167" y="594936"/>
                      <a:pt x="254593" y="644212"/>
                      <a:pt x="239353" y="695139"/>
                    </a:cubicBezTo>
                    <a:cubicBezTo>
                      <a:pt x="197189" y="837633"/>
                      <a:pt x="206460" y="1023561"/>
                      <a:pt x="322665" y="1116525"/>
                    </a:cubicBezTo>
                    <a:cubicBezTo>
                      <a:pt x="449665" y="1218506"/>
                      <a:pt x="664041" y="1175453"/>
                      <a:pt x="784691" y="1071440"/>
                    </a:cubicBezTo>
                    <a:cubicBezTo>
                      <a:pt x="874607" y="990541"/>
                      <a:pt x="951823" y="896561"/>
                      <a:pt x="1013799" y="792802"/>
                    </a:cubicBezTo>
                    <a:cubicBezTo>
                      <a:pt x="1033865" y="759147"/>
                      <a:pt x="1070568" y="738954"/>
                      <a:pt x="1109684" y="739970"/>
                    </a:cubicBezTo>
                    <a:cubicBezTo>
                      <a:pt x="1148800" y="740986"/>
                      <a:pt x="1184360" y="763084"/>
                      <a:pt x="1202648" y="797755"/>
                    </a:cubicBezTo>
                    <a:cubicBezTo>
                      <a:pt x="1220936" y="832426"/>
                      <a:pt x="1219158" y="874209"/>
                      <a:pt x="1197822" y="907102"/>
                    </a:cubicBezTo>
                    <a:cubicBezTo>
                      <a:pt x="1124416" y="1029403"/>
                      <a:pt x="1032976" y="1140020"/>
                      <a:pt x="926677" y="1235143"/>
                    </a:cubicBezTo>
                    <a:cubicBezTo>
                      <a:pt x="808186" y="1335092"/>
                      <a:pt x="658453" y="1390591"/>
                      <a:pt x="503513" y="1392115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3500" y="2122425"/>
                <a:ext cx="6502400" cy="4443477"/>
              </a:xfrm>
              <a:custGeom>
                <a:avLst/>
                <a:gdLst/>
                <a:ahLst/>
                <a:cxnLst/>
                <a:rect l="l" t="t" r="r" b="b"/>
                <a:pathLst>
                  <a:path w="6502400" h="4443477">
                    <a:moveTo>
                      <a:pt x="6285611" y="339471"/>
                    </a:moveTo>
                    <a:lnTo>
                      <a:pt x="6285611" y="4118358"/>
                    </a:lnTo>
                    <a:cubicBezTo>
                      <a:pt x="6285484" y="4178175"/>
                      <a:pt x="6237097" y="4226689"/>
                      <a:pt x="6177280" y="4226689"/>
                    </a:cubicBezTo>
                    <a:lnTo>
                      <a:pt x="325120" y="4226689"/>
                    </a:lnTo>
                    <a:cubicBezTo>
                      <a:pt x="265303" y="4226561"/>
                      <a:pt x="216789" y="4178175"/>
                      <a:pt x="216789" y="4118358"/>
                    </a:cubicBezTo>
                    <a:lnTo>
                      <a:pt x="216789" y="339471"/>
                    </a:lnTo>
                    <a:lnTo>
                      <a:pt x="2698496" y="2401952"/>
                    </a:lnTo>
                    <a:cubicBezTo>
                      <a:pt x="2858897" y="2534413"/>
                      <a:pt x="3055112" y="2600707"/>
                      <a:pt x="3251200" y="2600707"/>
                    </a:cubicBezTo>
                    <a:cubicBezTo>
                      <a:pt x="3447288" y="2600707"/>
                      <a:pt x="3643630" y="2534413"/>
                      <a:pt x="3804158" y="2401825"/>
                    </a:cubicBezTo>
                    <a:lnTo>
                      <a:pt x="6285738" y="339471"/>
                    </a:lnTo>
                    <a:close/>
                    <a:moveTo>
                      <a:pt x="6394069" y="0"/>
                    </a:moveTo>
                    <a:cubicBezTo>
                      <a:pt x="6369177" y="0"/>
                      <a:pt x="6344539" y="8509"/>
                      <a:pt x="6324727" y="25146"/>
                    </a:cubicBezTo>
                    <a:lnTo>
                      <a:pt x="3665855" y="2234947"/>
                    </a:lnTo>
                    <a:cubicBezTo>
                      <a:pt x="3545586" y="2334388"/>
                      <a:pt x="3398393" y="2384045"/>
                      <a:pt x="3251327" y="2384045"/>
                    </a:cubicBezTo>
                    <a:cubicBezTo>
                      <a:pt x="3104261" y="2384045"/>
                      <a:pt x="2957195" y="2334388"/>
                      <a:pt x="2836926" y="2235074"/>
                    </a:cubicBezTo>
                    <a:lnTo>
                      <a:pt x="177673" y="25146"/>
                    </a:lnTo>
                    <a:cubicBezTo>
                      <a:pt x="157861" y="8636"/>
                      <a:pt x="133223" y="127"/>
                      <a:pt x="108331" y="127"/>
                    </a:cubicBezTo>
                    <a:cubicBezTo>
                      <a:pt x="92710" y="127"/>
                      <a:pt x="76962" y="3556"/>
                      <a:pt x="62357" y="10414"/>
                    </a:cubicBezTo>
                    <a:cubicBezTo>
                      <a:pt x="24638" y="28067"/>
                      <a:pt x="381" y="65913"/>
                      <a:pt x="0" y="107569"/>
                    </a:cubicBezTo>
                    <a:lnTo>
                      <a:pt x="0" y="4119628"/>
                    </a:lnTo>
                    <a:cubicBezTo>
                      <a:pt x="889" y="4298571"/>
                      <a:pt x="146050" y="4443350"/>
                      <a:pt x="325120" y="4443477"/>
                    </a:cubicBezTo>
                    <a:lnTo>
                      <a:pt x="6177280" y="4443477"/>
                    </a:lnTo>
                    <a:cubicBezTo>
                      <a:pt x="6356731" y="4443350"/>
                      <a:pt x="6502146" y="4297809"/>
                      <a:pt x="6502400" y="4118358"/>
                    </a:cubicBezTo>
                    <a:lnTo>
                      <a:pt x="6502400" y="108585"/>
                    </a:lnTo>
                    <a:cubicBezTo>
                      <a:pt x="6502400" y="66548"/>
                      <a:pt x="6478143" y="28194"/>
                      <a:pt x="6440043" y="10414"/>
                    </a:cubicBezTo>
                    <a:cubicBezTo>
                      <a:pt x="6425311" y="3556"/>
                      <a:pt x="6409690" y="127"/>
                      <a:pt x="6394069" y="127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63440" y="1431881"/>
                <a:ext cx="1191175" cy="907460"/>
              </a:xfrm>
              <a:custGeom>
                <a:avLst/>
                <a:gdLst/>
                <a:ahLst/>
                <a:cxnLst/>
                <a:rect l="l" t="t" r="r" b="b"/>
                <a:pathLst>
                  <a:path w="1191175" h="907460">
                    <a:moveTo>
                      <a:pt x="108518" y="907460"/>
                    </a:moveTo>
                    <a:cubicBezTo>
                      <a:pt x="61274" y="907460"/>
                      <a:pt x="19491" y="876980"/>
                      <a:pt x="5140" y="832022"/>
                    </a:cubicBezTo>
                    <a:cubicBezTo>
                      <a:pt x="-9211" y="787064"/>
                      <a:pt x="7172" y="737915"/>
                      <a:pt x="45780" y="710737"/>
                    </a:cubicBezTo>
                    <a:lnTo>
                      <a:pt x="1021140" y="19349"/>
                    </a:lnTo>
                    <a:cubicBezTo>
                      <a:pt x="1070035" y="-14560"/>
                      <a:pt x="1136964" y="-2749"/>
                      <a:pt x="1171254" y="45765"/>
                    </a:cubicBezTo>
                    <a:cubicBezTo>
                      <a:pt x="1205544" y="94279"/>
                      <a:pt x="1194495" y="161335"/>
                      <a:pt x="1146362" y="196133"/>
                    </a:cubicBezTo>
                    <a:lnTo>
                      <a:pt x="171002" y="887521"/>
                    </a:lnTo>
                    <a:cubicBezTo>
                      <a:pt x="152714" y="900475"/>
                      <a:pt x="130870" y="907460"/>
                      <a:pt x="108391" y="907460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374785" y="1431672"/>
                <a:ext cx="1191243" cy="907542"/>
              </a:xfrm>
              <a:custGeom>
                <a:avLst/>
                <a:gdLst/>
                <a:ahLst/>
                <a:cxnLst/>
                <a:rect l="l" t="t" r="r" b="b"/>
                <a:pathLst>
                  <a:path w="1191243" h="907542">
                    <a:moveTo>
                      <a:pt x="108440" y="127"/>
                    </a:moveTo>
                    <a:cubicBezTo>
                      <a:pt x="74404" y="127"/>
                      <a:pt x="41003" y="16002"/>
                      <a:pt x="19921" y="45847"/>
                    </a:cubicBezTo>
                    <a:cubicBezTo>
                      <a:pt x="-14369" y="94361"/>
                      <a:pt x="-3320" y="161417"/>
                      <a:pt x="44813" y="196214"/>
                    </a:cubicBezTo>
                    <a:lnTo>
                      <a:pt x="1020173" y="887603"/>
                    </a:lnTo>
                    <a:cubicBezTo>
                      <a:pt x="1038461" y="900557"/>
                      <a:pt x="1060178" y="907542"/>
                      <a:pt x="1082657" y="907542"/>
                    </a:cubicBezTo>
                    <a:cubicBezTo>
                      <a:pt x="1082657" y="907542"/>
                      <a:pt x="1082784" y="907542"/>
                      <a:pt x="1082784" y="907542"/>
                    </a:cubicBezTo>
                    <a:cubicBezTo>
                      <a:pt x="1082784" y="907542"/>
                      <a:pt x="1082784" y="907542"/>
                      <a:pt x="1082911" y="907542"/>
                    </a:cubicBezTo>
                    <a:cubicBezTo>
                      <a:pt x="1130028" y="907542"/>
                      <a:pt x="1171811" y="877062"/>
                      <a:pt x="1186162" y="832104"/>
                    </a:cubicBezTo>
                    <a:cubicBezTo>
                      <a:pt x="1189591" y="821309"/>
                      <a:pt x="1191242" y="810260"/>
                      <a:pt x="1191242" y="799338"/>
                    </a:cubicBezTo>
                    <a:lnTo>
                      <a:pt x="1191242" y="798957"/>
                    </a:lnTo>
                    <a:cubicBezTo>
                      <a:pt x="1191242" y="764540"/>
                      <a:pt x="1174732" y="731393"/>
                      <a:pt x="1145522" y="710692"/>
                    </a:cubicBezTo>
                    <a:lnTo>
                      <a:pt x="170162" y="19304"/>
                    </a:lnTo>
                    <a:cubicBezTo>
                      <a:pt x="151366" y="6223"/>
                      <a:pt x="129776" y="0"/>
                      <a:pt x="108567" y="0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2204992" y="63500"/>
                <a:ext cx="2219621" cy="758698"/>
              </a:xfrm>
              <a:custGeom>
                <a:avLst/>
                <a:gdLst/>
                <a:ahLst/>
                <a:cxnLst/>
                <a:rect l="l" t="t" r="r" b="b"/>
                <a:pathLst>
                  <a:path w="2219621" h="758698">
                    <a:moveTo>
                      <a:pt x="1081768" y="0"/>
                    </a:moveTo>
                    <a:cubicBezTo>
                      <a:pt x="897618" y="5969"/>
                      <a:pt x="714865" y="70739"/>
                      <a:pt x="563608" y="194437"/>
                    </a:cubicBezTo>
                    <a:lnTo>
                      <a:pt x="45702" y="561848"/>
                    </a:lnTo>
                    <a:cubicBezTo>
                      <a:pt x="14079" y="584200"/>
                      <a:pt x="-3193" y="621792"/>
                      <a:pt x="490" y="660400"/>
                    </a:cubicBezTo>
                    <a:cubicBezTo>
                      <a:pt x="4173" y="699008"/>
                      <a:pt x="28049" y="732663"/>
                      <a:pt x="63228" y="748792"/>
                    </a:cubicBezTo>
                    <a:cubicBezTo>
                      <a:pt x="77706" y="755396"/>
                      <a:pt x="93073" y="758698"/>
                      <a:pt x="108440" y="758698"/>
                    </a:cubicBezTo>
                    <a:cubicBezTo>
                      <a:pt x="130538" y="758698"/>
                      <a:pt x="152509" y="751967"/>
                      <a:pt x="171178" y="738759"/>
                    </a:cubicBezTo>
                    <a:lnTo>
                      <a:pt x="695688" y="366395"/>
                    </a:lnTo>
                    <a:cubicBezTo>
                      <a:pt x="816084" y="267081"/>
                      <a:pt x="963023" y="217551"/>
                      <a:pt x="1110089" y="217551"/>
                    </a:cubicBezTo>
                    <a:cubicBezTo>
                      <a:pt x="1259695" y="217551"/>
                      <a:pt x="1409174" y="268859"/>
                      <a:pt x="1530459" y="371348"/>
                    </a:cubicBezTo>
                    <a:lnTo>
                      <a:pt x="2048492" y="738759"/>
                    </a:lnTo>
                    <a:cubicBezTo>
                      <a:pt x="2066780" y="751713"/>
                      <a:pt x="2088624" y="758698"/>
                      <a:pt x="2111103" y="758698"/>
                    </a:cubicBezTo>
                    <a:cubicBezTo>
                      <a:pt x="2111103" y="758698"/>
                      <a:pt x="2111230" y="758698"/>
                      <a:pt x="2111230" y="758698"/>
                    </a:cubicBezTo>
                    <a:cubicBezTo>
                      <a:pt x="2158347" y="758698"/>
                      <a:pt x="2200130" y="728218"/>
                      <a:pt x="2214481" y="683260"/>
                    </a:cubicBezTo>
                    <a:cubicBezTo>
                      <a:pt x="2228832" y="638302"/>
                      <a:pt x="2212449" y="589153"/>
                      <a:pt x="2173841" y="561848"/>
                    </a:cubicBezTo>
                    <a:lnTo>
                      <a:pt x="1662285" y="199390"/>
                    </a:lnTo>
                    <a:cubicBezTo>
                      <a:pt x="1510012" y="72644"/>
                      <a:pt x="1324846" y="6096"/>
                      <a:pt x="1138156" y="0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33874" y="4235047"/>
                <a:ext cx="2690713" cy="2272309"/>
              </a:xfrm>
              <a:custGeom>
                <a:avLst/>
                <a:gdLst/>
                <a:ahLst/>
                <a:cxnLst/>
                <a:rect l="l" t="t" r="r" b="b"/>
                <a:pathLst>
                  <a:path w="2690713" h="2272309">
                    <a:moveTo>
                      <a:pt x="108442" y="2272309"/>
                    </a:moveTo>
                    <a:cubicBezTo>
                      <a:pt x="62722" y="2272309"/>
                      <a:pt x="21955" y="2243734"/>
                      <a:pt x="6461" y="2200808"/>
                    </a:cubicBezTo>
                    <a:cubicBezTo>
                      <a:pt x="-9033" y="2157882"/>
                      <a:pt x="3921" y="2109749"/>
                      <a:pt x="39100" y="2080539"/>
                    </a:cubicBezTo>
                    <a:lnTo>
                      <a:pt x="2512171" y="25805"/>
                    </a:lnTo>
                    <a:cubicBezTo>
                      <a:pt x="2541889" y="532"/>
                      <a:pt x="2582910" y="-6835"/>
                      <a:pt x="2619486" y="6627"/>
                    </a:cubicBezTo>
                    <a:cubicBezTo>
                      <a:pt x="2656062" y="20089"/>
                      <a:pt x="2682732" y="51967"/>
                      <a:pt x="2689209" y="90448"/>
                    </a:cubicBezTo>
                    <a:cubicBezTo>
                      <a:pt x="2695686" y="128929"/>
                      <a:pt x="2680954" y="167918"/>
                      <a:pt x="2650601" y="192429"/>
                    </a:cubicBezTo>
                    <a:lnTo>
                      <a:pt x="177657" y="2247290"/>
                    </a:lnTo>
                    <a:cubicBezTo>
                      <a:pt x="158226" y="2263419"/>
                      <a:pt x="133715" y="2272309"/>
                      <a:pt x="108442" y="2272309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3804736" y="4235136"/>
                <a:ext cx="2690663" cy="2272220"/>
              </a:xfrm>
              <a:custGeom>
                <a:avLst/>
                <a:gdLst/>
                <a:ahLst/>
                <a:cxnLst/>
                <a:rect l="l" t="t" r="r" b="b"/>
                <a:pathLst>
                  <a:path w="2690663" h="2272220">
                    <a:moveTo>
                      <a:pt x="2582221" y="2272220"/>
                    </a:moveTo>
                    <a:cubicBezTo>
                      <a:pt x="2556948" y="2272220"/>
                      <a:pt x="2532437" y="2263330"/>
                      <a:pt x="2513133" y="2247201"/>
                    </a:cubicBezTo>
                    <a:lnTo>
                      <a:pt x="40062" y="192467"/>
                    </a:lnTo>
                    <a:cubicBezTo>
                      <a:pt x="9836" y="167829"/>
                      <a:pt x="-4896" y="128840"/>
                      <a:pt x="1454" y="90359"/>
                    </a:cubicBezTo>
                    <a:cubicBezTo>
                      <a:pt x="7804" y="51878"/>
                      <a:pt x="34474" y="19874"/>
                      <a:pt x="71177" y="6539"/>
                    </a:cubicBezTo>
                    <a:cubicBezTo>
                      <a:pt x="107880" y="-6796"/>
                      <a:pt x="148774" y="570"/>
                      <a:pt x="178492" y="25843"/>
                    </a:cubicBezTo>
                    <a:lnTo>
                      <a:pt x="2651563" y="2080577"/>
                    </a:lnTo>
                    <a:cubicBezTo>
                      <a:pt x="2686742" y="2109786"/>
                      <a:pt x="2699696" y="2157792"/>
                      <a:pt x="2684202" y="2200718"/>
                    </a:cubicBezTo>
                    <a:cubicBezTo>
                      <a:pt x="2668708" y="2243645"/>
                      <a:pt x="2627814" y="2272220"/>
                      <a:pt x="2582221" y="2272220"/>
                    </a:cubicBezTo>
                    <a:close/>
                  </a:path>
                </a:pathLst>
              </a:custGeom>
              <a:solidFill>
                <a:srgbClr val="D7E8AF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039114" y="605212"/>
                <a:ext cx="4551299" cy="2544770"/>
              </a:xfrm>
              <a:custGeom>
                <a:avLst/>
                <a:gdLst/>
                <a:ahLst/>
                <a:cxnLst/>
                <a:rect l="l" t="t" r="r" b="b"/>
                <a:pathLst>
                  <a:path w="4551299" h="2544770">
                    <a:moveTo>
                      <a:pt x="4443095" y="2544770"/>
                    </a:moveTo>
                    <a:cubicBezTo>
                      <a:pt x="4383278" y="2544770"/>
                      <a:pt x="4334764" y="2496256"/>
                      <a:pt x="4334764" y="2436439"/>
                    </a:cubicBezTo>
                    <a:lnTo>
                      <a:pt x="4334764" y="217748"/>
                    </a:lnTo>
                    <a:cubicBezTo>
                      <a:pt x="4334383" y="220034"/>
                      <a:pt x="4330065" y="216986"/>
                      <a:pt x="4322826" y="216859"/>
                    </a:cubicBezTo>
                    <a:lnTo>
                      <a:pt x="228473" y="216859"/>
                    </a:lnTo>
                    <a:cubicBezTo>
                      <a:pt x="223647" y="216605"/>
                      <a:pt x="218948" y="218256"/>
                      <a:pt x="215519" y="221558"/>
                    </a:cubicBezTo>
                    <a:lnTo>
                      <a:pt x="216662" y="2436439"/>
                    </a:lnTo>
                    <a:cubicBezTo>
                      <a:pt x="216662" y="2496256"/>
                      <a:pt x="168148" y="2544770"/>
                      <a:pt x="108331" y="2544770"/>
                    </a:cubicBezTo>
                    <a:cubicBezTo>
                      <a:pt x="48514" y="2544770"/>
                      <a:pt x="0" y="2496256"/>
                      <a:pt x="0" y="2436439"/>
                    </a:cubicBezTo>
                    <a:lnTo>
                      <a:pt x="0" y="216859"/>
                    </a:lnTo>
                    <a:cubicBezTo>
                      <a:pt x="3556" y="93923"/>
                      <a:pt x="105791" y="-2978"/>
                      <a:pt x="228727" y="70"/>
                    </a:cubicBezTo>
                    <a:lnTo>
                      <a:pt x="4322699" y="70"/>
                    </a:lnTo>
                    <a:cubicBezTo>
                      <a:pt x="4445635" y="-2978"/>
                      <a:pt x="4547870" y="93923"/>
                      <a:pt x="4551299" y="216859"/>
                    </a:cubicBezTo>
                    <a:lnTo>
                      <a:pt x="4551299" y="2436439"/>
                    </a:lnTo>
                    <a:cubicBezTo>
                      <a:pt x="4551299" y="2496256"/>
                      <a:pt x="4502785" y="2544770"/>
                      <a:pt x="4442968" y="2544770"/>
                    </a:cubicBezTo>
                  </a:path>
                </a:pathLst>
              </a:custGeom>
              <a:solidFill>
                <a:srgbClr val="D7E8AF"/>
              </a:solidFill>
            </p:spPr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04704" y="1560619"/>
            <a:ext cx="15078591" cy="1106381"/>
            <a:chOff x="0" y="0"/>
            <a:chExt cx="20104788" cy="1475175"/>
          </a:xfrm>
        </p:grpSpPr>
        <p:grpSp>
          <p:nvGrpSpPr>
            <p:cNvPr id="4" name="Group 4"/>
            <p:cNvGrpSpPr/>
            <p:nvPr/>
          </p:nvGrpSpPr>
          <p:grpSpPr>
            <a:xfrm>
              <a:off x="6242394" y="0"/>
              <a:ext cx="4519974" cy="1475175"/>
              <a:chOff x="0" y="0"/>
              <a:chExt cx="865289" cy="28240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65289" cy="282402"/>
              </a:xfrm>
              <a:custGeom>
                <a:avLst/>
                <a:gdLst/>
                <a:ahLst/>
                <a:cxnLst/>
                <a:rect l="l" t="t" r="r" b="b"/>
                <a:pathLst>
                  <a:path w="865289" h="282402">
                    <a:moveTo>
                      <a:pt x="37865" y="0"/>
                    </a:moveTo>
                    <a:lnTo>
                      <a:pt x="827424" y="0"/>
                    </a:lnTo>
                    <a:cubicBezTo>
                      <a:pt x="848336" y="0"/>
                      <a:pt x="865289" y="16953"/>
                      <a:pt x="865289" y="37865"/>
                    </a:cubicBezTo>
                    <a:lnTo>
                      <a:pt x="865289" y="244538"/>
                    </a:lnTo>
                    <a:cubicBezTo>
                      <a:pt x="865289" y="265450"/>
                      <a:pt x="848336" y="282402"/>
                      <a:pt x="827424" y="282402"/>
                    </a:cubicBezTo>
                    <a:lnTo>
                      <a:pt x="37865" y="282402"/>
                    </a:lnTo>
                    <a:cubicBezTo>
                      <a:pt x="16953" y="282402"/>
                      <a:pt x="0" y="265450"/>
                      <a:pt x="0" y="244538"/>
                    </a:cubicBezTo>
                    <a:lnTo>
                      <a:pt x="0" y="37865"/>
                    </a:lnTo>
                    <a:cubicBezTo>
                      <a:pt x="0" y="16953"/>
                      <a:pt x="16953" y="0"/>
                      <a:pt x="3786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65289" cy="320502"/>
              </a:xfrm>
              <a:prstGeom prst="rect">
                <a:avLst/>
              </a:prstGeom>
            </p:spPr>
            <p:txBody>
              <a:bodyPr lIns="60068" tIns="60068" rIns="60068" bIns="60068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6534431" y="223396"/>
              <a:ext cx="3935900" cy="1028382"/>
            </a:xfrm>
            <a:custGeom>
              <a:avLst/>
              <a:gdLst/>
              <a:ahLst/>
              <a:cxnLst/>
              <a:rect l="l" t="t" r="r" b="b"/>
              <a:pathLst>
                <a:path w="3935900" h="1028382">
                  <a:moveTo>
                    <a:pt x="0" y="0"/>
                  </a:moveTo>
                  <a:lnTo>
                    <a:pt x="3935900" y="0"/>
                  </a:lnTo>
                  <a:lnTo>
                    <a:pt x="3935900" y="1028382"/>
                  </a:lnTo>
                  <a:lnTo>
                    <a:pt x="0" y="1028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260862"/>
              <a:ext cx="20104788" cy="962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600"/>
                </a:lnSpc>
              </a:pPr>
              <a:r>
                <a:rPr lang="en-US" sz="4827">
                  <a:solidFill>
                    <a:srgbClr val="FFFFFF"/>
                  </a:solidFill>
                  <a:latin typeface="HK Grotesk"/>
                  <a:ea typeface="HK Grotesk"/>
                  <a:cs typeface="HK Grotesk"/>
                  <a:sym typeface="HK Grotesk"/>
                </a:rPr>
                <a:t>Partn</a:t>
              </a:r>
              <a:r>
                <a:rPr lang="en-US" sz="4827" u="none" strike="noStrike">
                  <a:solidFill>
                    <a:srgbClr val="FFFFFF"/>
                  </a:solidFill>
                  <a:latin typeface="HK Grotesk"/>
                  <a:ea typeface="HK Grotesk"/>
                  <a:cs typeface="HK Grotesk"/>
                  <a:sym typeface="HK Grotesk"/>
                </a:rPr>
                <a:t>er with                        as a </a:t>
              </a:r>
              <a:r>
                <a:rPr lang="en-US" sz="4827" b="1" u="none" strike="noStrike">
                  <a:solidFill>
                    <a:srgbClr val="FFDCC7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Service Provider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2091638" y="3456463"/>
            <a:ext cx="4051412" cy="4051412"/>
          </a:xfrm>
          <a:custGeom>
            <a:avLst/>
            <a:gdLst/>
            <a:ahLst/>
            <a:cxnLst/>
            <a:rect l="l" t="t" r="r" b="b"/>
            <a:pathLst>
              <a:path w="4051412" h="4051412">
                <a:moveTo>
                  <a:pt x="0" y="0"/>
                </a:moveTo>
                <a:lnTo>
                  <a:pt x="4051411" y="0"/>
                </a:lnTo>
                <a:lnTo>
                  <a:pt x="4051411" y="4051411"/>
                </a:lnTo>
                <a:lnTo>
                  <a:pt x="0" y="40514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091638" y="3456463"/>
            <a:ext cx="14104725" cy="4051412"/>
            <a:chOff x="0" y="0"/>
            <a:chExt cx="3351952" cy="96280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51952" cy="962808"/>
            </a:xfrm>
            <a:custGeom>
              <a:avLst/>
              <a:gdLst/>
              <a:ahLst/>
              <a:cxnLst/>
              <a:rect l="l" t="t" r="r" b="b"/>
              <a:pathLst>
                <a:path w="3351952" h="962808">
                  <a:moveTo>
                    <a:pt x="27993" y="0"/>
                  </a:moveTo>
                  <a:lnTo>
                    <a:pt x="3323959" y="0"/>
                  </a:lnTo>
                  <a:cubicBezTo>
                    <a:pt x="3339419" y="0"/>
                    <a:pt x="3351952" y="12533"/>
                    <a:pt x="3351952" y="27993"/>
                  </a:cubicBezTo>
                  <a:lnTo>
                    <a:pt x="3351952" y="934814"/>
                  </a:lnTo>
                  <a:cubicBezTo>
                    <a:pt x="3351952" y="950275"/>
                    <a:pt x="3339419" y="962808"/>
                    <a:pt x="3323959" y="962808"/>
                  </a:cubicBezTo>
                  <a:lnTo>
                    <a:pt x="27993" y="962808"/>
                  </a:lnTo>
                  <a:cubicBezTo>
                    <a:pt x="12533" y="962808"/>
                    <a:pt x="0" y="950275"/>
                    <a:pt x="0" y="934814"/>
                  </a:cubicBezTo>
                  <a:lnTo>
                    <a:pt x="0" y="27993"/>
                  </a:lnTo>
                  <a:cubicBezTo>
                    <a:pt x="0" y="12533"/>
                    <a:pt x="12533" y="0"/>
                    <a:pt x="27993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351952" cy="1000908"/>
            </a:xfrm>
            <a:prstGeom prst="rect">
              <a:avLst/>
            </a:prstGeom>
          </p:spPr>
          <p:txBody>
            <a:bodyPr lIns="56299" tIns="56299" rIns="56299" bIns="56299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801390" y="3797049"/>
            <a:ext cx="8394968" cy="1685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6"/>
              </a:lnSpc>
              <a:spcBef>
                <a:spcPct val="0"/>
              </a:spcBef>
            </a:pPr>
            <a:r>
              <a:rPr lang="en-US" sz="3233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Join our network of trusted professionals and grow your practice by serving verified business clients.</a:t>
            </a:r>
          </a:p>
        </p:txBody>
      </p:sp>
      <p:sp>
        <p:nvSpPr>
          <p:cNvPr id="14" name="Freeform 14"/>
          <p:cNvSpPr/>
          <p:nvPr/>
        </p:nvSpPr>
        <p:spPr>
          <a:xfrm>
            <a:off x="3346845" y="8298449"/>
            <a:ext cx="520945" cy="520945"/>
          </a:xfrm>
          <a:custGeom>
            <a:avLst/>
            <a:gdLst/>
            <a:ahLst/>
            <a:cxnLst/>
            <a:rect l="l" t="t" r="r" b="b"/>
            <a:pathLst>
              <a:path w="520945" h="520945">
                <a:moveTo>
                  <a:pt x="0" y="0"/>
                </a:moveTo>
                <a:lnTo>
                  <a:pt x="520945" y="0"/>
                </a:lnTo>
                <a:lnTo>
                  <a:pt x="520945" y="520945"/>
                </a:lnTo>
                <a:lnTo>
                  <a:pt x="0" y="5209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114366" y="8343862"/>
            <a:ext cx="3772657" cy="382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1"/>
              </a:lnSpc>
              <a:spcBef>
                <a:spcPct val="0"/>
              </a:spcBef>
            </a:pPr>
            <a:r>
              <a:rPr lang="en-US" sz="2244" u="sng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  <a:hlinkClick r:id="rId7" tooltip="https://corporateservices.dbohra.com"/>
              </a:rPr>
              <a:t>corporateservices.dbohra.com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973306" y="8343862"/>
            <a:ext cx="3967849" cy="382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1"/>
              </a:lnSpc>
              <a:spcBef>
                <a:spcPct val="0"/>
              </a:spcBef>
            </a:pPr>
            <a:r>
              <a:rPr lang="en-US" sz="2244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corporateservices@dbohra.com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260837" y="8298449"/>
            <a:ext cx="520945" cy="520945"/>
            <a:chOff x="0" y="0"/>
            <a:chExt cx="6629400" cy="6629400"/>
          </a:xfrm>
        </p:grpSpPr>
        <p:sp>
          <p:nvSpPr>
            <p:cNvPr id="18" name="Freeform 18"/>
            <p:cNvSpPr/>
            <p:nvPr/>
          </p:nvSpPr>
          <p:spPr>
            <a:xfrm>
              <a:off x="1992085" y="1249984"/>
              <a:ext cx="2622040" cy="2497152"/>
            </a:xfrm>
            <a:custGeom>
              <a:avLst/>
              <a:gdLst/>
              <a:ahLst/>
              <a:cxnLst/>
              <a:rect l="l" t="t" r="r" b="b"/>
              <a:pathLst>
                <a:path w="2622040" h="2497152">
                  <a:moveTo>
                    <a:pt x="1456854" y="2497152"/>
                  </a:moveTo>
                  <a:cubicBezTo>
                    <a:pt x="1213903" y="2496009"/>
                    <a:pt x="972603" y="2457909"/>
                    <a:pt x="741082" y="2384249"/>
                  </a:cubicBezTo>
                  <a:cubicBezTo>
                    <a:pt x="371258" y="2260551"/>
                    <a:pt x="96557" y="1947369"/>
                    <a:pt x="21881" y="1564591"/>
                  </a:cubicBezTo>
                  <a:cubicBezTo>
                    <a:pt x="-59653" y="1171526"/>
                    <a:pt x="88937" y="755982"/>
                    <a:pt x="429805" y="424512"/>
                  </a:cubicBezTo>
                  <a:cubicBezTo>
                    <a:pt x="466381" y="388951"/>
                    <a:pt x="504354" y="354789"/>
                    <a:pt x="543851" y="322150"/>
                  </a:cubicBezTo>
                  <a:cubicBezTo>
                    <a:pt x="892847" y="30049"/>
                    <a:pt x="1363128" y="-71424"/>
                    <a:pt x="1801532" y="50750"/>
                  </a:cubicBezTo>
                  <a:cubicBezTo>
                    <a:pt x="2225839" y="186259"/>
                    <a:pt x="2519082" y="573991"/>
                    <a:pt x="2533814" y="1019253"/>
                  </a:cubicBezTo>
                  <a:cubicBezTo>
                    <a:pt x="2549689" y="1275539"/>
                    <a:pt x="2466123" y="1528015"/>
                    <a:pt x="2300642" y="1724357"/>
                  </a:cubicBezTo>
                  <a:cubicBezTo>
                    <a:pt x="2172880" y="1885266"/>
                    <a:pt x="1965997" y="1961212"/>
                    <a:pt x="1764575" y="1921207"/>
                  </a:cubicBezTo>
                  <a:cubicBezTo>
                    <a:pt x="1682152" y="1904062"/>
                    <a:pt x="1610270" y="1854278"/>
                    <a:pt x="1565439" y="1783031"/>
                  </a:cubicBezTo>
                  <a:cubicBezTo>
                    <a:pt x="1525180" y="1713816"/>
                    <a:pt x="1514893" y="1631266"/>
                    <a:pt x="1536864" y="1554431"/>
                  </a:cubicBezTo>
                  <a:cubicBezTo>
                    <a:pt x="1631606" y="1196164"/>
                    <a:pt x="1727999" y="651715"/>
                    <a:pt x="1728888" y="646254"/>
                  </a:cubicBezTo>
                  <a:cubicBezTo>
                    <a:pt x="1735619" y="608154"/>
                    <a:pt x="1762162" y="576531"/>
                    <a:pt x="1798611" y="563196"/>
                  </a:cubicBezTo>
                  <a:cubicBezTo>
                    <a:pt x="1835060" y="549861"/>
                    <a:pt x="1875700" y="557100"/>
                    <a:pt x="1905418" y="581992"/>
                  </a:cubicBezTo>
                  <a:cubicBezTo>
                    <a:pt x="1935136" y="606884"/>
                    <a:pt x="1949233" y="645746"/>
                    <a:pt x="1942502" y="683846"/>
                  </a:cubicBezTo>
                  <a:cubicBezTo>
                    <a:pt x="1938438" y="706452"/>
                    <a:pt x="1843569" y="1242773"/>
                    <a:pt x="1746541" y="1609676"/>
                  </a:cubicBezTo>
                  <a:cubicBezTo>
                    <a:pt x="1739683" y="1629996"/>
                    <a:pt x="1741334" y="1652348"/>
                    <a:pt x="1751367" y="1671271"/>
                  </a:cubicBezTo>
                  <a:cubicBezTo>
                    <a:pt x="1766353" y="1691972"/>
                    <a:pt x="1788959" y="1705942"/>
                    <a:pt x="1814232" y="1710006"/>
                  </a:cubicBezTo>
                  <a:cubicBezTo>
                    <a:pt x="1937549" y="1730580"/>
                    <a:pt x="2062136" y="1681177"/>
                    <a:pt x="2137701" y="1581482"/>
                  </a:cubicBezTo>
                  <a:cubicBezTo>
                    <a:pt x="2266225" y="1427685"/>
                    <a:pt x="2330741" y="1230200"/>
                    <a:pt x="2317533" y="1030175"/>
                  </a:cubicBezTo>
                  <a:cubicBezTo>
                    <a:pt x="2306992" y="675845"/>
                    <a:pt x="2074582" y="366346"/>
                    <a:pt x="1737143" y="257506"/>
                  </a:cubicBezTo>
                  <a:cubicBezTo>
                    <a:pt x="1368843" y="156160"/>
                    <a:pt x="974254" y="242774"/>
                    <a:pt x="682154" y="488901"/>
                  </a:cubicBezTo>
                  <a:cubicBezTo>
                    <a:pt x="647356" y="517857"/>
                    <a:pt x="613447" y="548083"/>
                    <a:pt x="580935" y="579706"/>
                  </a:cubicBezTo>
                  <a:cubicBezTo>
                    <a:pt x="412406" y="743536"/>
                    <a:pt x="143420" y="1083642"/>
                    <a:pt x="234098" y="1520395"/>
                  </a:cubicBezTo>
                  <a:cubicBezTo>
                    <a:pt x="295058" y="1825449"/>
                    <a:pt x="512990" y="2075512"/>
                    <a:pt x="806868" y="2177620"/>
                  </a:cubicBezTo>
                  <a:cubicBezTo>
                    <a:pt x="1315122" y="2339800"/>
                    <a:pt x="2045499" y="2359231"/>
                    <a:pt x="2430309" y="1880821"/>
                  </a:cubicBezTo>
                  <a:cubicBezTo>
                    <a:pt x="2468155" y="1835228"/>
                    <a:pt x="2535465" y="1828497"/>
                    <a:pt x="2581566" y="1865581"/>
                  </a:cubicBezTo>
                  <a:cubicBezTo>
                    <a:pt x="2627667" y="1902665"/>
                    <a:pt x="2635541" y="1969848"/>
                    <a:pt x="2599219" y="2016584"/>
                  </a:cubicBezTo>
                  <a:cubicBezTo>
                    <a:pt x="2314612" y="2370406"/>
                    <a:pt x="1881669" y="2497025"/>
                    <a:pt x="1456854" y="2497025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2574205" y="1793046"/>
              <a:ext cx="1264116" cy="1392184"/>
            </a:xfrm>
            <a:custGeom>
              <a:avLst/>
              <a:gdLst/>
              <a:ahLst/>
              <a:cxnLst/>
              <a:rect l="l" t="t" r="r" b="b"/>
              <a:pathLst>
                <a:path w="1264116" h="1392184">
                  <a:moveTo>
                    <a:pt x="503640" y="1392115"/>
                  </a:moveTo>
                  <a:cubicBezTo>
                    <a:pt x="389086" y="1394020"/>
                    <a:pt x="277326" y="1356555"/>
                    <a:pt x="187283" y="1285689"/>
                  </a:cubicBezTo>
                  <a:cubicBezTo>
                    <a:pt x="-20743" y="1119192"/>
                    <a:pt x="-26458" y="830013"/>
                    <a:pt x="31835" y="633036"/>
                  </a:cubicBezTo>
                  <a:cubicBezTo>
                    <a:pt x="51520" y="567377"/>
                    <a:pt x="77809" y="504004"/>
                    <a:pt x="110575" y="443933"/>
                  </a:cubicBezTo>
                  <a:cubicBezTo>
                    <a:pt x="191855" y="279849"/>
                    <a:pt x="321903" y="144975"/>
                    <a:pt x="482812" y="57599"/>
                  </a:cubicBezTo>
                  <a:cubicBezTo>
                    <a:pt x="683218" y="-46414"/>
                    <a:pt x="928074" y="-6917"/>
                    <a:pt x="1085681" y="154754"/>
                  </a:cubicBezTo>
                  <a:cubicBezTo>
                    <a:pt x="1163913" y="240479"/>
                    <a:pt x="1222841" y="341952"/>
                    <a:pt x="1258401" y="452315"/>
                  </a:cubicBezTo>
                  <a:cubicBezTo>
                    <a:pt x="1277324" y="508322"/>
                    <a:pt x="1247733" y="569155"/>
                    <a:pt x="1192107" y="588967"/>
                  </a:cubicBezTo>
                  <a:cubicBezTo>
                    <a:pt x="1136481" y="608779"/>
                    <a:pt x="1075140" y="580331"/>
                    <a:pt x="1054312" y="524959"/>
                  </a:cubicBezTo>
                  <a:cubicBezTo>
                    <a:pt x="1028658" y="443425"/>
                    <a:pt x="985859" y="368241"/>
                    <a:pt x="928963" y="304360"/>
                  </a:cubicBezTo>
                  <a:cubicBezTo>
                    <a:pt x="837015" y="210380"/>
                    <a:pt x="693886" y="189044"/>
                    <a:pt x="578443" y="252036"/>
                  </a:cubicBezTo>
                  <a:cubicBezTo>
                    <a:pt x="457793" y="320108"/>
                    <a:pt x="360765" y="423486"/>
                    <a:pt x="300440" y="548200"/>
                  </a:cubicBezTo>
                  <a:cubicBezTo>
                    <a:pt x="275167" y="594936"/>
                    <a:pt x="254593" y="644212"/>
                    <a:pt x="239353" y="695139"/>
                  </a:cubicBezTo>
                  <a:cubicBezTo>
                    <a:pt x="197189" y="837633"/>
                    <a:pt x="206460" y="1023561"/>
                    <a:pt x="322665" y="1116525"/>
                  </a:cubicBezTo>
                  <a:cubicBezTo>
                    <a:pt x="449665" y="1218506"/>
                    <a:pt x="664041" y="1175453"/>
                    <a:pt x="784691" y="1071440"/>
                  </a:cubicBezTo>
                  <a:cubicBezTo>
                    <a:pt x="874607" y="990541"/>
                    <a:pt x="951823" y="896561"/>
                    <a:pt x="1013799" y="792802"/>
                  </a:cubicBezTo>
                  <a:cubicBezTo>
                    <a:pt x="1033865" y="759147"/>
                    <a:pt x="1070568" y="738954"/>
                    <a:pt x="1109684" y="739970"/>
                  </a:cubicBezTo>
                  <a:cubicBezTo>
                    <a:pt x="1148800" y="740986"/>
                    <a:pt x="1184360" y="763084"/>
                    <a:pt x="1202648" y="797755"/>
                  </a:cubicBezTo>
                  <a:cubicBezTo>
                    <a:pt x="1220936" y="832426"/>
                    <a:pt x="1219158" y="874209"/>
                    <a:pt x="1197822" y="907102"/>
                  </a:cubicBezTo>
                  <a:cubicBezTo>
                    <a:pt x="1124416" y="1029403"/>
                    <a:pt x="1032976" y="1140020"/>
                    <a:pt x="926677" y="1235143"/>
                  </a:cubicBezTo>
                  <a:cubicBezTo>
                    <a:pt x="808186" y="1335092"/>
                    <a:pt x="658453" y="1390591"/>
                    <a:pt x="503513" y="1392115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63500" y="2122425"/>
              <a:ext cx="6502400" cy="4443477"/>
            </a:xfrm>
            <a:custGeom>
              <a:avLst/>
              <a:gdLst/>
              <a:ahLst/>
              <a:cxnLst/>
              <a:rect l="l" t="t" r="r" b="b"/>
              <a:pathLst>
                <a:path w="6502400" h="4443477">
                  <a:moveTo>
                    <a:pt x="6285611" y="339471"/>
                  </a:moveTo>
                  <a:lnTo>
                    <a:pt x="6285611" y="4118358"/>
                  </a:lnTo>
                  <a:cubicBezTo>
                    <a:pt x="6285484" y="4178175"/>
                    <a:pt x="6237097" y="4226689"/>
                    <a:pt x="6177280" y="4226689"/>
                  </a:cubicBezTo>
                  <a:lnTo>
                    <a:pt x="325120" y="4226689"/>
                  </a:lnTo>
                  <a:cubicBezTo>
                    <a:pt x="265303" y="4226561"/>
                    <a:pt x="216789" y="4178175"/>
                    <a:pt x="216789" y="4118358"/>
                  </a:cubicBezTo>
                  <a:lnTo>
                    <a:pt x="216789" y="339471"/>
                  </a:lnTo>
                  <a:lnTo>
                    <a:pt x="2698496" y="2401952"/>
                  </a:lnTo>
                  <a:cubicBezTo>
                    <a:pt x="2858897" y="2534413"/>
                    <a:pt x="3055112" y="2600707"/>
                    <a:pt x="3251200" y="2600707"/>
                  </a:cubicBezTo>
                  <a:cubicBezTo>
                    <a:pt x="3447288" y="2600707"/>
                    <a:pt x="3643630" y="2534413"/>
                    <a:pt x="3804158" y="2401825"/>
                  </a:cubicBezTo>
                  <a:lnTo>
                    <a:pt x="6285738" y="339471"/>
                  </a:lnTo>
                  <a:close/>
                  <a:moveTo>
                    <a:pt x="6394069" y="0"/>
                  </a:moveTo>
                  <a:cubicBezTo>
                    <a:pt x="6369177" y="0"/>
                    <a:pt x="6344539" y="8509"/>
                    <a:pt x="6324727" y="25146"/>
                  </a:cubicBezTo>
                  <a:lnTo>
                    <a:pt x="3665855" y="2234947"/>
                  </a:lnTo>
                  <a:cubicBezTo>
                    <a:pt x="3545586" y="2334388"/>
                    <a:pt x="3398393" y="2384045"/>
                    <a:pt x="3251327" y="2384045"/>
                  </a:cubicBezTo>
                  <a:cubicBezTo>
                    <a:pt x="3104261" y="2384045"/>
                    <a:pt x="2957195" y="2334388"/>
                    <a:pt x="2836926" y="2235074"/>
                  </a:cubicBezTo>
                  <a:lnTo>
                    <a:pt x="177673" y="25146"/>
                  </a:lnTo>
                  <a:cubicBezTo>
                    <a:pt x="157861" y="8636"/>
                    <a:pt x="133223" y="127"/>
                    <a:pt x="108331" y="127"/>
                  </a:cubicBezTo>
                  <a:cubicBezTo>
                    <a:pt x="92710" y="127"/>
                    <a:pt x="76962" y="3556"/>
                    <a:pt x="62357" y="10414"/>
                  </a:cubicBezTo>
                  <a:cubicBezTo>
                    <a:pt x="24638" y="28067"/>
                    <a:pt x="381" y="65913"/>
                    <a:pt x="0" y="107569"/>
                  </a:cubicBezTo>
                  <a:lnTo>
                    <a:pt x="0" y="4119628"/>
                  </a:lnTo>
                  <a:cubicBezTo>
                    <a:pt x="889" y="4298571"/>
                    <a:pt x="146050" y="4443350"/>
                    <a:pt x="325120" y="4443477"/>
                  </a:cubicBezTo>
                  <a:lnTo>
                    <a:pt x="6177280" y="4443477"/>
                  </a:lnTo>
                  <a:cubicBezTo>
                    <a:pt x="6356731" y="4443350"/>
                    <a:pt x="6502146" y="4297809"/>
                    <a:pt x="6502400" y="4118358"/>
                  </a:cubicBezTo>
                  <a:lnTo>
                    <a:pt x="6502400" y="108585"/>
                  </a:lnTo>
                  <a:cubicBezTo>
                    <a:pt x="6502400" y="66548"/>
                    <a:pt x="6478143" y="28194"/>
                    <a:pt x="6440043" y="10414"/>
                  </a:cubicBezTo>
                  <a:cubicBezTo>
                    <a:pt x="6425311" y="3556"/>
                    <a:pt x="6409690" y="127"/>
                    <a:pt x="6394069" y="127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63440" y="1431881"/>
              <a:ext cx="1191175" cy="907460"/>
            </a:xfrm>
            <a:custGeom>
              <a:avLst/>
              <a:gdLst/>
              <a:ahLst/>
              <a:cxnLst/>
              <a:rect l="l" t="t" r="r" b="b"/>
              <a:pathLst>
                <a:path w="1191175" h="907460">
                  <a:moveTo>
                    <a:pt x="108518" y="907460"/>
                  </a:moveTo>
                  <a:cubicBezTo>
                    <a:pt x="61274" y="907460"/>
                    <a:pt x="19491" y="876980"/>
                    <a:pt x="5140" y="832022"/>
                  </a:cubicBezTo>
                  <a:cubicBezTo>
                    <a:pt x="-9211" y="787064"/>
                    <a:pt x="7172" y="737915"/>
                    <a:pt x="45780" y="710737"/>
                  </a:cubicBezTo>
                  <a:lnTo>
                    <a:pt x="1021140" y="19349"/>
                  </a:lnTo>
                  <a:cubicBezTo>
                    <a:pt x="1070035" y="-14560"/>
                    <a:pt x="1136964" y="-2749"/>
                    <a:pt x="1171254" y="45765"/>
                  </a:cubicBezTo>
                  <a:cubicBezTo>
                    <a:pt x="1205544" y="94279"/>
                    <a:pt x="1194495" y="161335"/>
                    <a:pt x="1146362" y="196133"/>
                  </a:cubicBezTo>
                  <a:lnTo>
                    <a:pt x="171002" y="887521"/>
                  </a:lnTo>
                  <a:cubicBezTo>
                    <a:pt x="152714" y="900475"/>
                    <a:pt x="130870" y="907460"/>
                    <a:pt x="108391" y="907460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5374785" y="1431672"/>
              <a:ext cx="1191243" cy="907542"/>
            </a:xfrm>
            <a:custGeom>
              <a:avLst/>
              <a:gdLst/>
              <a:ahLst/>
              <a:cxnLst/>
              <a:rect l="l" t="t" r="r" b="b"/>
              <a:pathLst>
                <a:path w="1191243" h="907542">
                  <a:moveTo>
                    <a:pt x="108440" y="127"/>
                  </a:moveTo>
                  <a:cubicBezTo>
                    <a:pt x="74404" y="127"/>
                    <a:pt x="41003" y="16002"/>
                    <a:pt x="19921" y="45847"/>
                  </a:cubicBezTo>
                  <a:cubicBezTo>
                    <a:pt x="-14369" y="94361"/>
                    <a:pt x="-3320" y="161417"/>
                    <a:pt x="44813" y="196214"/>
                  </a:cubicBezTo>
                  <a:lnTo>
                    <a:pt x="1020173" y="887603"/>
                  </a:lnTo>
                  <a:cubicBezTo>
                    <a:pt x="1038461" y="900557"/>
                    <a:pt x="1060178" y="907542"/>
                    <a:pt x="1082657" y="907542"/>
                  </a:cubicBezTo>
                  <a:cubicBezTo>
                    <a:pt x="1082657" y="907542"/>
                    <a:pt x="1082784" y="907542"/>
                    <a:pt x="1082784" y="907542"/>
                  </a:cubicBezTo>
                  <a:cubicBezTo>
                    <a:pt x="1082784" y="907542"/>
                    <a:pt x="1082784" y="907542"/>
                    <a:pt x="1082911" y="907542"/>
                  </a:cubicBezTo>
                  <a:cubicBezTo>
                    <a:pt x="1130028" y="907542"/>
                    <a:pt x="1171811" y="877062"/>
                    <a:pt x="1186162" y="832104"/>
                  </a:cubicBezTo>
                  <a:cubicBezTo>
                    <a:pt x="1189591" y="821309"/>
                    <a:pt x="1191242" y="810260"/>
                    <a:pt x="1191242" y="799338"/>
                  </a:cubicBezTo>
                  <a:lnTo>
                    <a:pt x="1191242" y="798957"/>
                  </a:lnTo>
                  <a:cubicBezTo>
                    <a:pt x="1191242" y="764540"/>
                    <a:pt x="1174732" y="731393"/>
                    <a:pt x="1145522" y="710692"/>
                  </a:cubicBezTo>
                  <a:lnTo>
                    <a:pt x="170162" y="19304"/>
                  </a:lnTo>
                  <a:cubicBezTo>
                    <a:pt x="151366" y="6223"/>
                    <a:pt x="129776" y="0"/>
                    <a:pt x="108567" y="0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204992" y="63500"/>
              <a:ext cx="2219621" cy="758698"/>
            </a:xfrm>
            <a:custGeom>
              <a:avLst/>
              <a:gdLst/>
              <a:ahLst/>
              <a:cxnLst/>
              <a:rect l="l" t="t" r="r" b="b"/>
              <a:pathLst>
                <a:path w="2219621" h="758698">
                  <a:moveTo>
                    <a:pt x="1081768" y="0"/>
                  </a:moveTo>
                  <a:cubicBezTo>
                    <a:pt x="897618" y="5969"/>
                    <a:pt x="714865" y="70739"/>
                    <a:pt x="563608" y="194437"/>
                  </a:cubicBezTo>
                  <a:lnTo>
                    <a:pt x="45702" y="561848"/>
                  </a:lnTo>
                  <a:cubicBezTo>
                    <a:pt x="14079" y="584200"/>
                    <a:pt x="-3193" y="621792"/>
                    <a:pt x="490" y="660400"/>
                  </a:cubicBezTo>
                  <a:cubicBezTo>
                    <a:pt x="4173" y="699008"/>
                    <a:pt x="28049" y="732663"/>
                    <a:pt x="63228" y="748792"/>
                  </a:cubicBezTo>
                  <a:cubicBezTo>
                    <a:pt x="77706" y="755396"/>
                    <a:pt x="93073" y="758698"/>
                    <a:pt x="108440" y="758698"/>
                  </a:cubicBezTo>
                  <a:cubicBezTo>
                    <a:pt x="130538" y="758698"/>
                    <a:pt x="152509" y="751967"/>
                    <a:pt x="171178" y="738759"/>
                  </a:cubicBezTo>
                  <a:lnTo>
                    <a:pt x="695688" y="366395"/>
                  </a:lnTo>
                  <a:cubicBezTo>
                    <a:pt x="816084" y="267081"/>
                    <a:pt x="963023" y="217551"/>
                    <a:pt x="1110089" y="217551"/>
                  </a:cubicBezTo>
                  <a:cubicBezTo>
                    <a:pt x="1259695" y="217551"/>
                    <a:pt x="1409174" y="268859"/>
                    <a:pt x="1530459" y="371348"/>
                  </a:cubicBezTo>
                  <a:lnTo>
                    <a:pt x="2048492" y="738759"/>
                  </a:lnTo>
                  <a:cubicBezTo>
                    <a:pt x="2066780" y="751713"/>
                    <a:pt x="2088624" y="758698"/>
                    <a:pt x="2111103" y="758698"/>
                  </a:cubicBezTo>
                  <a:cubicBezTo>
                    <a:pt x="2111103" y="758698"/>
                    <a:pt x="2111230" y="758698"/>
                    <a:pt x="2111230" y="758698"/>
                  </a:cubicBezTo>
                  <a:cubicBezTo>
                    <a:pt x="2158347" y="758698"/>
                    <a:pt x="2200130" y="728218"/>
                    <a:pt x="2214481" y="683260"/>
                  </a:cubicBezTo>
                  <a:cubicBezTo>
                    <a:pt x="2228832" y="638302"/>
                    <a:pt x="2212449" y="589153"/>
                    <a:pt x="2173841" y="561848"/>
                  </a:cubicBezTo>
                  <a:lnTo>
                    <a:pt x="1662285" y="199390"/>
                  </a:lnTo>
                  <a:cubicBezTo>
                    <a:pt x="1510012" y="72644"/>
                    <a:pt x="1324846" y="6096"/>
                    <a:pt x="1138156" y="0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33874" y="4235047"/>
              <a:ext cx="2690713" cy="2272309"/>
            </a:xfrm>
            <a:custGeom>
              <a:avLst/>
              <a:gdLst/>
              <a:ahLst/>
              <a:cxnLst/>
              <a:rect l="l" t="t" r="r" b="b"/>
              <a:pathLst>
                <a:path w="2690713" h="2272309">
                  <a:moveTo>
                    <a:pt x="108442" y="2272309"/>
                  </a:moveTo>
                  <a:cubicBezTo>
                    <a:pt x="62722" y="2272309"/>
                    <a:pt x="21955" y="2243734"/>
                    <a:pt x="6461" y="2200808"/>
                  </a:cubicBezTo>
                  <a:cubicBezTo>
                    <a:pt x="-9033" y="2157882"/>
                    <a:pt x="3921" y="2109749"/>
                    <a:pt x="39100" y="2080539"/>
                  </a:cubicBezTo>
                  <a:lnTo>
                    <a:pt x="2512171" y="25805"/>
                  </a:lnTo>
                  <a:cubicBezTo>
                    <a:pt x="2541889" y="532"/>
                    <a:pt x="2582910" y="-6835"/>
                    <a:pt x="2619486" y="6627"/>
                  </a:cubicBezTo>
                  <a:cubicBezTo>
                    <a:pt x="2656062" y="20089"/>
                    <a:pt x="2682732" y="51967"/>
                    <a:pt x="2689209" y="90448"/>
                  </a:cubicBezTo>
                  <a:cubicBezTo>
                    <a:pt x="2695686" y="128929"/>
                    <a:pt x="2680954" y="167918"/>
                    <a:pt x="2650601" y="192429"/>
                  </a:cubicBezTo>
                  <a:lnTo>
                    <a:pt x="177657" y="2247290"/>
                  </a:lnTo>
                  <a:cubicBezTo>
                    <a:pt x="158226" y="2263419"/>
                    <a:pt x="133715" y="2272309"/>
                    <a:pt x="108442" y="2272309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3804736" y="4235136"/>
              <a:ext cx="2690663" cy="2272220"/>
            </a:xfrm>
            <a:custGeom>
              <a:avLst/>
              <a:gdLst/>
              <a:ahLst/>
              <a:cxnLst/>
              <a:rect l="l" t="t" r="r" b="b"/>
              <a:pathLst>
                <a:path w="2690663" h="2272220">
                  <a:moveTo>
                    <a:pt x="2582221" y="2272220"/>
                  </a:moveTo>
                  <a:cubicBezTo>
                    <a:pt x="2556948" y="2272220"/>
                    <a:pt x="2532437" y="2263330"/>
                    <a:pt x="2513133" y="2247201"/>
                  </a:cubicBezTo>
                  <a:lnTo>
                    <a:pt x="40062" y="192467"/>
                  </a:lnTo>
                  <a:cubicBezTo>
                    <a:pt x="9836" y="167829"/>
                    <a:pt x="-4896" y="128840"/>
                    <a:pt x="1454" y="90359"/>
                  </a:cubicBezTo>
                  <a:cubicBezTo>
                    <a:pt x="7804" y="51878"/>
                    <a:pt x="34474" y="19874"/>
                    <a:pt x="71177" y="6539"/>
                  </a:cubicBezTo>
                  <a:cubicBezTo>
                    <a:pt x="107880" y="-6796"/>
                    <a:pt x="148774" y="570"/>
                    <a:pt x="178492" y="25843"/>
                  </a:cubicBezTo>
                  <a:lnTo>
                    <a:pt x="2651563" y="2080577"/>
                  </a:lnTo>
                  <a:cubicBezTo>
                    <a:pt x="2686742" y="2109786"/>
                    <a:pt x="2699696" y="2157792"/>
                    <a:pt x="2684202" y="2200718"/>
                  </a:cubicBezTo>
                  <a:cubicBezTo>
                    <a:pt x="2668708" y="2243645"/>
                    <a:pt x="2627814" y="2272220"/>
                    <a:pt x="2582221" y="2272220"/>
                  </a:cubicBezTo>
                  <a:close/>
                </a:path>
              </a:pathLst>
            </a:custGeom>
            <a:solidFill>
              <a:srgbClr val="D7E8A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039114" y="605212"/>
              <a:ext cx="4551299" cy="2544770"/>
            </a:xfrm>
            <a:custGeom>
              <a:avLst/>
              <a:gdLst/>
              <a:ahLst/>
              <a:cxnLst/>
              <a:rect l="l" t="t" r="r" b="b"/>
              <a:pathLst>
                <a:path w="4551299" h="2544770">
                  <a:moveTo>
                    <a:pt x="4443095" y="2544770"/>
                  </a:moveTo>
                  <a:cubicBezTo>
                    <a:pt x="4383278" y="2544770"/>
                    <a:pt x="4334764" y="2496256"/>
                    <a:pt x="4334764" y="2436439"/>
                  </a:cubicBezTo>
                  <a:lnTo>
                    <a:pt x="4334764" y="217748"/>
                  </a:lnTo>
                  <a:cubicBezTo>
                    <a:pt x="4334383" y="220034"/>
                    <a:pt x="4330065" y="216986"/>
                    <a:pt x="4322826" y="216859"/>
                  </a:cubicBezTo>
                  <a:lnTo>
                    <a:pt x="228473" y="216859"/>
                  </a:lnTo>
                  <a:cubicBezTo>
                    <a:pt x="223647" y="216605"/>
                    <a:pt x="218948" y="218256"/>
                    <a:pt x="215519" y="221558"/>
                  </a:cubicBezTo>
                  <a:lnTo>
                    <a:pt x="216662" y="2436439"/>
                  </a:lnTo>
                  <a:cubicBezTo>
                    <a:pt x="216662" y="2496256"/>
                    <a:pt x="168148" y="2544770"/>
                    <a:pt x="108331" y="2544770"/>
                  </a:cubicBezTo>
                  <a:cubicBezTo>
                    <a:pt x="48514" y="2544770"/>
                    <a:pt x="0" y="2496256"/>
                    <a:pt x="0" y="2436439"/>
                  </a:cubicBezTo>
                  <a:lnTo>
                    <a:pt x="0" y="216859"/>
                  </a:lnTo>
                  <a:cubicBezTo>
                    <a:pt x="3556" y="93923"/>
                    <a:pt x="105791" y="-2978"/>
                    <a:pt x="228727" y="70"/>
                  </a:cubicBezTo>
                  <a:lnTo>
                    <a:pt x="4322699" y="70"/>
                  </a:lnTo>
                  <a:cubicBezTo>
                    <a:pt x="4445635" y="-2978"/>
                    <a:pt x="4547870" y="93923"/>
                    <a:pt x="4551299" y="216859"/>
                  </a:cubicBezTo>
                  <a:lnTo>
                    <a:pt x="4551299" y="2436439"/>
                  </a:lnTo>
                  <a:cubicBezTo>
                    <a:pt x="4551299" y="2496256"/>
                    <a:pt x="4502785" y="2544770"/>
                    <a:pt x="4442968" y="2544770"/>
                  </a:cubicBezTo>
                </a:path>
              </a:pathLst>
            </a:custGeom>
            <a:solidFill>
              <a:srgbClr val="D7E8AF"/>
            </a:solidFill>
          </p:spPr>
        </p:sp>
      </p:grpSp>
      <p:sp>
        <p:nvSpPr>
          <p:cNvPr id="27" name="Freeform 27">
            <a:hlinkClick r:id="rId8" tooltip="https://zfrmz.in/HLcMtAqed9pCfuDrND0P"/>
          </p:cNvPr>
          <p:cNvSpPr/>
          <p:nvPr/>
        </p:nvSpPr>
        <p:spPr>
          <a:xfrm>
            <a:off x="6801390" y="5717157"/>
            <a:ext cx="7962360" cy="1363554"/>
          </a:xfrm>
          <a:custGeom>
            <a:avLst/>
            <a:gdLst/>
            <a:ahLst/>
            <a:cxnLst/>
            <a:rect l="l" t="t" r="r" b="b"/>
            <a:pathLst>
              <a:path w="7962360" h="1363554">
                <a:moveTo>
                  <a:pt x="0" y="0"/>
                </a:moveTo>
                <a:lnTo>
                  <a:pt x="7962360" y="0"/>
                </a:lnTo>
                <a:lnTo>
                  <a:pt x="7962360" y="1363554"/>
                </a:lnTo>
                <a:lnTo>
                  <a:pt x="0" y="13635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7412424" y="6088494"/>
            <a:ext cx="6740292" cy="641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9"/>
              </a:lnSpc>
            </a:pPr>
            <a:r>
              <a:rPr lang="en-US" sz="4344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  <a:hlinkClick r:id="rId8" tooltip="https://zfrmz.in/HLcMtAqed9pCfuDrND0P"/>
              </a:rPr>
              <a:t> Register as a VENDOR!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2051</Words>
  <Application>Microsoft Office PowerPoint</Application>
  <PresentationFormat>Custom</PresentationFormat>
  <Paragraphs>253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HK Grotesk</vt:lpstr>
      <vt:lpstr>HK Grotesk Semi-Bold</vt:lpstr>
      <vt:lpstr>HK Grotesk Bold</vt:lpstr>
      <vt:lpstr>DM Sans</vt:lpstr>
      <vt:lpstr>Calibri</vt:lpstr>
      <vt:lpstr>Arial</vt:lpstr>
      <vt:lpstr>DM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Revised Professional Small Biz Compliance Checklist Infographic Presentation</dc:title>
  <dc:creator>Hussain Sidhpurwala</dc:creator>
  <cp:lastModifiedBy>Hussain Sidhpurwala</cp:lastModifiedBy>
  <cp:revision>1</cp:revision>
  <dcterms:created xsi:type="dcterms:W3CDTF">2006-08-16T00:00:00Z</dcterms:created>
  <dcterms:modified xsi:type="dcterms:W3CDTF">2026-03-02T06:14:20Z</dcterms:modified>
  <dc:identifier>DAHCHVZvElQ</dc:identifier>
</cp:coreProperties>
</file>