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58" r:id="rId2"/>
    <p:sldId id="261" r:id="rId3"/>
    <p:sldId id="259" r:id="rId4"/>
    <p:sldId id="262" r:id="rId5"/>
    <p:sldId id="263" r:id="rId6"/>
    <p:sldId id="264" r:id="rId7"/>
    <p:sldId id="265" r:id="rId8"/>
    <p:sldId id="267" r:id="rId9"/>
    <p:sldId id="268" r:id="rId10"/>
    <p:sldId id="269" r:id="rId11"/>
    <p:sldId id="270" r:id="rId12"/>
    <p:sldId id="333" r:id="rId13"/>
    <p:sldId id="334" r:id="rId14"/>
    <p:sldId id="335" r:id="rId15"/>
    <p:sldId id="336" r:id="rId16"/>
    <p:sldId id="338" r:id="rId17"/>
    <p:sldId id="339" r:id="rId18"/>
    <p:sldId id="341" r:id="rId19"/>
    <p:sldId id="342" r:id="rId20"/>
    <p:sldId id="343" r:id="rId21"/>
    <p:sldId id="344" r:id="rId22"/>
    <p:sldId id="347" r:id="rId23"/>
    <p:sldId id="348" r:id="rId24"/>
    <p:sldId id="349" r:id="rId25"/>
    <p:sldId id="350" r:id="rId26"/>
    <p:sldId id="353" r:id="rId27"/>
    <p:sldId id="352" r:id="rId28"/>
    <p:sldId id="354" r:id="rId29"/>
    <p:sldId id="356" r:id="rId30"/>
    <p:sldId id="357" r:id="rId31"/>
    <p:sldId id="361" r:id="rId32"/>
    <p:sldId id="360" r:id="rId33"/>
    <p:sldId id="362" r:id="rId34"/>
    <p:sldId id="363" r:id="rId35"/>
    <p:sldId id="365" r:id="rId36"/>
    <p:sldId id="367" r:id="rId37"/>
    <p:sldId id="369" r:id="rId38"/>
    <p:sldId id="370" r:id="rId39"/>
    <p:sldId id="371" r:id="rId40"/>
    <p:sldId id="372" r:id="rId41"/>
    <p:sldId id="373" r:id="rId42"/>
    <p:sldId id="375" r:id="rId43"/>
    <p:sldId id="406" r:id="rId44"/>
    <p:sldId id="377" r:id="rId45"/>
    <p:sldId id="378" r:id="rId46"/>
    <p:sldId id="379" r:id="rId47"/>
    <p:sldId id="380" r:id="rId48"/>
    <p:sldId id="381" r:id="rId49"/>
    <p:sldId id="382" r:id="rId50"/>
    <p:sldId id="383" r:id="rId51"/>
    <p:sldId id="384" r:id="rId52"/>
    <p:sldId id="385" r:id="rId53"/>
    <p:sldId id="386" r:id="rId54"/>
    <p:sldId id="388" r:id="rId55"/>
    <p:sldId id="389" r:id="rId56"/>
    <p:sldId id="390" r:id="rId57"/>
    <p:sldId id="391" r:id="rId58"/>
    <p:sldId id="393" r:id="rId59"/>
    <p:sldId id="407" r:id="rId60"/>
    <p:sldId id="395" r:id="rId61"/>
    <p:sldId id="398" r:id="rId62"/>
    <p:sldId id="399" r:id="rId63"/>
    <p:sldId id="402" r:id="rId64"/>
    <p:sldId id="401" r:id="rId65"/>
    <p:sldId id="403" r:id="rId66"/>
    <p:sldId id="404" r:id="rId67"/>
    <p:sldId id="405"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533E"/>
    <a:srgbClr val="FFFFFF"/>
    <a:srgbClr val="7F7F7F"/>
    <a:srgbClr val="0F2739"/>
    <a:srgbClr val="ABC3D9"/>
    <a:srgbClr val="759DC1"/>
    <a:srgbClr val="3F688D"/>
    <a:srgbClr val="31506D"/>
    <a:srgbClr val="325270"/>
    <a:srgbClr val="E8E2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48" autoAdjust="0"/>
    <p:restoredTop sz="94622"/>
  </p:normalViewPr>
  <p:slideViewPr>
    <p:cSldViewPr snapToGrid="0">
      <p:cViewPr>
        <p:scale>
          <a:sx n="98" d="100"/>
          <a:sy n="98" d="100"/>
        </p:scale>
        <p:origin x="240" y="50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drees bhai kotawala" userId="2c71031d-128b-4f55-a724-bf681491e75e" providerId="ADAL" clId="{628EE9C5-D86C-5E2B-9213-101E61FA6421}"/>
    <pc:docChg chg="undo custSel delSld modSld">
      <pc:chgData name="M.idrees bhai kotawala" userId="2c71031d-128b-4f55-a724-bf681491e75e" providerId="ADAL" clId="{628EE9C5-D86C-5E2B-9213-101E61FA6421}" dt="2026-01-17T06:26:08.717" v="186" actId="1076"/>
      <pc:docMkLst>
        <pc:docMk/>
      </pc:docMkLst>
      <pc:sldChg chg="modSp mod modAnim">
        <pc:chgData name="M.idrees bhai kotawala" userId="2c71031d-128b-4f55-a724-bf681491e75e" providerId="ADAL" clId="{628EE9C5-D86C-5E2B-9213-101E61FA6421}" dt="2026-01-17T06:26:08.717" v="186" actId="1076"/>
        <pc:sldMkLst>
          <pc:docMk/>
          <pc:sldMk cId="3059385863" sldId="258"/>
        </pc:sldMkLst>
        <pc:spChg chg="mod">
          <ac:chgData name="M.idrees bhai kotawala" userId="2c71031d-128b-4f55-a724-bf681491e75e" providerId="ADAL" clId="{628EE9C5-D86C-5E2B-9213-101E61FA6421}" dt="2026-01-17T06:23:14.277" v="177" actId="207"/>
          <ac:spMkLst>
            <pc:docMk/>
            <pc:sldMk cId="3059385863" sldId="258"/>
            <ac:spMk id="4" creationId="{C0BE1FDB-B1D5-1B99-165C-F35A7920D02C}"/>
          </ac:spMkLst>
        </pc:spChg>
        <pc:spChg chg="mod">
          <ac:chgData name="M.idrees bhai kotawala" userId="2c71031d-128b-4f55-a724-bf681491e75e" providerId="ADAL" clId="{628EE9C5-D86C-5E2B-9213-101E61FA6421}" dt="2026-01-17T06:23:22.563" v="178" actId="207"/>
          <ac:spMkLst>
            <pc:docMk/>
            <pc:sldMk cId="3059385863" sldId="258"/>
            <ac:spMk id="5" creationId="{B74AD73C-25B3-47AE-42FE-E1684B05424C}"/>
          </ac:spMkLst>
        </pc:spChg>
        <pc:picChg chg="mod">
          <ac:chgData name="M.idrees bhai kotawala" userId="2c71031d-128b-4f55-a724-bf681491e75e" providerId="ADAL" clId="{628EE9C5-D86C-5E2B-9213-101E61FA6421}" dt="2026-01-17T06:22:20.567" v="169" actId="1076"/>
          <ac:picMkLst>
            <pc:docMk/>
            <pc:sldMk cId="3059385863" sldId="258"/>
            <ac:picMk id="2" creationId="{9097A031-2593-412E-432C-9BECA0497A5F}"/>
          </ac:picMkLst>
        </pc:picChg>
        <pc:picChg chg="mod">
          <ac:chgData name="M.idrees bhai kotawala" userId="2c71031d-128b-4f55-a724-bf681491e75e" providerId="ADAL" clId="{628EE9C5-D86C-5E2B-9213-101E61FA6421}" dt="2026-01-17T06:26:08.717" v="186" actId="1076"/>
          <ac:picMkLst>
            <pc:docMk/>
            <pc:sldMk cId="3059385863" sldId="258"/>
            <ac:picMk id="7" creationId="{2D3A604F-57E7-2E61-F0DF-F194A6A62FEA}"/>
          </ac:picMkLst>
        </pc:picChg>
        <pc:picChg chg="mod">
          <ac:chgData name="M.idrees bhai kotawala" userId="2c71031d-128b-4f55-a724-bf681491e75e" providerId="ADAL" clId="{628EE9C5-D86C-5E2B-9213-101E61FA6421}" dt="2026-01-17T05:54:57.569" v="48" actId="14100"/>
          <ac:picMkLst>
            <pc:docMk/>
            <pc:sldMk cId="3059385863" sldId="258"/>
            <ac:picMk id="8" creationId="{E198ACD2-70CF-BDD2-84D4-750AC94A0825}"/>
          </ac:picMkLst>
        </pc:picChg>
      </pc:sldChg>
      <pc:sldChg chg="modSp mod">
        <pc:chgData name="M.idrees bhai kotawala" userId="2c71031d-128b-4f55-a724-bf681491e75e" providerId="ADAL" clId="{628EE9C5-D86C-5E2B-9213-101E61FA6421}" dt="2026-01-17T05:56:35.002" v="51" actId="113"/>
        <pc:sldMkLst>
          <pc:docMk/>
          <pc:sldMk cId="2463829346" sldId="341"/>
        </pc:sldMkLst>
        <pc:spChg chg="mod">
          <ac:chgData name="M.idrees bhai kotawala" userId="2c71031d-128b-4f55-a724-bf681491e75e" providerId="ADAL" clId="{628EE9C5-D86C-5E2B-9213-101E61FA6421}" dt="2026-01-17T05:56:35.002" v="51" actId="113"/>
          <ac:spMkLst>
            <pc:docMk/>
            <pc:sldMk cId="2463829346" sldId="341"/>
            <ac:spMk id="9" creationId="{A3201EA7-3784-ACFD-A51A-CDCEE1F63629}"/>
          </ac:spMkLst>
        </pc:spChg>
      </pc:sldChg>
      <pc:sldChg chg="modSp mod">
        <pc:chgData name="M.idrees bhai kotawala" userId="2c71031d-128b-4f55-a724-bf681491e75e" providerId="ADAL" clId="{628EE9C5-D86C-5E2B-9213-101E61FA6421}" dt="2026-01-17T06:00:35.647" v="56" actId="1076"/>
        <pc:sldMkLst>
          <pc:docMk/>
          <pc:sldMk cId="3255156024" sldId="363"/>
        </pc:sldMkLst>
        <pc:spChg chg="mod">
          <ac:chgData name="M.idrees bhai kotawala" userId="2c71031d-128b-4f55-a724-bf681491e75e" providerId="ADAL" clId="{628EE9C5-D86C-5E2B-9213-101E61FA6421}" dt="2026-01-17T06:00:31.313" v="55" actId="1076"/>
          <ac:spMkLst>
            <pc:docMk/>
            <pc:sldMk cId="3255156024" sldId="363"/>
            <ac:spMk id="54" creationId="{065DE840-869B-4873-8EEA-9988BB748B72}"/>
          </ac:spMkLst>
        </pc:spChg>
        <pc:spChg chg="mod">
          <ac:chgData name="M.idrees bhai kotawala" userId="2c71031d-128b-4f55-a724-bf681491e75e" providerId="ADAL" clId="{628EE9C5-D86C-5E2B-9213-101E61FA6421}" dt="2026-01-17T06:00:35.647" v="56" actId="1076"/>
          <ac:spMkLst>
            <pc:docMk/>
            <pc:sldMk cId="3255156024" sldId="363"/>
            <ac:spMk id="64" creationId="{9FBA9653-E800-ECBD-13C9-16AACA8233EA}"/>
          </ac:spMkLst>
        </pc:spChg>
      </pc:sldChg>
      <pc:sldChg chg="delSp modSp mod">
        <pc:chgData name="M.idrees bhai kotawala" userId="2c71031d-128b-4f55-a724-bf681491e75e" providerId="ADAL" clId="{628EE9C5-D86C-5E2B-9213-101E61FA6421}" dt="2026-01-17T06:02:59.196" v="61" actId="1076"/>
        <pc:sldMkLst>
          <pc:docMk/>
          <pc:sldMk cId="3805188259" sldId="367"/>
        </pc:sldMkLst>
        <pc:spChg chg="del">
          <ac:chgData name="M.idrees bhai kotawala" userId="2c71031d-128b-4f55-a724-bf681491e75e" providerId="ADAL" clId="{628EE9C5-D86C-5E2B-9213-101E61FA6421}" dt="2026-01-17T06:02:44.910" v="57" actId="478"/>
          <ac:spMkLst>
            <pc:docMk/>
            <pc:sldMk cId="3805188259" sldId="367"/>
            <ac:spMk id="12" creationId="{C856F682-ED75-DE90-7CD6-6257DF2CCA1A}"/>
          </ac:spMkLst>
        </pc:spChg>
        <pc:grpChg chg="mod">
          <ac:chgData name="M.idrees bhai kotawala" userId="2c71031d-128b-4f55-a724-bf681491e75e" providerId="ADAL" clId="{628EE9C5-D86C-5E2B-9213-101E61FA6421}" dt="2026-01-17T06:02:59.196" v="61" actId="1076"/>
          <ac:grpSpMkLst>
            <pc:docMk/>
            <pc:sldMk cId="3805188259" sldId="367"/>
            <ac:grpSpMk id="2" creationId="{93704F83-E4DC-0872-3EBF-283DA70DFC51}"/>
          </ac:grpSpMkLst>
        </pc:grpChg>
      </pc:sldChg>
      <pc:sldChg chg="del">
        <pc:chgData name="M.idrees bhai kotawala" userId="2c71031d-128b-4f55-a724-bf681491e75e" providerId="ADAL" clId="{628EE9C5-D86C-5E2B-9213-101E61FA6421}" dt="2026-01-17T06:05:29.729" v="62" actId="2696"/>
        <pc:sldMkLst>
          <pc:docMk/>
          <pc:sldMk cId="548493139" sldId="387"/>
        </pc:sldMkLst>
      </pc:sldChg>
      <pc:sldChg chg="modSp mod">
        <pc:chgData name="M.idrees bhai kotawala" userId="2c71031d-128b-4f55-a724-bf681491e75e" providerId="ADAL" clId="{628EE9C5-D86C-5E2B-9213-101E61FA6421}" dt="2026-01-17T06:06:38.555" v="66" actId="207"/>
        <pc:sldMkLst>
          <pc:docMk/>
          <pc:sldMk cId="668183526" sldId="389"/>
        </pc:sldMkLst>
        <pc:spChg chg="mod">
          <ac:chgData name="M.idrees bhai kotawala" userId="2c71031d-128b-4f55-a724-bf681491e75e" providerId="ADAL" clId="{628EE9C5-D86C-5E2B-9213-101E61FA6421}" dt="2026-01-17T06:06:38.555" v="66" actId="207"/>
          <ac:spMkLst>
            <pc:docMk/>
            <pc:sldMk cId="668183526" sldId="389"/>
            <ac:spMk id="8" creationId="{28EDDB0F-DC20-7C5A-DFCC-03BD059FF019}"/>
          </ac:spMkLst>
        </pc:spChg>
      </pc:sldChg>
      <pc:sldChg chg="modSp">
        <pc:chgData name="M.idrees bhai kotawala" userId="2c71031d-128b-4f55-a724-bf681491e75e" providerId="ADAL" clId="{628EE9C5-D86C-5E2B-9213-101E61FA6421}" dt="2026-01-17T06:11:45.308" v="125" actId="113"/>
        <pc:sldMkLst>
          <pc:docMk/>
          <pc:sldMk cId="1491084897" sldId="403"/>
        </pc:sldMkLst>
        <pc:spChg chg="mod">
          <ac:chgData name="M.idrees bhai kotawala" userId="2c71031d-128b-4f55-a724-bf681491e75e" providerId="ADAL" clId="{628EE9C5-D86C-5E2B-9213-101E61FA6421}" dt="2026-01-17T06:11:19.941" v="119" actId="113"/>
          <ac:spMkLst>
            <pc:docMk/>
            <pc:sldMk cId="1491084897" sldId="403"/>
            <ac:spMk id="5" creationId="{561155D2-5F46-4BBE-F5E8-1D4DBAE884C7}"/>
          </ac:spMkLst>
        </pc:spChg>
        <pc:spChg chg="mod">
          <ac:chgData name="M.idrees bhai kotawala" userId="2c71031d-128b-4f55-a724-bf681491e75e" providerId="ADAL" clId="{628EE9C5-D86C-5E2B-9213-101E61FA6421}" dt="2026-01-17T06:11:36.875" v="123" actId="113"/>
          <ac:spMkLst>
            <pc:docMk/>
            <pc:sldMk cId="1491084897" sldId="403"/>
            <ac:spMk id="7" creationId="{81527320-30CC-4C2B-FA7B-DD7BA6189CA4}"/>
          </ac:spMkLst>
        </pc:spChg>
        <pc:spChg chg="mod">
          <ac:chgData name="M.idrees bhai kotawala" userId="2c71031d-128b-4f55-a724-bf681491e75e" providerId="ADAL" clId="{628EE9C5-D86C-5E2B-9213-101E61FA6421}" dt="2026-01-17T06:11:45.308" v="125" actId="113"/>
          <ac:spMkLst>
            <pc:docMk/>
            <pc:sldMk cId="1491084897" sldId="403"/>
            <ac:spMk id="9" creationId="{4BE7F4EC-2608-CA14-E006-AE8C9811F1A5}"/>
          </ac:spMkLst>
        </pc:spChg>
        <pc:spChg chg="mod">
          <ac:chgData name="M.idrees bhai kotawala" userId="2c71031d-128b-4f55-a724-bf681491e75e" providerId="ADAL" clId="{628EE9C5-D86C-5E2B-9213-101E61FA6421}" dt="2026-01-17T06:11:05.791" v="114" actId="113"/>
          <ac:spMkLst>
            <pc:docMk/>
            <pc:sldMk cId="1491084897" sldId="403"/>
            <ac:spMk id="11" creationId="{23326DDD-0E2F-904A-E8F9-F40A6EEF24E5}"/>
          </ac:spMkLst>
        </pc:spChg>
        <pc:spChg chg="mod">
          <ac:chgData name="M.idrees bhai kotawala" userId="2c71031d-128b-4f55-a724-bf681491e75e" providerId="ADAL" clId="{628EE9C5-D86C-5E2B-9213-101E61FA6421}" dt="2026-01-17T06:11:12.229" v="116" actId="113"/>
          <ac:spMkLst>
            <pc:docMk/>
            <pc:sldMk cId="1491084897" sldId="403"/>
            <ac:spMk id="14" creationId="{BBAE9A1A-89D1-D9CE-9240-A01FF8226825}"/>
          </ac:spMkLst>
        </pc:spChg>
        <pc:spChg chg="mod">
          <ac:chgData name="M.idrees bhai kotawala" userId="2c71031d-128b-4f55-a724-bf681491e75e" providerId="ADAL" clId="{628EE9C5-D86C-5E2B-9213-101E61FA6421}" dt="2026-01-17T06:11:03.075" v="113" actId="113"/>
          <ac:spMkLst>
            <pc:docMk/>
            <pc:sldMk cId="1491084897" sldId="403"/>
            <ac:spMk id="16" creationId="{C7CC8EEC-BE3D-CE0D-8E14-3BA8650F7D13}"/>
          </ac:spMkLst>
        </pc:spChg>
      </pc:sldChg>
      <pc:sldChg chg="addSp delSp modSp mod modAnim">
        <pc:chgData name="M.idrees bhai kotawala" userId="2c71031d-128b-4f55-a724-bf681491e75e" providerId="ADAL" clId="{628EE9C5-D86C-5E2B-9213-101E61FA6421}" dt="2026-01-17T06:20:53.896" v="164"/>
        <pc:sldMkLst>
          <pc:docMk/>
          <pc:sldMk cId="200630034" sldId="405"/>
        </pc:sldMkLst>
        <pc:spChg chg="mod">
          <ac:chgData name="M.idrees bhai kotawala" userId="2c71031d-128b-4f55-a724-bf681491e75e" providerId="ADAL" clId="{628EE9C5-D86C-5E2B-9213-101E61FA6421}" dt="2026-01-17T06:14:18.557" v="136" actId="1076"/>
          <ac:spMkLst>
            <pc:docMk/>
            <pc:sldMk cId="200630034" sldId="405"/>
            <ac:spMk id="3" creationId="{E6BFD6A3-5EE7-77A6-D11F-53688F9D81BA}"/>
          </ac:spMkLst>
        </pc:spChg>
        <pc:picChg chg="mod">
          <ac:chgData name="M.idrees bhai kotawala" userId="2c71031d-128b-4f55-a724-bf681491e75e" providerId="ADAL" clId="{628EE9C5-D86C-5E2B-9213-101E61FA6421}" dt="2026-01-17T06:14:40.553" v="140" actId="1076"/>
          <ac:picMkLst>
            <pc:docMk/>
            <pc:sldMk cId="200630034" sldId="405"/>
            <ac:picMk id="2" creationId="{E312D432-2069-525E-D72A-F86E057BF799}"/>
          </ac:picMkLst>
        </pc:picChg>
        <pc:picChg chg="add mod">
          <ac:chgData name="M.idrees bhai kotawala" userId="2c71031d-128b-4f55-a724-bf681491e75e" providerId="ADAL" clId="{628EE9C5-D86C-5E2B-9213-101E61FA6421}" dt="2026-01-17T06:14:42.561" v="141" actId="1076"/>
          <ac:picMkLst>
            <pc:docMk/>
            <pc:sldMk cId="200630034" sldId="405"/>
            <ac:picMk id="4" creationId="{A38DD58B-014D-129C-D211-C8FAC0B643B9}"/>
          </ac:picMkLst>
        </pc:picChg>
        <pc:picChg chg="del">
          <ac:chgData name="M.idrees bhai kotawala" userId="2c71031d-128b-4f55-a724-bf681491e75e" providerId="ADAL" clId="{628EE9C5-D86C-5E2B-9213-101E61FA6421}" dt="2026-01-17T06:14:29.625" v="138" actId="478"/>
          <ac:picMkLst>
            <pc:docMk/>
            <pc:sldMk cId="200630034" sldId="405"/>
            <ac:picMk id="5" creationId="{E3281387-CC8D-60EB-50D3-EB1087B7CDE1}"/>
          </ac:picMkLst>
        </pc:picChg>
        <pc:picChg chg="del mod">
          <ac:chgData name="M.idrees bhai kotawala" userId="2c71031d-128b-4f55-a724-bf681491e75e" providerId="ADAL" clId="{628EE9C5-D86C-5E2B-9213-101E61FA6421}" dt="2026-01-17T06:14:27.839" v="137" actId="478"/>
          <ac:picMkLst>
            <pc:docMk/>
            <pc:sldMk cId="200630034" sldId="405"/>
            <ac:picMk id="6" creationId="{544A0EEC-E4C5-6DD2-62E2-A37014623200}"/>
          </ac:picMkLst>
        </pc:picChg>
        <pc:picChg chg="mod">
          <ac:chgData name="M.idrees bhai kotawala" userId="2c71031d-128b-4f55-a724-bf681491e75e" providerId="ADAL" clId="{628EE9C5-D86C-5E2B-9213-101E61FA6421}" dt="2026-01-17T05:44:17.056" v="39" actId="1076"/>
          <ac:picMkLst>
            <pc:docMk/>
            <pc:sldMk cId="200630034" sldId="405"/>
            <ac:picMk id="8" creationId="{4BE04CC9-ED2E-5780-E001-CD82A6AB04E3}"/>
          </ac:picMkLst>
        </pc:picChg>
      </pc:sldChg>
      <pc:sldChg chg="modSp mod modAnim">
        <pc:chgData name="M.idrees bhai kotawala" userId="2c71031d-128b-4f55-a724-bf681491e75e" providerId="ADAL" clId="{628EE9C5-D86C-5E2B-9213-101E61FA6421}" dt="2026-01-17T06:09:52.258" v="112" actId="688"/>
        <pc:sldMkLst>
          <pc:docMk/>
          <pc:sldMk cId="3741103008" sldId="407"/>
        </pc:sldMkLst>
        <pc:spChg chg="mod">
          <ac:chgData name="M.idrees bhai kotawala" userId="2c71031d-128b-4f55-a724-bf681491e75e" providerId="ADAL" clId="{628EE9C5-D86C-5E2B-9213-101E61FA6421}" dt="2026-01-17T06:08:47.562" v="89" actId="403"/>
          <ac:spMkLst>
            <pc:docMk/>
            <pc:sldMk cId="3741103008" sldId="407"/>
            <ac:spMk id="8" creationId="{3315238E-131F-78A3-5F86-C5BB08A8E27F}"/>
          </ac:spMkLst>
        </pc:spChg>
        <pc:spChg chg="mod">
          <ac:chgData name="M.idrees bhai kotawala" userId="2c71031d-128b-4f55-a724-bf681491e75e" providerId="ADAL" clId="{628EE9C5-D86C-5E2B-9213-101E61FA6421}" dt="2026-01-17T06:09:12.008" v="109" actId="14100"/>
          <ac:spMkLst>
            <pc:docMk/>
            <pc:sldMk cId="3741103008" sldId="407"/>
            <ac:spMk id="22" creationId="{035D1D22-1921-BA5A-BA59-15C3001ED311}"/>
          </ac:spMkLst>
        </pc:spChg>
        <pc:spChg chg="mod">
          <ac:chgData name="M.idrees bhai kotawala" userId="2c71031d-128b-4f55-a724-bf681491e75e" providerId="ADAL" clId="{628EE9C5-D86C-5E2B-9213-101E61FA6421}" dt="2026-01-17T06:08:16.897" v="69" actId="403"/>
          <ac:spMkLst>
            <pc:docMk/>
            <pc:sldMk cId="3741103008" sldId="407"/>
            <ac:spMk id="24" creationId="{7ED764F2-6F97-44D9-318B-5A16603224E2}"/>
          </ac:spMkLst>
        </pc:spChg>
        <pc:spChg chg="mod">
          <ac:chgData name="M.idrees bhai kotawala" userId="2c71031d-128b-4f55-a724-bf681491e75e" providerId="ADAL" clId="{628EE9C5-D86C-5E2B-9213-101E61FA6421}" dt="2026-01-17T06:09:52.258" v="112" actId="688"/>
          <ac:spMkLst>
            <pc:docMk/>
            <pc:sldMk cId="3741103008" sldId="407"/>
            <ac:spMk id="34" creationId="{8BFBE46F-B97B-2BE5-43C5-2AE4BA7E525F}"/>
          </ac:spMkLst>
        </pc:spChg>
        <pc:picChg chg="mod">
          <ac:chgData name="M.idrees bhai kotawala" userId="2c71031d-128b-4f55-a724-bf681491e75e" providerId="ADAL" clId="{628EE9C5-D86C-5E2B-9213-101E61FA6421}" dt="2026-01-17T05:43:29.941" v="23" actId="1076"/>
          <ac:picMkLst>
            <pc:docMk/>
            <pc:sldMk cId="3741103008" sldId="407"/>
            <ac:picMk id="9" creationId="{147DD084-FCAB-23EE-8561-3966B532B90E}"/>
          </ac:picMkLst>
        </pc:picChg>
        <pc:cxnChg chg="mod">
          <ac:chgData name="M.idrees bhai kotawala" userId="2c71031d-128b-4f55-a724-bf681491e75e" providerId="ADAL" clId="{628EE9C5-D86C-5E2B-9213-101E61FA6421}" dt="2026-01-17T06:09:44.508" v="111" actId="14100"/>
          <ac:cxnSpMkLst>
            <pc:docMk/>
            <pc:sldMk cId="3741103008" sldId="407"/>
            <ac:cxnSpMk id="23" creationId="{2AEA49EC-1FA8-3EB9-F49F-CBB33F9B268F}"/>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C6E6CD-0C95-488C-9E32-BE9F22E8CC68}"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504CD7C4-70B7-412F-8A39-61B3856B322F}">
      <dgm:prSet phldrT="[Text]"/>
      <dgm:spPr>
        <a:solidFill>
          <a:srgbClr val="B9AB85"/>
        </a:solidFill>
      </dgm:spPr>
      <dgm:t>
        <a:bodyPr/>
        <a:lstStyle/>
        <a:p>
          <a:r>
            <a:rPr lang="en-US" dirty="0">
              <a:solidFill>
                <a:schemeClr val="tx1"/>
              </a:solidFill>
              <a:latin typeface="Gilmer Medium" panose="00000700000000000000" pitchFamily="50" charset="0"/>
            </a:rPr>
            <a:t>Business Expenses</a:t>
          </a:r>
        </a:p>
      </dgm:t>
    </dgm:pt>
    <dgm:pt modelId="{177F5F69-24E4-44DF-A7C3-08E7A1FE49A2}" type="parTrans" cxnId="{0E6380D9-A439-4032-89DB-285C5EF4DCB6}">
      <dgm:prSet/>
      <dgm:spPr/>
      <dgm:t>
        <a:bodyPr/>
        <a:lstStyle/>
        <a:p>
          <a:endParaRPr lang="en-US"/>
        </a:p>
      </dgm:t>
    </dgm:pt>
    <dgm:pt modelId="{CCE292F4-15B0-4780-8AE5-944E29F0A74E}" type="sibTrans" cxnId="{0E6380D9-A439-4032-89DB-285C5EF4DCB6}">
      <dgm:prSet/>
      <dgm:spPr/>
      <dgm:t>
        <a:bodyPr/>
        <a:lstStyle/>
        <a:p>
          <a:endParaRPr lang="en-US"/>
        </a:p>
      </dgm:t>
    </dgm:pt>
    <dgm:pt modelId="{D73AA101-5801-4B18-831B-FC6C1773EC66}">
      <dgm:prSet phldrT="[Text]"/>
      <dgm:spPr>
        <a:ln>
          <a:solidFill>
            <a:srgbClr val="B9AB85"/>
          </a:solidFill>
        </a:ln>
      </dgm:spPr>
      <dgm:t>
        <a:bodyPr/>
        <a:lstStyle/>
        <a:p>
          <a:r>
            <a:rPr lang="en-US" i="1" dirty="0">
              <a:latin typeface="Calibri" panose="020F0502020204030204" pitchFamily="34" charset="0"/>
              <a:ea typeface="Calibri" panose="020F0502020204030204" pitchFamily="34" charset="0"/>
              <a:cs typeface="Calibri" panose="020F0502020204030204" pitchFamily="34" charset="0"/>
            </a:rPr>
            <a:t>Shop rent</a:t>
          </a:r>
        </a:p>
      </dgm:t>
    </dgm:pt>
    <dgm:pt modelId="{8C38A0A3-D47B-4880-9CD5-38AB8ABA9CE7}" type="parTrans" cxnId="{A131337C-AC76-41B4-8CD2-4D64BF000970}">
      <dgm:prSet/>
      <dgm:spPr/>
      <dgm:t>
        <a:bodyPr/>
        <a:lstStyle/>
        <a:p>
          <a:endParaRPr lang="en-US"/>
        </a:p>
      </dgm:t>
    </dgm:pt>
    <dgm:pt modelId="{6A073494-1081-46EA-A738-0671E0E2E2CC}" type="sibTrans" cxnId="{A131337C-AC76-41B4-8CD2-4D64BF000970}">
      <dgm:prSet/>
      <dgm:spPr/>
      <dgm:t>
        <a:bodyPr/>
        <a:lstStyle/>
        <a:p>
          <a:endParaRPr lang="en-US"/>
        </a:p>
      </dgm:t>
    </dgm:pt>
    <dgm:pt modelId="{6B0FF401-0952-402C-BE32-287A758A48D5}">
      <dgm:prSet phldrT="[Text]"/>
      <dgm:spPr>
        <a:solidFill>
          <a:srgbClr val="985347"/>
        </a:solidFill>
      </dgm:spPr>
      <dgm:t>
        <a:bodyPr/>
        <a:lstStyle/>
        <a:p>
          <a:r>
            <a:rPr lang="en-US" dirty="0">
              <a:solidFill>
                <a:schemeClr val="tx1"/>
              </a:solidFill>
              <a:latin typeface="Gilmer Medium" panose="00000700000000000000" pitchFamily="50" charset="0"/>
            </a:rPr>
            <a:t>Partner’s Personal Expenses</a:t>
          </a:r>
        </a:p>
      </dgm:t>
    </dgm:pt>
    <dgm:pt modelId="{F3F940E9-235F-4F27-8649-C7999C4E06A0}" type="parTrans" cxnId="{80FFFC85-C1DD-4D1E-A323-64F411B06CFA}">
      <dgm:prSet/>
      <dgm:spPr/>
      <dgm:t>
        <a:bodyPr/>
        <a:lstStyle/>
        <a:p>
          <a:endParaRPr lang="en-US"/>
        </a:p>
      </dgm:t>
    </dgm:pt>
    <dgm:pt modelId="{4B31281B-2999-44C3-BC9C-7DD141AF2C91}" type="sibTrans" cxnId="{80FFFC85-C1DD-4D1E-A323-64F411B06CFA}">
      <dgm:prSet/>
      <dgm:spPr/>
      <dgm:t>
        <a:bodyPr/>
        <a:lstStyle/>
        <a:p>
          <a:endParaRPr lang="en-US"/>
        </a:p>
      </dgm:t>
    </dgm:pt>
    <dgm:pt modelId="{3E6E5945-B035-40D1-B91E-87642012BAF1}">
      <dgm:prSet phldrT="[Text]"/>
      <dgm:spPr>
        <a:ln>
          <a:solidFill>
            <a:srgbClr val="985347"/>
          </a:solidFill>
        </a:ln>
      </dgm:spPr>
      <dgm:t>
        <a:bodyPr/>
        <a:lstStyle/>
        <a:p>
          <a:r>
            <a:rPr lang="en-US" i="1" dirty="0">
              <a:latin typeface="Calibri" panose="020F0502020204030204" pitchFamily="34" charset="0"/>
              <a:ea typeface="Calibri" panose="020F0502020204030204" pitchFamily="34" charset="0"/>
              <a:cs typeface="Calibri" panose="020F0502020204030204" pitchFamily="34" charset="0"/>
            </a:rPr>
            <a:t>On Account clause to be mentioned.</a:t>
          </a:r>
        </a:p>
      </dgm:t>
    </dgm:pt>
    <dgm:pt modelId="{3CC0F4CC-7667-4392-A386-5A9F50D4A173}" type="parTrans" cxnId="{D7054E26-013D-4480-826D-260A98B96A14}">
      <dgm:prSet/>
      <dgm:spPr/>
      <dgm:t>
        <a:bodyPr/>
        <a:lstStyle/>
        <a:p>
          <a:endParaRPr lang="en-US"/>
        </a:p>
      </dgm:t>
    </dgm:pt>
    <dgm:pt modelId="{A7BFED34-3F2D-48E6-8629-F636A9549D81}" type="sibTrans" cxnId="{D7054E26-013D-4480-826D-260A98B96A14}">
      <dgm:prSet/>
      <dgm:spPr/>
      <dgm:t>
        <a:bodyPr/>
        <a:lstStyle/>
        <a:p>
          <a:endParaRPr lang="en-US"/>
        </a:p>
      </dgm:t>
    </dgm:pt>
    <dgm:pt modelId="{D4E6C575-2A3F-4A31-8C63-21D323A8BA99}">
      <dgm:prSet phldrT="[Text]"/>
      <dgm:spPr>
        <a:solidFill>
          <a:srgbClr val="7E2424"/>
        </a:solidFill>
      </dgm:spPr>
      <dgm:t>
        <a:bodyPr/>
        <a:lstStyle/>
        <a:p>
          <a:r>
            <a:rPr lang="en-US" dirty="0">
              <a:latin typeface="Gilmer Medium" panose="00000700000000000000" pitchFamily="50" charset="0"/>
            </a:rPr>
            <a:t>Partner’s property</a:t>
          </a:r>
        </a:p>
      </dgm:t>
    </dgm:pt>
    <dgm:pt modelId="{250CC385-9573-4225-8D99-155C02B9F57A}" type="parTrans" cxnId="{AE451C08-AD13-4E9E-828D-A28FF4D6D3D6}">
      <dgm:prSet/>
      <dgm:spPr/>
      <dgm:t>
        <a:bodyPr/>
        <a:lstStyle/>
        <a:p>
          <a:endParaRPr lang="en-US"/>
        </a:p>
      </dgm:t>
    </dgm:pt>
    <dgm:pt modelId="{933F2647-DE1B-4154-8C42-8E7BEE62B4D0}" type="sibTrans" cxnId="{AE451C08-AD13-4E9E-828D-A28FF4D6D3D6}">
      <dgm:prSet/>
      <dgm:spPr/>
      <dgm:t>
        <a:bodyPr/>
        <a:lstStyle/>
        <a:p>
          <a:endParaRPr lang="en-US"/>
        </a:p>
      </dgm:t>
    </dgm:pt>
    <dgm:pt modelId="{CACB09C8-7BEC-4D2E-A5FF-D624C60073CD}">
      <dgm:prSet phldrT="[Text]"/>
      <dgm:spPr>
        <a:ln>
          <a:solidFill>
            <a:srgbClr val="7E2424"/>
          </a:solidFill>
        </a:ln>
      </dgm:spPr>
      <dgm:t>
        <a:bodyPr/>
        <a:lstStyle/>
        <a:p>
          <a:pPr>
            <a:buChar char="•"/>
          </a:pPr>
          <a:r>
            <a:rPr lang="en-US" i="1" dirty="0">
              <a:latin typeface="Calibri" panose="020F0502020204030204" pitchFamily="34" charset="0"/>
              <a:ea typeface="Calibri" panose="020F0502020204030204" pitchFamily="34" charset="0"/>
              <a:cs typeface="Calibri" panose="020F0502020204030204" pitchFamily="34" charset="0"/>
            </a:rPr>
            <a:t>Can take rent of property used by partnership if not counted as capital investment</a:t>
          </a:r>
        </a:p>
      </dgm:t>
    </dgm:pt>
    <dgm:pt modelId="{5C08C60F-20D0-4AA8-8BEF-B1A769B6F75D}" type="parTrans" cxnId="{213B1D09-8CFA-449E-BEAC-D3B2939E0D8E}">
      <dgm:prSet/>
      <dgm:spPr/>
      <dgm:t>
        <a:bodyPr/>
        <a:lstStyle/>
        <a:p>
          <a:endParaRPr lang="en-US"/>
        </a:p>
      </dgm:t>
    </dgm:pt>
    <dgm:pt modelId="{3A74D9E9-2F65-47B9-9205-83E807832918}" type="sibTrans" cxnId="{213B1D09-8CFA-449E-BEAC-D3B2939E0D8E}">
      <dgm:prSet/>
      <dgm:spPr/>
      <dgm:t>
        <a:bodyPr/>
        <a:lstStyle/>
        <a:p>
          <a:endParaRPr lang="en-US"/>
        </a:p>
      </dgm:t>
    </dgm:pt>
    <dgm:pt modelId="{7D3A2B2C-4613-46C6-AF41-02A6C86A2F09}">
      <dgm:prSet phldrT="[Text]"/>
      <dgm:spPr>
        <a:ln>
          <a:solidFill>
            <a:srgbClr val="B9AB85"/>
          </a:solidFill>
        </a:ln>
      </dgm:spPr>
      <dgm:t>
        <a:bodyPr/>
        <a:lstStyle/>
        <a:p>
          <a:r>
            <a:rPr lang="en-US" i="1" dirty="0">
              <a:latin typeface="Calibri" panose="020F0502020204030204" pitchFamily="34" charset="0"/>
              <a:ea typeface="Calibri" panose="020F0502020204030204" pitchFamily="34" charset="0"/>
              <a:cs typeface="Calibri" panose="020F0502020204030204" pitchFamily="34" charset="0"/>
            </a:rPr>
            <a:t>Staff Salary</a:t>
          </a:r>
        </a:p>
      </dgm:t>
    </dgm:pt>
    <dgm:pt modelId="{52B0AFDD-B5ED-45CA-9E98-DCD1D2BD75FF}" type="parTrans" cxnId="{2E6782A5-51CD-478F-B77F-6076D47F1848}">
      <dgm:prSet/>
      <dgm:spPr/>
      <dgm:t>
        <a:bodyPr/>
        <a:lstStyle/>
        <a:p>
          <a:endParaRPr lang="en-US"/>
        </a:p>
      </dgm:t>
    </dgm:pt>
    <dgm:pt modelId="{AAD91847-46EB-485E-A42B-F68DFF266B83}" type="sibTrans" cxnId="{2E6782A5-51CD-478F-B77F-6076D47F1848}">
      <dgm:prSet/>
      <dgm:spPr/>
      <dgm:t>
        <a:bodyPr/>
        <a:lstStyle/>
        <a:p>
          <a:endParaRPr lang="en-US"/>
        </a:p>
      </dgm:t>
    </dgm:pt>
    <dgm:pt modelId="{368AEA5D-8897-4A33-8C2B-53E5593185DB}">
      <dgm:prSet phldrT="[Text]"/>
      <dgm:spPr>
        <a:ln>
          <a:solidFill>
            <a:srgbClr val="B9AB85"/>
          </a:solidFill>
        </a:ln>
      </dgm:spPr>
      <dgm:t>
        <a:bodyPr/>
        <a:lstStyle/>
        <a:p>
          <a:r>
            <a:rPr lang="en-US" i="1" dirty="0">
              <a:latin typeface="Calibri" panose="020F0502020204030204" pitchFamily="34" charset="0"/>
              <a:ea typeface="Calibri" panose="020F0502020204030204" pitchFamily="34" charset="0"/>
              <a:cs typeface="Calibri" panose="020F0502020204030204" pitchFamily="34" charset="0"/>
            </a:rPr>
            <a:t>Taxes</a:t>
          </a:r>
        </a:p>
      </dgm:t>
    </dgm:pt>
    <dgm:pt modelId="{5F8F366B-AE96-452F-B459-1A3C6CDC1B05}" type="parTrans" cxnId="{8CE75852-6821-4728-92FA-32D8789E43FC}">
      <dgm:prSet/>
      <dgm:spPr/>
      <dgm:t>
        <a:bodyPr/>
        <a:lstStyle/>
        <a:p>
          <a:endParaRPr lang="en-US"/>
        </a:p>
      </dgm:t>
    </dgm:pt>
    <dgm:pt modelId="{F5CEC2BA-45B3-4B0A-B6D1-BC9E704EF3DB}" type="sibTrans" cxnId="{8CE75852-6821-4728-92FA-32D8789E43FC}">
      <dgm:prSet/>
      <dgm:spPr/>
      <dgm:t>
        <a:bodyPr/>
        <a:lstStyle/>
        <a:p>
          <a:endParaRPr lang="en-US"/>
        </a:p>
      </dgm:t>
    </dgm:pt>
    <dgm:pt modelId="{25C95A99-61B8-4334-B876-4056AB2AC7BD}">
      <dgm:prSet phldrT="[Text]"/>
      <dgm:spPr>
        <a:ln>
          <a:solidFill>
            <a:srgbClr val="B9AB85"/>
          </a:solidFill>
        </a:ln>
      </dgm:spPr>
      <dgm:t>
        <a:bodyPr/>
        <a:lstStyle/>
        <a:p>
          <a:r>
            <a:rPr lang="en-US" i="1" dirty="0">
              <a:latin typeface="Calibri" panose="020F0502020204030204" pitchFamily="34" charset="0"/>
              <a:ea typeface="Calibri" panose="020F0502020204030204" pitchFamily="34" charset="0"/>
              <a:cs typeface="Calibri" panose="020F0502020204030204" pitchFamily="34" charset="0"/>
            </a:rPr>
            <a:t>Working partner can take salary but should be discussed in a separate meeting and not mentioned in the deed</a:t>
          </a:r>
        </a:p>
      </dgm:t>
    </dgm:pt>
    <dgm:pt modelId="{2544CDBE-C98B-4A66-AE88-0E65D2D89E21}" type="parTrans" cxnId="{4FFDF4D0-9C67-42C4-B7B2-18DCCEAE5F6D}">
      <dgm:prSet/>
      <dgm:spPr/>
      <dgm:t>
        <a:bodyPr/>
        <a:lstStyle/>
        <a:p>
          <a:endParaRPr lang="en-US"/>
        </a:p>
      </dgm:t>
    </dgm:pt>
    <dgm:pt modelId="{20F1A017-F6B1-4051-B1D3-017C1D9FFA9A}" type="sibTrans" cxnId="{4FFDF4D0-9C67-42C4-B7B2-18DCCEAE5F6D}">
      <dgm:prSet/>
      <dgm:spPr/>
      <dgm:t>
        <a:bodyPr/>
        <a:lstStyle/>
        <a:p>
          <a:endParaRPr lang="en-US"/>
        </a:p>
      </dgm:t>
    </dgm:pt>
    <dgm:pt modelId="{5397F566-C72D-48A6-9A71-9066FC14132C}">
      <dgm:prSet phldrT="[Text]"/>
      <dgm:spPr>
        <a:ln>
          <a:solidFill>
            <a:srgbClr val="985347"/>
          </a:solidFill>
        </a:ln>
      </dgm:spPr>
      <dgm:t>
        <a:bodyPr/>
        <a:lstStyle/>
        <a:p>
          <a:r>
            <a:rPr lang="en-US" i="1" dirty="0">
              <a:latin typeface="Calibri" panose="020F0502020204030204" pitchFamily="34" charset="0"/>
              <a:ea typeface="Calibri" panose="020F0502020204030204" pitchFamily="34" charset="0"/>
              <a:cs typeface="Calibri" panose="020F0502020204030204" pitchFamily="34" charset="0"/>
            </a:rPr>
            <a:t>Household expenses, Education fees, Medical – all expenses can be withdrawn but shall be adjusted from partner’s profit account.</a:t>
          </a:r>
        </a:p>
      </dgm:t>
    </dgm:pt>
    <dgm:pt modelId="{1B01EF81-73E6-4AF7-92BF-5C64C8D19B3F}" type="parTrans" cxnId="{2B5FDE98-1D07-4381-A258-A898392220ED}">
      <dgm:prSet/>
      <dgm:spPr/>
      <dgm:t>
        <a:bodyPr/>
        <a:lstStyle/>
        <a:p>
          <a:endParaRPr lang="en-US"/>
        </a:p>
      </dgm:t>
    </dgm:pt>
    <dgm:pt modelId="{E235A1CD-29D3-4895-A062-0622121EC3F2}" type="sibTrans" cxnId="{2B5FDE98-1D07-4381-A258-A898392220ED}">
      <dgm:prSet/>
      <dgm:spPr/>
      <dgm:t>
        <a:bodyPr/>
        <a:lstStyle/>
        <a:p>
          <a:endParaRPr lang="en-US"/>
        </a:p>
      </dgm:t>
    </dgm:pt>
    <dgm:pt modelId="{DD58A136-A01F-4EDD-A336-E9D060FBBDE8}" type="pres">
      <dgm:prSet presAssocID="{7CC6E6CD-0C95-488C-9E32-BE9F22E8CC68}" presName="linear" presStyleCnt="0">
        <dgm:presLayoutVars>
          <dgm:dir/>
          <dgm:animLvl val="lvl"/>
          <dgm:resizeHandles val="exact"/>
        </dgm:presLayoutVars>
      </dgm:prSet>
      <dgm:spPr/>
    </dgm:pt>
    <dgm:pt modelId="{7DDC56EB-607B-4297-B4A8-5A18C7DDB315}" type="pres">
      <dgm:prSet presAssocID="{504CD7C4-70B7-412F-8A39-61B3856B322F}" presName="parentLin" presStyleCnt="0"/>
      <dgm:spPr/>
    </dgm:pt>
    <dgm:pt modelId="{1DFCB611-B3F2-45BF-BEA3-51651ACA3DD9}" type="pres">
      <dgm:prSet presAssocID="{504CD7C4-70B7-412F-8A39-61B3856B322F}" presName="parentLeftMargin" presStyleLbl="node1" presStyleIdx="0" presStyleCnt="3"/>
      <dgm:spPr/>
    </dgm:pt>
    <dgm:pt modelId="{172D71B0-F286-4DED-8FBB-F64A27BC78E7}" type="pres">
      <dgm:prSet presAssocID="{504CD7C4-70B7-412F-8A39-61B3856B322F}" presName="parentText" presStyleLbl="node1" presStyleIdx="0" presStyleCnt="3">
        <dgm:presLayoutVars>
          <dgm:chMax val="0"/>
          <dgm:bulletEnabled val="1"/>
        </dgm:presLayoutVars>
      </dgm:prSet>
      <dgm:spPr/>
    </dgm:pt>
    <dgm:pt modelId="{87C4BEEA-23E8-4176-94D0-1862895064B1}" type="pres">
      <dgm:prSet presAssocID="{504CD7C4-70B7-412F-8A39-61B3856B322F}" presName="negativeSpace" presStyleCnt="0"/>
      <dgm:spPr/>
    </dgm:pt>
    <dgm:pt modelId="{3AF44084-1DB1-4D0F-BC28-7F145B07848A}" type="pres">
      <dgm:prSet presAssocID="{504CD7C4-70B7-412F-8A39-61B3856B322F}" presName="childText" presStyleLbl="conFgAcc1" presStyleIdx="0" presStyleCnt="3">
        <dgm:presLayoutVars>
          <dgm:bulletEnabled val="1"/>
        </dgm:presLayoutVars>
      </dgm:prSet>
      <dgm:spPr/>
    </dgm:pt>
    <dgm:pt modelId="{A9B9D779-70F7-4C78-9806-16A195A736CB}" type="pres">
      <dgm:prSet presAssocID="{CCE292F4-15B0-4780-8AE5-944E29F0A74E}" presName="spaceBetweenRectangles" presStyleCnt="0"/>
      <dgm:spPr/>
    </dgm:pt>
    <dgm:pt modelId="{39E661A8-EB61-4701-B0C1-9355610B4620}" type="pres">
      <dgm:prSet presAssocID="{6B0FF401-0952-402C-BE32-287A758A48D5}" presName="parentLin" presStyleCnt="0"/>
      <dgm:spPr/>
    </dgm:pt>
    <dgm:pt modelId="{91548195-C3B4-4B4C-B308-5CD7A55A5C9B}" type="pres">
      <dgm:prSet presAssocID="{6B0FF401-0952-402C-BE32-287A758A48D5}" presName="parentLeftMargin" presStyleLbl="node1" presStyleIdx="0" presStyleCnt="3"/>
      <dgm:spPr/>
    </dgm:pt>
    <dgm:pt modelId="{0DABE4F7-F7CD-4465-A20B-04839B9E495F}" type="pres">
      <dgm:prSet presAssocID="{6B0FF401-0952-402C-BE32-287A758A48D5}" presName="parentText" presStyleLbl="node1" presStyleIdx="1" presStyleCnt="3">
        <dgm:presLayoutVars>
          <dgm:chMax val="0"/>
          <dgm:bulletEnabled val="1"/>
        </dgm:presLayoutVars>
      </dgm:prSet>
      <dgm:spPr/>
    </dgm:pt>
    <dgm:pt modelId="{EE094149-37C0-46E1-A1AB-CB9996FD48A5}" type="pres">
      <dgm:prSet presAssocID="{6B0FF401-0952-402C-BE32-287A758A48D5}" presName="negativeSpace" presStyleCnt="0"/>
      <dgm:spPr/>
    </dgm:pt>
    <dgm:pt modelId="{6A034F8F-9AD2-4706-9BAE-3E49B7E073FD}" type="pres">
      <dgm:prSet presAssocID="{6B0FF401-0952-402C-BE32-287A758A48D5}" presName="childText" presStyleLbl="conFgAcc1" presStyleIdx="1" presStyleCnt="3">
        <dgm:presLayoutVars>
          <dgm:bulletEnabled val="1"/>
        </dgm:presLayoutVars>
      </dgm:prSet>
      <dgm:spPr/>
    </dgm:pt>
    <dgm:pt modelId="{DE01772D-EE67-4930-BE94-190F998AE5DB}" type="pres">
      <dgm:prSet presAssocID="{4B31281B-2999-44C3-BC9C-7DD141AF2C91}" presName="spaceBetweenRectangles" presStyleCnt="0"/>
      <dgm:spPr/>
    </dgm:pt>
    <dgm:pt modelId="{9026EF7B-8702-479A-9645-C22731A20051}" type="pres">
      <dgm:prSet presAssocID="{D4E6C575-2A3F-4A31-8C63-21D323A8BA99}" presName="parentLin" presStyleCnt="0"/>
      <dgm:spPr/>
    </dgm:pt>
    <dgm:pt modelId="{78BE73EF-6F25-4B4B-BAC7-8CFFA8E0CDAC}" type="pres">
      <dgm:prSet presAssocID="{D4E6C575-2A3F-4A31-8C63-21D323A8BA99}" presName="parentLeftMargin" presStyleLbl="node1" presStyleIdx="1" presStyleCnt="3"/>
      <dgm:spPr/>
    </dgm:pt>
    <dgm:pt modelId="{D98E757F-400F-4C58-9080-135C624F65FB}" type="pres">
      <dgm:prSet presAssocID="{D4E6C575-2A3F-4A31-8C63-21D323A8BA99}" presName="parentText" presStyleLbl="node1" presStyleIdx="2" presStyleCnt="3">
        <dgm:presLayoutVars>
          <dgm:chMax val="0"/>
          <dgm:bulletEnabled val="1"/>
        </dgm:presLayoutVars>
      </dgm:prSet>
      <dgm:spPr/>
    </dgm:pt>
    <dgm:pt modelId="{6A140E56-C8A1-4099-BEBD-7E4AA5AE43BF}" type="pres">
      <dgm:prSet presAssocID="{D4E6C575-2A3F-4A31-8C63-21D323A8BA99}" presName="negativeSpace" presStyleCnt="0"/>
      <dgm:spPr/>
    </dgm:pt>
    <dgm:pt modelId="{E2DBD251-6ADB-4008-A990-2FC4D24EDE48}" type="pres">
      <dgm:prSet presAssocID="{D4E6C575-2A3F-4A31-8C63-21D323A8BA99}" presName="childText" presStyleLbl="conFgAcc1" presStyleIdx="2" presStyleCnt="3">
        <dgm:presLayoutVars>
          <dgm:bulletEnabled val="1"/>
        </dgm:presLayoutVars>
      </dgm:prSet>
      <dgm:spPr/>
    </dgm:pt>
  </dgm:ptLst>
  <dgm:cxnLst>
    <dgm:cxn modelId="{AE451C08-AD13-4E9E-828D-A28FF4D6D3D6}" srcId="{7CC6E6CD-0C95-488C-9E32-BE9F22E8CC68}" destId="{D4E6C575-2A3F-4A31-8C63-21D323A8BA99}" srcOrd="2" destOrd="0" parTransId="{250CC385-9573-4225-8D99-155C02B9F57A}" sibTransId="{933F2647-DE1B-4154-8C42-8E7BEE62B4D0}"/>
    <dgm:cxn modelId="{213B1D09-8CFA-449E-BEAC-D3B2939E0D8E}" srcId="{D4E6C575-2A3F-4A31-8C63-21D323A8BA99}" destId="{CACB09C8-7BEC-4D2E-A5FF-D624C60073CD}" srcOrd="0" destOrd="0" parTransId="{5C08C60F-20D0-4AA8-8BEF-B1A769B6F75D}" sibTransId="{3A74D9E9-2F65-47B9-9205-83E807832918}"/>
    <dgm:cxn modelId="{3318280B-B42B-4CB6-AB38-7545029A23D4}" type="presOf" srcId="{7CC6E6CD-0C95-488C-9E32-BE9F22E8CC68}" destId="{DD58A136-A01F-4EDD-A336-E9D060FBBDE8}" srcOrd="0" destOrd="0" presId="urn:microsoft.com/office/officeart/2005/8/layout/list1"/>
    <dgm:cxn modelId="{D9491719-CAE9-42D2-BC37-4A7C792B6D9E}" type="presOf" srcId="{5397F566-C72D-48A6-9A71-9066FC14132C}" destId="{6A034F8F-9AD2-4706-9BAE-3E49B7E073FD}" srcOrd="0" destOrd="1" presId="urn:microsoft.com/office/officeart/2005/8/layout/list1"/>
    <dgm:cxn modelId="{D7054E26-013D-4480-826D-260A98B96A14}" srcId="{6B0FF401-0952-402C-BE32-287A758A48D5}" destId="{3E6E5945-B035-40D1-B91E-87642012BAF1}" srcOrd="0" destOrd="0" parTransId="{3CC0F4CC-7667-4392-A386-5A9F50D4A173}" sibTransId="{A7BFED34-3F2D-48E6-8629-F636A9549D81}"/>
    <dgm:cxn modelId="{76AC9231-D0F0-4056-970B-EC5B2D2B4086}" type="presOf" srcId="{6B0FF401-0952-402C-BE32-287A758A48D5}" destId="{0DABE4F7-F7CD-4465-A20B-04839B9E495F}" srcOrd="1" destOrd="0" presId="urn:microsoft.com/office/officeart/2005/8/layout/list1"/>
    <dgm:cxn modelId="{8CE75852-6821-4728-92FA-32D8789E43FC}" srcId="{504CD7C4-70B7-412F-8A39-61B3856B322F}" destId="{368AEA5D-8897-4A33-8C2B-53E5593185DB}" srcOrd="2" destOrd="0" parTransId="{5F8F366B-AE96-452F-B459-1A3C6CDC1B05}" sibTransId="{F5CEC2BA-45B3-4B0A-B6D1-BC9E704EF3DB}"/>
    <dgm:cxn modelId="{5E387754-FB44-4985-8C08-5CA02E013CB9}" type="presOf" srcId="{D73AA101-5801-4B18-831B-FC6C1773EC66}" destId="{3AF44084-1DB1-4D0F-BC28-7F145B07848A}" srcOrd="0" destOrd="0" presId="urn:microsoft.com/office/officeart/2005/8/layout/list1"/>
    <dgm:cxn modelId="{A131337C-AC76-41B4-8CD2-4D64BF000970}" srcId="{504CD7C4-70B7-412F-8A39-61B3856B322F}" destId="{D73AA101-5801-4B18-831B-FC6C1773EC66}" srcOrd="0" destOrd="0" parTransId="{8C38A0A3-D47B-4880-9CD5-38AB8ABA9CE7}" sibTransId="{6A073494-1081-46EA-A738-0671E0E2E2CC}"/>
    <dgm:cxn modelId="{80FFFC85-C1DD-4D1E-A323-64F411B06CFA}" srcId="{7CC6E6CD-0C95-488C-9E32-BE9F22E8CC68}" destId="{6B0FF401-0952-402C-BE32-287A758A48D5}" srcOrd="1" destOrd="0" parTransId="{F3F940E9-235F-4F27-8649-C7999C4E06A0}" sibTransId="{4B31281B-2999-44C3-BC9C-7DD141AF2C91}"/>
    <dgm:cxn modelId="{2B5FDE98-1D07-4381-A258-A898392220ED}" srcId="{6B0FF401-0952-402C-BE32-287A758A48D5}" destId="{5397F566-C72D-48A6-9A71-9066FC14132C}" srcOrd="1" destOrd="0" parTransId="{1B01EF81-73E6-4AF7-92BF-5C64C8D19B3F}" sibTransId="{E235A1CD-29D3-4895-A062-0622121EC3F2}"/>
    <dgm:cxn modelId="{D56B7B99-8B40-4742-932B-F57223CB4DD4}" type="presOf" srcId="{CACB09C8-7BEC-4D2E-A5FF-D624C60073CD}" destId="{E2DBD251-6ADB-4008-A990-2FC4D24EDE48}" srcOrd="0" destOrd="0" presId="urn:microsoft.com/office/officeart/2005/8/layout/list1"/>
    <dgm:cxn modelId="{2E6782A5-51CD-478F-B77F-6076D47F1848}" srcId="{504CD7C4-70B7-412F-8A39-61B3856B322F}" destId="{7D3A2B2C-4613-46C6-AF41-02A6C86A2F09}" srcOrd="1" destOrd="0" parTransId="{52B0AFDD-B5ED-45CA-9E98-DCD1D2BD75FF}" sibTransId="{AAD91847-46EB-485E-A42B-F68DFF266B83}"/>
    <dgm:cxn modelId="{D51DD4A5-5FAD-40B4-9C07-5D28E12BA8BA}" type="presOf" srcId="{3E6E5945-B035-40D1-B91E-87642012BAF1}" destId="{6A034F8F-9AD2-4706-9BAE-3E49B7E073FD}" srcOrd="0" destOrd="0" presId="urn:microsoft.com/office/officeart/2005/8/layout/list1"/>
    <dgm:cxn modelId="{DB5EE9A8-D1FC-407F-8728-376350F72021}" type="presOf" srcId="{6B0FF401-0952-402C-BE32-287A758A48D5}" destId="{91548195-C3B4-4B4C-B308-5CD7A55A5C9B}" srcOrd="0" destOrd="0" presId="urn:microsoft.com/office/officeart/2005/8/layout/list1"/>
    <dgm:cxn modelId="{33F210BC-E5DB-4B8B-AAA7-F52DA8497C4E}" type="presOf" srcId="{368AEA5D-8897-4A33-8C2B-53E5593185DB}" destId="{3AF44084-1DB1-4D0F-BC28-7F145B07848A}" srcOrd="0" destOrd="2" presId="urn:microsoft.com/office/officeart/2005/8/layout/list1"/>
    <dgm:cxn modelId="{9901D4CA-D4A3-41D1-9F01-90499B28C2FF}" type="presOf" srcId="{D4E6C575-2A3F-4A31-8C63-21D323A8BA99}" destId="{D98E757F-400F-4C58-9080-135C624F65FB}" srcOrd="1" destOrd="0" presId="urn:microsoft.com/office/officeart/2005/8/layout/list1"/>
    <dgm:cxn modelId="{4FFDF4D0-9C67-42C4-B7B2-18DCCEAE5F6D}" srcId="{504CD7C4-70B7-412F-8A39-61B3856B322F}" destId="{25C95A99-61B8-4334-B876-4056AB2AC7BD}" srcOrd="3" destOrd="0" parTransId="{2544CDBE-C98B-4A66-AE88-0E65D2D89E21}" sibTransId="{20F1A017-F6B1-4051-B1D3-017C1D9FFA9A}"/>
    <dgm:cxn modelId="{0E6380D9-A439-4032-89DB-285C5EF4DCB6}" srcId="{7CC6E6CD-0C95-488C-9E32-BE9F22E8CC68}" destId="{504CD7C4-70B7-412F-8A39-61B3856B322F}" srcOrd="0" destOrd="0" parTransId="{177F5F69-24E4-44DF-A7C3-08E7A1FE49A2}" sibTransId="{CCE292F4-15B0-4780-8AE5-944E29F0A74E}"/>
    <dgm:cxn modelId="{CF00E6DA-9807-416A-A96F-976091C3AA66}" type="presOf" srcId="{7D3A2B2C-4613-46C6-AF41-02A6C86A2F09}" destId="{3AF44084-1DB1-4D0F-BC28-7F145B07848A}" srcOrd="0" destOrd="1" presId="urn:microsoft.com/office/officeart/2005/8/layout/list1"/>
    <dgm:cxn modelId="{1250E5ED-797D-42ED-A177-638D8097AF57}" type="presOf" srcId="{25C95A99-61B8-4334-B876-4056AB2AC7BD}" destId="{3AF44084-1DB1-4D0F-BC28-7F145B07848A}" srcOrd="0" destOrd="3" presId="urn:microsoft.com/office/officeart/2005/8/layout/list1"/>
    <dgm:cxn modelId="{5C0190F8-024D-4A36-8983-24E03B5D8852}" type="presOf" srcId="{D4E6C575-2A3F-4A31-8C63-21D323A8BA99}" destId="{78BE73EF-6F25-4B4B-BAC7-8CFFA8E0CDAC}" srcOrd="0" destOrd="0" presId="urn:microsoft.com/office/officeart/2005/8/layout/list1"/>
    <dgm:cxn modelId="{1C7C55FC-8C46-45D2-98FF-5B622E73D596}" type="presOf" srcId="{504CD7C4-70B7-412F-8A39-61B3856B322F}" destId="{172D71B0-F286-4DED-8FBB-F64A27BC78E7}" srcOrd="1" destOrd="0" presId="urn:microsoft.com/office/officeart/2005/8/layout/list1"/>
    <dgm:cxn modelId="{5B2968FD-D653-40A5-9742-96C1078D7933}" type="presOf" srcId="{504CD7C4-70B7-412F-8A39-61B3856B322F}" destId="{1DFCB611-B3F2-45BF-BEA3-51651ACA3DD9}" srcOrd="0" destOrd="0" presId="urn:microsoft.com/office/officeart/2005/8/layout/list1"/>
    <dgm:cxn modelId="{3A38FFE5-D998-4E4D-A00C-13D6F29FF9DE}" type="presParOf" srcId="{DD58A136-A01F-4EDD-A336-E9D060FBBDE8}" destId="{7DDC56EB-607B-4297-B4A8-5A18C7DDB315}" srcOrd="0" destOrd="0" presId="urn:microsoft.com/office/officeart/2005/8/layout/list1"/>
    <dgm:cxn modelId="{A3B4DACB-9943-451F-AA18-B8FAA9B6687A}" type="presParOf" srcId="{7DDC56EB-607B-4297-B4A8-5A18C7DDB315}" destId="{1DFCB611-B3F2-45BF-BEA3-51651ACA3DD9}" srcOrd="0" destOrd="0" presId="urn:microsoft.com/office/officeart/2005/8/layout/list1"/>
    <dgm:cxn modelId="{FF8367ED-842B-4E74-9198-0079B489E573}" type="presParOf" srcId="{7DDC56EB-607B-4297-B4A8-5A18C7DDB315}" destId="{172D71B0-F286-4DED-8FBB-F64A27BC78E7}" srcOrd="1" destOrd="0" presId="urn:microsoft.com/office/officeart/2005/8/layout/list1"/>
    <dgm:cxn modelId="{AE9B08BD-9CD6-49AE-8254-628A9E1E837E}" type="presParOf" srcId="{DD58A136-A01F-4EDD-A336-E9D060FBBDE8}" destId="{87C4BEEA-23E8-4176-94D0-1862895064B1}" srcOrd="1" destOrd="0" presId="urn:microsoft.com/office/officeart/2005/8/layout/list1"/>
    <dgm:cxn modelId="{4BF68E46-DD50-4640-8090-14F163176028}" type="presParOf" srcId="{DD58A136-A01F-4EDD-A336-E9D060FBBDE8}" destId="{3AF44084-1DB1-4D0F-BC28-7F145B07848A}" srcOrd="2" destOrd="0" presId="urn:microsoft.com/office/officeart/2005/8/layout/list1"/>
    <dgm:cxn modelId="{3B447188-57EF-4DA2-8E8B-B2D2C2F4FCFB}" type="presParOf" srcId="{DD58A136-A01F-4EDD-A336-E9D060FBBDE8}" destId="{A9B9D779-70F7-4C78-9806-16A195A736CB}" srcOrd="3" destOrd="0" presId="urn:microsoft.com/office/officeart/2005/8/layout/list1"/>
    <dgm:cxn modelId="{DC78E7DB-E397-4334-AF05-19F251E5D31E}" type="presParOf" srcId="{DD58A136-A01F-4EDD-A336-E9D060FBBDE8}" destId="{39E661A8-EB61-4701-B0C1-9355610B4620}" srcOrd="4" destOrd="0" presId="urn:microsoft.com/office/officeart/2005/8/layout/list1"/>
    <dgm:cxn modelId="{8F520066-389C-41DD-B0C4-E6A33463B659}" type="presParOf" srcId="{39E661A8-EB61-4701-B0C1-9355610B4620}" destId="{91548195-C3B4-4B4C-B308-5CD7A55A5C9B}" srcOrd="0" destOrd="0" presId="urn:microsoft.com/office/officeart/2005/8/layout/list1"/>
    <dgm:cxn modelId="{6523E84D-C6D3-4233-AA04-F1EDDA6217C4}" type="presParOf" srcId="{39E661A8-EB61-4701-B0C1-9355610B4620}" destId="{0DABE4F7-F7CD-4465-A20B-04839B9E495F}" srcOrd="1" destOrd="0" presId="urn:microsoft.com/office/officeart/2005/8/layout/list1"/>
    <dgm:cxn modelId="{C086B1E5-EBDB-4AE8-B09A-D040EEBA5EAC}" type="presParOf" srcId="{DD58A136-A01F-4EDD-A336-E9D060FBBDE8}" destId="{EE094149-37C0-46E1-A1AB-CB9996FD48A5}" srcOrd="5" destOrd="0" presId="urn:microsoft.com/office/officeart/2005/8/layout/list1"/>
    <dgm:cxn modelId="{7AE9350A-A3D7-4CA2-BF07-AA6C499C406C}" type="presParOf" srcId="{DD58A136-A01F-4EDD-A336-E9D060FBBDE8}" destId="{6A034F8F-9AD2-4706-9BAE-3E49B7E073FD}" srcOrd="6" destOrd="0" presId="urn:microsoft.com/office/officeart/2005/8/layout/list1"/>
    <dgm:cxn modelId="{0375D07B-265A-4928-9E95-F06A15928754}" type="presParOf" srcId="{DD58A136-A01F-4EDD-A336-E9D060FBBDE8}" destId="{DE01772D-EE67-4930-BE94-190F998AE5DB}" srcOrd="7" destOrd="0" presId="urn:microsoft.com/office/officeart/2005/8/layout/list1"/>
    <dgm:cxn modelId="{36573A23-9880-4F50-8BF3-50948189DF55}" type="presParOf" srcId="{DD58A136-A01F-4EDD-A336-E9D060FBBDE8}" destId="{9026EF7B-8702-479A-9645-C22731A20051}" srcOrd="8" destOrd="0" presId="urn:microsoft.com/office/officeart/2005/8/layout/list1"/>
    <dgm:cxn modelId="{CC6751E8-E6AE-417D-ABF3-2061CF2FF4C6}" type="presParOf" srcId="{9026EF7B-8702-479A-9645-C22731A20051}" destId="{78BE73EF-6F25-4B4B-BAC7-8CFFA8E0CDAC}" srcOrd="0" destOrd="0" presId="urn:microsoft.com/office/officeart/2005/8/layout/list1"/>
    <dgm:cxn modelId="{1B0981D2-CCCB-4899-AF9F-D6E250D93910}" type="presParOf" srcId="{9026EF7B-8702-479A-9645-C22731A20051}" destId="{D98E757F-400F-4C58-9080-135C624F65FB}" srcOrd="1" destOrd="0" presId="urn:microsoft.com/office/officeart/2005/8/layout/list1"/>
    <dgm:cxn modelId="{0E9AD117-1DC9-4E99-B27C-E4A8DE1D39D1}" type="presParOf" srcId="{DD58A136-A01F-4EDD-A336-E9D060FBBDE8}" destId="{6A140E56-C8A1-4099-BEBD-7E4AA5AE43BF}" srcOrd="9" destOrd="0" presId="urn:microsoft.com/office/officeart/2005/8/layout/list1"/>
    <dgm:cxn modelId="{7D45807A-A0A2-43D0-8C74-32F485F0B0A7}" type="presParOf" srcId="{DD58A136-A01F-4EDD-A336-E9D060FBBDE8}" destId="{E2DBD251-6ADB-4008-A990-2FC4D24EDE48}"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C6E6CD-0C95-488C-9E32-BE9F22E8CC68}"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504CD7C4-70B7-412F-8A39-61B3856B322F}">
      <dgm:prSet phldrT="[Text]"/>
      <dgm:spPr>
        <a:solidFill>
          <a:srgbClr val="B9AB85"/>
        </a:solidFill>
      </dgm:spPr>
      <dgm:t>
        <a:bodyPr/>
        <a:lstStyle/>
        <a:p>
          <a:r>
            <a:rPr lang="en-US" dirty="0">
              <a:solidFill>
                <a:schemeClr val="tx1"/>
              </a:solidFill>
              <a:latin typeface="Gilmer Medium" panose="00000700000000000000" pitchFamily="50" charset="0"/>
            </a:rPr>
            <a:t>Business Expenses</a:t>
          </a:r>
        </a:p>
      </dgm:t>
    </dgm:pt>
    <dgm:pt modelId="{177F5F69-24E4-44DF-A7C3-08E7A1FE49A2}" type="parTrans" cxnId="{0E6380D9-A439-4032-89DB-285C5EF4DCB6}">
      <dgm:prSet/>
      <dgm:spPr/>
      <dgm:t>
        <a:bodyPr/>
        <a:lstStyle/>
        <a:p>
          <a:endParaRPr lang="en-US"/>
        </a:p>
      </dgm:t>
    </dgm:pt>
    <dgm:pt modelId="{CCE292F4-15B0-4780-8AE5-944E29F0A74E}" type="sibTrans" cxnId="{0E6380D9-A439-4032-89DB-285C5EF4DCB6}">
      <dgm:prSet/>
      <dgm:spPr/>
      <dgm:t>
        <a:bodyPr/>
        <a:lstStyle/>
        <a:p>
          <a:endParaRPr lang="en-US"/>
        </a:p>
      </dgm:t>
    </dgm:pt>
    <dgm:pt modelId="{D73AA101-5801-4B18-831B-FC6C1773EC66}">
      <dgm:prSet phldrT="[Text]"/>
      <dgm:spPr>
        <a:ln>
          <a:solidFill>
            <a:srgbClr val="B9AB85"/>
          </a:solidFill>
        </a:ln>
      </dgm:spPr>
      <dgm:t>
        <a:bodyPr/>
        <a:lstStyle/>
        <a:p>
          <a:r>
            <a:rPr lang="en-US" i="1" dirty="0">
              <a:latin typeface="Calibri" panose="020F0502020204030204" pitchFamily="34" charset="0"/>
              <a:ea typeface="Calibri" panose="020F0502020204030204" pitchFamily="34" charset="0"/>
              <a:cs typeface="Calibri" panose="020F0502020204030204" pitchFamily="34" charset="0"/>
            </a:rPr>
            <a:t>Shop rent</a:t>
          </a:r>
        </a:p>
      </dgm:t>
    </dgm:pt>
    <dgm:pt modelId="{8C38A0A3-D47B-4880-9CD5-38AB8ABA9CE7}" type="parTrans" cxnId="{A131337C-AC76-41B4-8CD2-4D64BF000970}">
      <dgm:prSet/>
      <dgm:spPr/>
      <dgm:t>
        <a:bodyPr/>
        <a:lstStyle/>
        <a:p>
          <a:endParaRPr lang="en-US"/>
        </a:p>
      </dgm:t>
    </dgm:pt>
    <dgm:pt modelId="{6A073494-1081-46EA-A738-0671E0E2E2CC}" type="sibTrans" cxnId="{A131337C-AC76-41B4-8CD2-4D64BF000970}">
      <dgm:prSet/>
      <dgm:spPr/>
      <dgm:t>
        <a:bodyPr/>
        <a:lstStyle/>
        <a:p>
          <a:endParaRPr lang="en-US"/>
        </a:p>
      </dgm:t>
    </dgm:pt>
    <dgm:pt modelId="{6B0FF401-0952-402C-BE32-287A758A48D5}">
      <dgm:prSet phldrT="[Text]"/>
      <dgm:spPr>
        <a:solidFill>
          <a:srgbClr val="985347"/>
        </a:solidFill>
      </dgm:spPr>
      <dgm:t>
        <a:bodyPr/>
        <a:lstStyle/>
        <a:p>
          <a:r>
            <a:rPr lang="en-US" dirty="0">
              <a:solidFill>
                <a:schemeClr val="tx1"/>
              </a:solidFill>
              <a:latin typeface="Gilmer Medium" panose="00000700000000000000" pitchFamily="50" charset="0"/>
            </a:rPr>
            <a:t>Partner’s Personal Expenses</a:t>
          </a:r>
        </a:p>
      </dgm:t>
    </dgm:pt>
    <dgm:pt modelId="{F3F940E9-235F-4F27-8649-C7999C4E06A0}" type="parTrans" cxnId="{80FFFC85-C1DD-4D1E-A323-64F411B06CFA}">
      <dgm:prSet/>
      <dgm:spPr/>
      <dgm:t>
        <a:bodyPr/>
        <a:lstStyle/>
        <a:p>
          <a:endParaRPr lang="en-US"/>
        </a:p>
      </dgm:t>
    </dgm:pt>
    <dgm:pt modelId="{4B31281B-2999-44C3-BC9C-7DD141AF2C91}" type="sibTrans" cxnId="{80FFFC85-C1DD-4D1E-A323-64F411B06CFA}">
      <dgm:prSet/>
      <dgm:spPr/>
      <dgm:t>
        <a:bodyPr/>
        <a:lstStyle/>
        <a:p>
          <a:endParaRPr lang="en-US"/>
        </a:p>
      </dgm:t>
    </dgm:pt>
    <dgm:pt modelId="{3E6E5945-B035-40D1-B91E-87642012BAF1}">
      <dgm:prSet phldrT="[Text]"/>
      <dgm:spPr>
        <a:ln>
          <a:solidFill>
            <a:srgbClr val="985347"/>
          </a:solidFill>
        </a:ln>
      </dgm:spPr>
      <dgm:t>
        <a:bodyPr/>
        <a:lstStyle/>
        <a:p>
          <a:r>
            <a:rPr lang="en-US" i="1" dirty="0">
              <a:latin typeface="Calibri" panose="020F0502020204030204" pitchFamily="34" charset="0"/>
              <a:ea typeface="Calibri" panose="020F0502020204030204" pitchFamily="34" charset="0"/>
              <a:cs typeface="Calibri" panose="020F0502020204030204" pitchFamily="34" charset="0"/>
            </a:rPr>
            <a:t>On Account clause to be mentioned.</a:t>
          </a:r>
        </a:p>
      </dgm:t>
    </dgm:pt>
    <dgm:pt modelId="{3CC0F4CC-7667-4392-A386-5A9F50D4A173}" type="parTrans" cxnId="{D7054E26-013D-4480-826D-260A98B96A14}">
      <dgm:prSet/>
      <dgm:spPr/>
      <dgm:t>
        <a:bodyPr/>
        <a:lstStyle/>
        <a:p>
          <a:endParaRPr lang="en-US"/>
        </a:p>
      </dgm:t>
    </dgm:pt>
    <dgm:pt modelId="{A7BFED34-3F2D-48E6-8629-F636A9549D81}" type="sibTrans" cxnId="{D7054E26-013D-4480-826D-260A98B96A14}">
      <dgm:prSet/>
      <dgm:spPr/>
      <dgm:t>
        <a:bodyPr/>
        <a:lstStyle/>
        <a:p>
          <a:endParaRPr lang="en-US"/>
        </a:p>
      </dgm:t>
    </dgm:pt>
    <dgm:pt modelId="{D4E6C575-2A3F-4A31-8C63-21D323A8BA99}">
      <dgm:prSet phldrT="[Text]"/>
      <dgm:spPr>
        <a:solidFill>
          <a:srgbClr val="7E2424"/>
        </a:solidFill>
      </dgm:spPr>
      <dgm:t>
        <a:bodyPr/>
        <a:lstStyle/>
        <a:p>
          <a:r>
            <a:rPr lang="en-US" dirty="0">
              <a:latin typeface="Gilmer Medium" panose="00000700000000000000" pitchFamily="50" charset="0"/>
            </a:rPr>
            <a:t>Partner’s property</a:t>
          </a:r>
        </a:p>
      </dgm:t>
    </dgm:pt>
    <dgm:pt modelId="{250CC385-9573-4225-8D99-155C02B9F57A}" type="parTrans" cxnId="{AE451C08-AD13-4E9E-828D-A28FF4D6D3D6}">
      <dgm:prSet/>
      <dgm:spPr/>
      <dgm:t>
        <a:bodyPr/>
        <a:lstStyle/>
        <a:p>
          <a:endParaRPr lang="en-US"/>
        </a:p>
      </dgm:t>
    </dgm:pt>
    <dgm:pt modelId="{933F2647-DE1B-4154-8C42-8E7BEE62B4D0}" type="sibTrans" cxnId="{AE451C08-AD13-4E9E-828D-A28FF4D6D3D6}">
      <dgm:prSet/>
      <dgm:spPr/>
      <dgm:t>
        <a:bodyPr/>
        <a:lstStyle/>
        <a:p>
          <a:endParaRPr lang="en-US"/>
        </a:p>
      </dgm:t>
    </dgm:pt>
    <dgm:pt modelId="{CACB09C8-7BEC-4D2E-A5FF-D624C60073CD}">
      <dgm:prSet phldrT="[Text]"/>
      <dgm:spPr>
        <a:ln>
          <a:solidFill>
            <a:srgbClr val="7E2424"/>
          </a:solidFill>
        </a:ln>
      </dgm:spPr>
      <dgm:t>
        <a:bodyPr/>
        <a:lstStyle/>
        <a:p>
          <a:pPr>
            <a:buChar char="•"/>
          </a:pPr>
          <a:r>
            <a:rPr lang="en-US" i="1" dirty="0">
              <a:latin typeface="Calibri" panose="020F0502020204030204" pitchFamily="34" charset="0"/>
              <a:ea typeface="Calibri" panose="020F0502020204030204" pitchFamily="34" charset="0"/>
              <a:cs typeface="Calibri" panose="020F0502020204030204" pitchFamily="34" charset="0"/>
            </a:rPr>
            <a:t>Can take rent of property used by partnership if not counted as capital investment</a:t>
          </a:r>
        </a:p>
      </dgm:t>
    </dgm:pt>
    <dgm:pt modelId="{5C08C60F-20D0-4AA8-8BEF-B1A769B6F75D}" type="parTrans" cxnId="{213B1D09-8CFA-449E-BEAC-D3B2939E0D8E}">
      <dgm:prSet/>
      <dgm:spPr/>
      <dgm:t>
        <a:bodyPr/>
        <a:lstStyle/>
        <a:p>
          <a:endParaRPr lang="en-US"/>
        </a:p>
      </dgm:t>
    </dgm:pt>
    <dgm:pt modelId="{3A74D9E9-2F65-47B9-9205-83E807832918}" type="sibTrans" cxnId="{213B1D09-8CFA-449E-BEAC-D3B2939E0D8E}">
      <dgm:prSet/>
      <dgm:spPr/>
      <dgm:t>
        <a:bodyPr/>
        <a:lstStyle/>
        <a:p>
          <a:endParaRPr lang="en-US"/>
        </a:p>
      </dgm:t>
    </dgm:pt>
    <dgm:pt modelId="{7D3A2B2C-4613-46C6-AF41-02A6C86A2F09}">
      <dgm:prSet phldrT="[Text]"/>
      <dgm:spPr>
        <a:ln>
          <a:solidFill>
            <a:srgbClr val="B9AB85"/>
          </a:solidFill>
        </a:ln>
      </dgm:spPr>
      <dgm:t>
        <a:bodyPr/>
        <a:lstStyle/>
        <a:p>
          <a:r>
            <a:rPr lang="en-US" i="1" dirty="0">
              <a:latin typeface="Calibri" panose="020F0502020204030204" pitchFamily="34" charset="0"/>
              <a:ea typeface="Calibri" panose="020F0502020204030204" pitchFamily="34" charset="0"/>
              <a:cs typeface="Calibri" panose="020F0502020204030204" pitchFamily="34" charset="0"/>
            </a:rPr>
            <a:t>Staff Salary</a:t>
          </a:r>
        </a:p>
      </dgm:t>
    </dgm:pt>
    <dgm:pt modelId="{52B0AFDD-B5ED-45CA-9E98-DCD1D2BD75FF}" type="parTrans" cxnId="{2E6782A5-51CD-478F-B77F-6076D47F1848}">
      <dgm:prSet/>
      <dgm:spPr/>
      <dgm:t>
        <a:bodyPr/>
        <a:lstStyle/>
        <a:p>
          <a:endParaRPr lang="en-US"/>
        </a:p>
      </dgm:t>
    </dgm:pt>
    <dgm:pt modelId="{AAD91847-46EB-485E-A42B-F68DFF266B83}" type="sibTrans" cxnId="{2E6782A5-51CD-478F-B77F-6076D47F1848}">
      <dgm:prSet/>
      <dgm:spPr/>
      <dgm:t>
        <a:bodyPr/>
        <a:lstStyle/>
        <a:p>
          <a:endParaRPr lang="en-US"/>
        </a:p>
      </dgm:t>
    </dgm:pt>
    <dgm:pt modelId="{368AEA5D-8897-4A33-8C2B-53E5593185DB}">
      <dgm:prSet phldrT="[Text]"/>
      <dgm:spPr>
        <a:ln>
          <a:solidFill>
            <a:srgbClr val="B9AB85"/>
          </a:solidFill>
        </a:ln>
      </dgm:spPr>
      <dgm:t>
        <a:bodyPr/>
        <a:lstStyle/>
        <a:p>
          <a:r>
            <a:rPr lang="en-US" i="1" dirty="0">
              <a:latin typeface="Calibri" panose="020F0502020204030204" pitchFamily="34" charset="0"/>
              <a:ea typeface="Calibri" panose="020F0502020204030204" pitchFamily="34" charset="0"/>
              <a:cs typeface="Calibri" panose="020F0502020204030204" pitchFamily="34" charset="0"/>
            </a:rPr>
            <a:t>Taxes</a:t>
          </a:r>
        </a:p>
      </dgm:t>
    </dgm:pt>
    <dgm:pt modelId="{5F8F366B-AE96-452F-B459-1A3C6CDC1B05}" type="parTrans" cxnId="{8CE75852-6821-4728-92FA-32D8789E43FC}">
      <dgm:prSet/>
      <dgm:spPr/>
      <dgm:t>
        <a:bodyPr/>
        <a:lstStyle/>
        <a:p>
          <a:endParaRPr lang="en-US"/>
        </a:p>
      </dgm:t>
    </dgm:pt>
    <dgm:pt modelId="{F5CEC2BA-45B3-4B0A-B6D1-BC9E704EF3DB}" type="sibTrans" cxnId="{8CE75852-6821-4728-92FA-32D8789E43FC}">
      <dgm:prSet/>
      <dgm:spPr/>
      <dgm:t>
        <a:bodyPr/>
        <a:lstStyle/>
        <a:p>
          <a:endParaRPr lang="en-US"/>
        </a:p>
      </dgm:t>
    </dgm:pt>
    <dgm:pt modelId="{25C95A99-61B8-4334-B876-4056AB2AC7BD}">
      <dgm:prSet phldrT="[Text]"/>
      <dgm:spPr>
        <a:ln>
          <a:solidFill>
            <a:srgbClr val="B9AB85"/>
          </a:solidFill>
        </a:ln>
      </dgm:spPr>
      <dgm:t>
        <a:bodyPr/>
        <a:lstStyle/>
        <a:p>
          <a:r>
            <a:rPr lang="en-US" i="1" dirty="0">
              <a:latin typeface="Calibri" panose="020F0502020204030204" pitchFamily="34" charset="0"/>
              <a:ea typeface="Calibri" panose="020F0502020204030204" pitchFamily="34" charset="0"/>
              <a:cs typeface="Calibri" panose="020F0502020204030204" pitchFamily="34" charset="0"/>
            </a:rPr>
            <a:t>Working partner can take salary but should be discussed in a separate meeting and not mentioned in the deed</a:t>
          </a:r>
        </a:p>
      </dgm:t>
    </dgm:pt>
    <dgm:pt modelId="{2544CDBE-C98B-4A66-AE88-0E65D2D89E21}" type="parTrans" cxnId="{4FFDF4D0-9C67-42C4-B7B2-18DCCEAE5F6D}">
      <dgm:prSet/>
      <dgm:spPr/>
      <dgm:t>
        <a:bodyPr/>
        <a:lstStyle/>
        <a:p>
          <a:endParaRPr lang="en-US"/>
        </a:p>
      </dgm:t>
    </dgm:pt>
    <dgm:pt modelId="{20F1A017-F6B1-4051-B1D3-017C1D9FFA9A}" type="sibTrans" cxnId="{4FFDF4D0-9C67-42C4-B7B2-18DCCEAE5F6D}">
      <dgm:prSet/>
      <dgm:spPr/>
      <dgm:t>
        <a:bodyPr/>
        <a:lstStyle/>
        <a:p>
          <a:endParaRPr lang="en-US"/>
        </a:p>
      </dgm:t>
    </dgm:pt>
    <dgm:pt modelId="{5397F566-C72D-48A6-9A71-9066FC14132C}">
      <dgm:prSet phldrT="[Text]"/>
      <dgm:spPr>
        <a:ln>
          <a:solidFill>
            <a:srgbClr val="985347"/>
          </a:solidFill>
        </a:ln>
      </dgm:spPr>
      <dgm:t>
        <a:bodyPr/>
        <a:lstStyle/>
        <a:p>
          <a:r>
            <a:rPr lang="en-US" i="1" dirty="0">
              <a:latin typeface="Calibri" panose="020F0502020204030204" pitchFamily="34" charset="0"/>
              <a:ea typeface="Calibri" panose="020F0502020204030204" pitchFamily="34" charset="0"/>
              <a:cs typeface="Calibri" panose="020F0502020204030204" pitchFamily="34" charset="0"/>
            </a:rPr>
            <a:t>Household expenses, Education fees, Medical – all expenses can be withdrawn but shall be adjusted from partner’s profit account.</a:t>
          </a:r>
        </a:p>
      </dgm:t>
    </dgm:pt>
    <dgm:pt modelId="{1B01EF81-73E6-4AF7-92BF-5C64C8D19B3F}" type="parTrans" cxnId="{2B5FDE98-1D07-4381-A258-A898392220ED}">
      <dgm:prSet/>
      <dgm:spPr/>
      <dgm:t>
        <a:bodyPr/>
        <a:lstStyle/>
        <a:p>
          <a:endParaRPr lang="en-US"/>
        </a:p>
      </dgm:t>
    </dgm:pt>
    <dgm:pt modelId="{E235A1CD-29D3-4895-A062-0622121EC3F2}" type="sibTrans" cxnId="{2B5FDE98-1D07-4381-A258-A898392220ED}">
      <dgm:prSet/>
      <dgm:spPr/>
      <dgm:t>
        <a:bodyPr/>
        <a:lstStyle/>
        <a:p>
          <a:endParaRPr lang="en-US"/>
        </a:p>
      </dgm:t>
    </dgm:pt>
    <dgm:pt modelId="{DD58A136-A01F-4EDD-A336-E9D060FBBDE8}" type="pres">
      <dgm:prSet presAssocID="{7CC6E6CD-0C95-488C-9E32-BE9F22E8CC68}" presName="linear" presStyleCnt="0">
        <dgm:presLayoutVars>
          <dgm:dir/>
          <dgm:animLvl val="lvl"/>
          <dgm:resizeHandles val="exact"/>
        </dgm:presLayoutVars>
      </dgm:prSet>
      <dgm:spPr/>
    </dgm:pt>
    <dgm:pt modelId="{7DDC56EB-607B-4297-B4A8-5A18C7DDB315}" type="pres">
      <dgm:prSet presAssocID="{504CD7C4-70B7-412F-8A39-61B3856B322F}" presName="parentLin" presStyleCnt="0"/>
      <dgm:spPr/>
    </dgm:pt>
    <dgm:pt modelId="{1DFCB611-B3F2-45BF-BEA3-51651ACA3DD9}" type="pres">
      <dgm:prSet presAssocID="{504CD7C4-70B7-412F-8A39-61B3856B322F}" presName="parentLeftMargin" presStyleLbl="node1" presStyleIdx="0" presStyleCnt="3"/>
      <dgm:spPr/>
    </dgm:pt>
    <dgm:pt modelId="{172D71B0-F286-4DED-8FBB-F64A27BC78E7}" type="pres">
      <dgm:prSet presAssocID="{504CD7C4-70B7-412F-8A39-61B3856B322F}" presName="parentText" presStyleLbl="node1" presStyleIdx="0" presStyleCnt="3">
        <dgm:presLayoutVars>
          <dgm:chMax val="0"/>
          <dgm:bulletEnabled val="1"/>
        </dgm:presLayoutVars>
      </dgm:prSet>
      <dgm:spPr/>
    </dgm:pt>
    <dgm:pt modelId="{87C4BEEA-23E8-4176-94D0-1862895064B1}" type="pres">
      <dgm:prSet presAssocID="{504CD7C4-70B7-412F-8A39-61B3856B322F}" presName="negativeSpace" presStyleCnt="0"/>
      <dgm:spPr/>
    </dgm:pt>
    <dgm:pt modelId="{3AF44084-1DB1-4D0F-BC28-7F145B07848A}" type="pres">
      <dgm:prSet presAssocID="{504CD7C4-70B7-412F-8A39-61B3856B322F}" presName="childText" presStyleLbl="conFgAcc1" presStyleIdx="0" presStyleCnt="3">
        <dgm:presLayoutVars>
          <dgm:bulletEnabled val="1"/>
        </dgm:presLayoutVars>
      </dgm:prSet>
      <dgm:spPr/>
    </dgm:pt>
    <dgm:pt modelId="{A9B9D779-70F7-4C78-9806-16A195A736CB}" type="pres">
      <dgm:prSet presAssocID="{CCE292F4-15B0-4780-8AE5-944E29F0A74E}" presName="spaceBetweenRectangles" presStyleCnt="0"/>
      <dgm:spPr/>
    </dgm:pt>
    <dgm:pt modelId="{39E661A8-EB61-4701-B0C1-9355610B4620}" type="pres">
      <dgm:prSet presAssocID="{6B0FF401-0952-402C-BE32-287A758A48D5}" presName="parentLin" presStyleCnt="0"/>
      <dgm:spPr/>
    </dgm:pt>
    <dgm:pt modelId="{91548195-C3B4-4B4C-B308-5CD7A55A5C9B}" type="pres">
      <dgm:prSet presAssocID="{6B0FF401-0952-402C-BE32-287A758A48D5}" presName="parentLeftMargin" presStyleLbl="node1" presStyleIdx="0" presStyleCnt="3"/>
      <dgm:spPr/>
    </dgm:pt>
    <dgm:pt modelId="{0DABE4F7-F7CD-4465-A20B-04839B9E495F}" type="pres">
      <dgm:prSet presAssocID="{6B0FF401-0952-402C-BE32-287A758A48D5}" presName="parentText" presStyleLbl="node1" presStyleIdx="1" presStyleCnt="3">
        <dgm:presLayoutVars>
          <dgm:chMax val="0"/>
          <dgm:bulletEnabled val="1"/>
        </dgm:presLayoutVars>
      </dgm:prSet>
      <dgm:spPr/>
    </dgm:pt>
    <dgm:pt modelId="{EE094149-37C0-46E1-A1AB-CB9996FD48A5}" type="pres">
      <dgm:prSet presAssocID="{6B0FF401-0952-402C-BE32-287A758A48D5}" presName="negativeSpace" presStyleCnt="0"/>
      <dgm:spPr/>
    </dgm:pt>
    <dgm:pt modelId="{6A034F8F-9AD2-4706-9BAE-3E49B7E073FD}" type="pres">
      <dgm:prSet presAssocID="{6B0FF401-0952-402C-BE32-287A758A48D5}" presName="childText" presStyleLbl="conFgAcc1" presStyleIdx="1" presStyleCnt="3">
        <dgm:presLayoutVars>
          <dgm:bulletEnabled val="1"/>
        </dgm:presLayoutVars>
      </dgm:prSet>
      <dgm:spPr/>
    </dgm:pt>
    <dgm:pt modelId="{DE01772D-EE67-4930-BE94-190F998AE5DB}" type="pres">
      <dgm:prSet presAssocID="{4B31281B-2999-44C3-BC9C-7DD141AF2C91}" presName="spaceBetweenRectangles" presStyleCnt="0"/>
      <dgm:spPr/>
    </dgm:pt>
    <dgm:pt modelId="{9026EF7B-8702-479A-9645-C22731A20051}" type="pres">
      <dgm:prSet presAssocID="{D4E6C575-2A3F-4A31-8C63-21D323A8BA99}" presName="parentLin" presStyleCnt="0"/>
      <dgm:spPr/>
    </dgm:pt>
    <dgm:pt modelId="{78BE73EF-6F25-4B4B-BAC7-8CFFA8E0CDAC}" type="pres">
      <dgm:prSet presAssocID="{D4E6C575-2A3F-4A31-8C63-21D323A8BA99}" presName="parentLeftMargin" presStyleLbl="node1" presStyleIdx="1" presStyleCnt="3"/>
      <dgm:spPr/>
    </dgm:pt>
    <dgm:pt modelId="{D98E757F-400F-4C58-9080-135C624F65FB}" type="pres">
      <dgm:prSet presAssocID="{D4E6C575-2A3F-4A31-8C63-21D323A8BA99}" presName="parentText" presStyleLbl="node1" presStyleIdx="2" presStyleCnt="3">
        <dgm:presLayoutVars>
          <dgm:chMax val="0"/>
          <dgm:bulletEnabled val="1"/>
        </dgm:presLayoutVars>
      </dgm:prSet>
      <dgm:spPr/>
    </dgm:pt>
    <dgm:pt modelId="{6A140E56-C8A1-4099-BEBD-7E4AA5AE43BF}" type="pres">
      <dgm:prSet presAssocID="{D4E6C575-2A3F-4A31-8C63-21D323A8BA99}" presName="negativeSpace" presStyleCnt="0"/>
      <dgm:spPr/>
    </dgm:pt>
    <dgm:pt modelId="{E2DBD251-6ADB-4008-A990-2FC4D24EDE48}" type="pres">
      <dgm:prSet presAssocID="{D4E6C575-2A3F-4A31-8C63-21D323A8BA99}" presName="childText" presStyleLbl="conFgAcc1" presStyleIdx="2" presStyleCnt="3">
        <dgm:presLayoutVars>
          <dgm:bulletEnabled val="1"/>
        </dgm:presLayoutVars>
      </dgm:prSet>
      <dgm:spPr/>
    </dgm:pt>
  </dgm:ptLst>
  <dgm:cxnLst>
    <dgm:cxn modelId="{AE451C08-AD13-4E9E-828D-A28FF4D6D3D6}" srcId="{7CC6E6CD-0C95-488C-9E32-BE9F22E8CC68}" destId="{D4E6C575-2A3F-4A31-8C63-21D323A8BA99}" srcOrd="2" destOrd="0" parTransId="{250CC385-9573-4225-8D99-155C02B9F57A}" sibTransId="{933F2647-DE1B-4154-8C42-8E7BEE62B4D0}"/>
    <dgm:cxn modelId="{213B1D09-8CFA-449E-BEAC-D3B2939E0D8E}" srcId="{D4E6C575-2A3F-4A31-8C63-21D323A8BA99}" destId="{CACB09C8-7BEC-4D2E-A5FF-D624C60073CD}" srcOrd="0" destOrd="0" parTransId="{5C08C60F-20D0-4AA8-8BEF-B1A769B6F75D}" sibTransId="{3A74D9E9-2F65-47B9-9205-83E807832918}"/>
    <dgm:cxn modelId="{3318280B-B42B-4CB6-AB38-7545029A23D4}" type="presOf" srcId="{7CC6E6CD-0C95-488C-9E32-BE9F22E8CC68}" destId="{DD58A136-A01F-4EDD-A336-E9D060FBBDE8}" srcOrd="0" destOrd="0" presId="urn:microsoft.com/office/officeart/2005/8/layout/list1"/>
    <dgm:cxn modelId="{D9491719-CAE9-42D2-BC37-4A7C792B6D9E}" type="presOf" srcId="{5397F566-C72D-48A6-9A71-9066FC14132C}" destId="{6A034F8F-9AD2-4706-9BAE-3E49B7E073FD}" srcOrd="0" destOrd="1" presId="urn:microsoft.com/office/officeart/2005/8/layout/list1"/>
    <dgm:cxn modelId="{D7054E26-013D-4480-826D-260A98B96A14}" srcId="{6B0FF401-0952-402C-BE32-287A758A48D5}" destId="{3E6E5945-B035-40D1-B91E-87642012BAF1}" srcOrd="0" destOrd="0" parTransId="{3CC0F4CC-7667-4392-A386-5A9F50D4A173}" sibTransId="{A7BFED34-3F2D-48E6-8629-F636A9549D81}"/>
    <dgm:cxn modelId="{76AC9231-D0F0-4056-970B-EC5B2D2B4086}" type="presOf" srcId="{6B0FF401-0952-402C-BE32-287A758A48D5}" destId="{0DABE4F7-F7CD-4465-A20B-04839B9E495F}" srcOrd="1" destOrd="0" presId="urn:microsoft.com/office/officeart/2005/8/layout/list1"/>
    <dgm:cxn modelId="{8CE75852-6821-4728-92FA-32D8789E43FC}" srcId="{504CD7C4-70B7-412F-8A39-61B3856B322F}" destId="{368AEA5D-8897-4A33-8C2B-53E5593185DB}" srcOrd="2" destOrd="0" parTransId="{5F8F366B-AE96-452F-B459-1A3C6CDC1B05}" sibTransId="{F5CEC2BA-45B3-4B0A-B6D1-BC9E704EF3DB}"/>
    <dgm:cxn modelId="{5E387754-FB44-4985-8C08-5CA02E013CB9}" type="presOf" srcId="{D73AA101-5801-4B18-831B-FC6C1773EC66}" destId="{3AF44084-1DB1-4D0F-BC28-7F145B07848A}" srcOrd="0" destOrd="0" presId="urn:microsoft.com/office/officeart/2005/8/layout/list1"/>
    <dgm:cxn modelId="{A131337C-AC76-41B4-8CD2-4D64BF000970}" srcId="{504CD7C4-70B7-412F-8A39-61B3856B322F}" destId="{D73AA101-5801-4B18-831B-FC6C1773EC66}" srcOrd="0" destOrd="0" parTransId="{8C38A0A3-D47B-4880-9CD5-38AB8ABA9CE7}" sibTransId="{6A073494-1081-46EA-A738-0671E0E2E2CC}"/>
    <dgm:cxn modelId="{80FFFC85-C1DD-4D1E-A323-64F411B06CFA}" srcId="{7CC6E6CD-0C95-488C-9E32-BE9F22E8CC68}" destId="{6B0FF401-0952-402C-BE32-287A758A48D5}" srcOrd="1" destOrd="0" parTransId="{F3F940E9-235F-4F27-8649-C7999C4E06A0}" sibTransId="{4B31281B-2999-44C3-BC9C-7DD141AF2C91}"/>
    <dgm:cxn modelId="{2B5FDE98-1D07-4381-A258-A898392220ED}" srcId="{6B0FF401-0952-402C-BE32-287A758A48D5}" destId="{5397F566-C72D-48A6-9A71-9066FC14132C}" srcOrd="1" destOrd="0" parTransId="{1B01EF81-73E6-4AF7-92BF-5C64C8D19B3F}" sibTransId="{E235A1CD-29D3-4895-A062-0622121EC3F2}"/>
    <dgm:cxn modelId="{D56B7B99-8B40-4742-932B-F57223CB4DD4}" type="presOf" srcId="{CACB09C8-7BEC-4D2E-A5FF-D624C60073CD}" destId="{E2DBD251-6ADB-4008-A990-2FC4D24EDE48}" srcOrd="0" destOrd="0" presId="urn:microsoft.com/office/officeart/2005/8/layout/list1"/>
    <dgm:cxn modelId="{2E6782A5-51CD-478F-B77F-6076D47F1848}" srcId="{504CD7C4-70B7-412F-8A39-61B3856B322F}" destId="{7D3A2B2C-4613-46C6-AF41-02A6C86A2F09}" srcOrd="1" destOrd="0" parTransId="{52B0AFDD-B5ED-45CA-9E98-DCD1D2BD75FF}" sibTransId="{AAD91847-46EB-485E-A42B-F68DFF266B83}"/>
    <dgm:cxn modelId="{D51DD4A5-5FAD-40B4-9C07-5D28E12BA8BA}" type="presOf" srcId="{3E6E5945-B035-40D1-B91E-87642012BAF1}" destId="{6A034F8F-9AD2-4706-9BAE-3E49B7E073FD}" srcOrd="0" destOrd="0" presId="urn:microsoft.com/office/officeart/2005/8/layout/list1"/>
    <dgm:cxn modelId="{DB5EE9A8-D1FC-407F-8728-376350F72021}" type="presOf" srcId="{6B0FF401-0952-402C-BE32-287A758A48D5}" destId="{91548195-C3B4-4B4C-B308-5CD7A55A5C9B}" srcOrd="0" destOrd="0" presId="urn:microsoft.com/office/officeart/2005/8/layout/list1"/>
    <dgm:cxn modelId="{33F210BC-E5DB-4B8B-AAA7-F52DA8497C4E}" type="presOf" srcId="{368AEA5D-8897-4A33-8C2B-53E5593185DB}" destId="{3AF44084-1DB1-4D0F-BC28-7F145B07848A}" srcOrd="0" destOrd="2" presId="urn:microsoft.com/office/officeart/2005/8/layout/list1"/>
    <dgm:cxn modelId="{9901D4CA-D4A3-41D1-9F01-90499B28C2FF}" type="presOf" srcId="{D4E6C575-2A3F-4A31-8C63-21D323A8BA99}" destId="{D98E757F-400F-4C58-9080-135C624F65FB}" srcOrd="1" destOrd="0" presId="urn:microsoft.com/office/officeart/2005/8/layout/list1"/>
    <dgm:cxn modelId="{4FFDF4D0-9C67-42C4-B7B2-18DCCEAE5F6D}" srcId="{504CD7C4-70B7-412F-8A39-61B3856B322F}" destId="{25C95A99-61B8-4334-B876-4056AB2AC7BD}" srcOrd="3" destOrd="0" parTransId="{2544CDBE-C98B-4A66-AE88-0E65D2D89E21}" sibTransId="{20F1A017-F6B1-4051-B1D3-017C1D9FFA9A}"/>
    <dgm:cxn modelId="{0E6380D9-A439-4032-89DB-285C5EF4DCB6}" srcId="{7CC6E6CD-0C95-488C-9E32-BE9F22E8CC68}" destId="{504CD7C4-70B7-412F-8A39-61B3856B322F}" srcOrd="0" destOrd="0" parTransId="{177F5F69-24E4-44DF-A7C3-08E7A1FE49A2}" sibTransId="{CCE292F4-15B0-4780-8AE5-944E29F0A74E}"/>
    <dgm:cxn modelId="{CF00E6DA-9807-416A-A96F-976091C3AA66}" type="presOf" srcId="{7D3A2B2C-4613-46C6-AF41-02A6C86A2F09}" destId="{3AF44084-1DB1-4D0F-BC28-7F145B07848A}" srcOrd="0" destOrd="1" presId="urn:microsoft.com/office/officeart/2005/8/layout/list1"/>
    <dgm:cxn modelId="{1250E5ED-797D-42ED-A177-638D8097AF57}" type="presOf" srcId="{25C95A99-61B8-4334-B876-4056AB2AC7BD}" destId="{3AF44084-1DB1-4D0F-BC28-7F145B07848A}" srcOrd="0" destOrd="3" presId="urn:microsoft.com/office/officeart/2005/8/layout/list1"/>
    <dgm:cxn modelId="{5C0190F8-024D-4A36-8983-24E03B5D8852}" type="presOf" srcId="{D4E6C575-2A3F-4A31-8C63-21D323A8BA99}" destId="{78BE73EF-6F25-4B4B-BAC7-8CFFA8E0CDAC}" srcOrd="0" destOrd="0" presId="urn:microsoft.com/office/officeart/2005/8/layout/list1"/>
    <dgm:cxn modelId="{1C7C55FC-8C46-45D2-98FF-5B622E73D596}" type="presOf" srcId="{504CD7C4-70B7-412F-8A39-61B3856B322F}" destId="{172D71B0-F286-4DED-8FBB-F64A27BC78E7}" srcOrd="1" destOrd="0" presId="urn:microsoft.com/office/officeart/2005/8/layout/list1"/>
    <dgm:cxn modelId="{5B2968FD-D653-40A5-9742-96C1078D7933}" type="presOf" srcId="{504CD7C4-70B7-412F-8A39-61B3856B322F}" destId="{1DFCB611-B3F2-45BF-BEA3-51651ACA3DD9}" srcOrd="0" destOrd="0" presId="urn:microsoft.com/office/officeart/2005/8/layout/list1"/>
    <dgm:cxn modelId="{3A38FFE5-D998-4E4D-A00C-13D6F29FF9DE}" type="presParOf" srcId="{DD58A136-A01F-4EDD-A336-E9D060FBBDE8}" destId="{7DDC56EB-607B-4297-B4A8-5A18C7DDB315}" srcOrd="0" destOrd="0" presId="urn:microsoft.com/office/officeart/2005/8/layout/list1"/>
    <dgm:cxn modelId="{A3B4DACB-9943-451F-AA18-B8FAA9B6687A}" type="presParOf" srcId="{7DDC56EB-607B-4297-B4A8-5A18C7DDB315}" destId="{1DFCB611-B3F2-45BF-BEA3-51651ACA3DD9}" srcOrd="0" destOrd="0" presId="urn:microsoft.com/office/officeart/2005/8/layout/list1"/>
    <dgm:cxn modelId="{FF8367ED-842B-4E74-9198-0079B489E573}" type="presParOf" srcId="{7DDC56EB-607B-4297-B4A8-5A18C7DDB315}" destId="{172D71B0-F286-4DED-8FBB-F64A27BC78E7}" srcOrd="1" destOrd="0" presId="urn:microsoft.com/office/officeart/2005/8/layout/list1"/>
    <dgm:cxn modelId="{AE9B08BD-9CD6-49AE-8254-628A9E1E837E}" type="presParOf" srcId="{DD58A136-A01F-4EDD-A336-E9D060FBBDE8}" destId="{87C4BEEA-23E8-4176-94D0-1862895064B1}" srcOrd="1" destOrd="0" presId="urn:microsoft.com/office/officeart/2005/8/layout/list1"/>
    <dgm:cxn modelId="{4BF68E46-DD50-4640-8090-14F163176028}" type="presParOf" srcId="{DD58A136-A01F-4EDD-A336-E9D060FBBDE8}" destId="{3AF44084-1DB1-4D0F-BC28-7F145B07848A}" srcOrd="2" destOrd="0" presId="urn:microsoft.com/office/officeart/2005/8/layout/list1"/>
    <dgm:cxn modelId="{3B447188-57EF-4DA2-8E8B-B2D2C2F4FCFB}" type="presParOf" srcId="{DD58A136-A01F-4EDD-A336-E9D060FBBDE8}" destId="{A9B9D779-70F7-4C78-9806-16A195A736CB}" srcOrd="3" destOrd="0" presId="urn:microsoft.com/office/officeart/2005/8/layout/list1"/>
    <dgm:cxn modelId="{DC78E7DB-E397-4334-AF05-19F251E5D31E}" type="presParOf" srcId="{DD58A136-A01F-4EDD-A336-E9D060FBBDE8}" destId="{39E661A8-EB61-4701-B0C1-9355610B4620}" srcOrd="4" destOrd="0" presId="urn:microsoft.com/office/officeart/2005/8/layout/list1"/>
    <dgm:cxn modelId="{8F520066-389C-41DD-B0C4-E6A33463B659}" type="presParOf" srcId="{39E661A8-EB61-4701-B0C1-9355610B4620}" destId="{91548195-C3B4-4B4C-B308-5CD7A55A5C9B}" srcOrd="0" destOrd="0" presId="urn:microsoft.com/office/officeart/2005/8/layout/list1"/>
    <dgm:cxn modelId="{6523E84D-C6D3-4233-AA04-F1EDDA6217C4}" type="presParOf" srcId="{39E661A8-EB61-4701-B0C1-9355610B4620}" destId="{0DABE4F7-F7CD-4465-A20B-04839B9E495F}" srcOrd="1" destOrd="0" presId="urn:microsoft.com/office/officeart/2005/8/layout/list1"/>
    <dgm:cxn modelId="{C086B1E5-EBDB-4AE8-B09A-D040EEBA5EAC}" type="presParOf" srcId="{DD58A136-A01F-4EDD-A336-E9D060FBBDE8}" destId="{EE094149-37C0-46E1-A1AB-CB9996FD48A5}" srcOrd="5" destOrd="0" presId="urn:microsoft.com/office/officeart/2005/8/layout/list1"/>
    <dgm:cxn modelId="{7AE9350A-A3D7-4CA2-BF07-AA6C499C406C}" type="presParOf" srcId="{DD58A136-A01F-4EDD-A336-E9D060FBBDE8}" destId="{6A034F8F-9AD2-4706-9BAE-3E49B7E073FD}" srcOrd="6" destOrd="0" presId="urn:microsoft.com/office/officeart/2005/8/layout/list1"/>
    <dgm:cxn modelId="{0375D07B-265A-4928-9E95-F06A15928754}" type="presParOf" srcId="{DD58A136-A01F-4EDD-A336-E9D060FBBDE8}" destId="{DE01772D-EE67-4930-BE94-190F998AE5DB}" srcOrd="7" destOrd="0" presId="urn:microsoft.com/office/officeart/2005/8/layout/list1"/>
    <dgm:cxn modelId="{36573A23-9880-4F50-8BF3-50948189DF55}" type="presParOf" srcId="{DD58A136-A01F-4EDD-A336-E9D060FBBDE8}" destId="{9026EF7B-8702-479A-9645-C22731A20051}" srcOrd="8" destOrd="0" presId="urn:microsoft.com/office/officeart/2005/8/layout/list1"/>
    <dgm:cxn modelId="{CC6751E8-E6AE-417D-ABF3-2061CF2FF4C6}" type="presParOf" srcId="{9026EF7B-8702-479A-9645-C22731A20051}" destId="{78BE73EF-6F25-4B4B-BAC7-8CFFA8E0CDAC}" srcOrd="0" destOrd="0" presId="urn:microsoft.com/office/officeart/2005/8/layout/list1"/>
    <dgm:cxn modelId="{1B0981D2-CCCB-4899-AF9F-D6E250D93910}" type="presParOf" srcId="{9026EF7B-8702-479A-9645-C22731A20051}" destId="{D98E757F-400F-4C58-9080-135C624F65FB}" srcOrd="1" destOrd="0" presId="urn:microsoft.com/office/officeart/2005/8/layout/list1"/>
    <dgm:cxn modelId="{0E9AD117-1DC9-4E99-B27C-E4A8DE1D39D1}" type="presParOf" srcId="{DD58A136-A01F-4EDD-A336-E9D060FBBDE8}" destId="{6A140E56-C8A1-4099-BEBD-7E4AA5AE43BF}" srcOrd="9" destOrd="0" presId="urn:microsoft.com/office/officeart/2005/8/layout/list1"/>
    <dgm:cxn modelId="{7D45807A-A0A2-43D0-8C74-32F485F0B0A7}" type="presParOf" srcId="{DD58A136-A01F-4EDD-A336-E9D060FBBDE8}" destId="{E2DBD251-6ADB-4008-A990-2FC4D24EDE48}"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F44084-1DB1-4D0F-BC28-7F145B07848A}">
      <dsp:nvSpPr>
        <dsp:cNvPr id="0" name=""/>
        <dsp:cNvSpPr/>
      </dsp:nvSpPr>
      <dsp:spPr>
        <a:xfrm>
          <a:off x="0" y="241722"/>
          <a:ext cx="9227546" cy="1606500"/>
        </a:xfrm>
        <a:prstGeom prst="rect">
          <a:avLst/>
        </a:prstGeom>
        <a:solidFill>
          <a:schemeClr val="lt1">
            <a:alpha val="90000"/>
            <a:hueOff val="0"/>
            <a:satOff val="0"/>
            <a:lumOff val="0"/>
            <a:alphaOff val="0"/>
          </a:schemeClr>
        </a:solidFill>
        <a:ln w="19050" cap="flat" cmpd="sng" algn="ctr">
          <a:solidFill>
            <a:srgbClr val="B9AB8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6160" tIns="312420" rIns="716160" bIns="106680" numCol="1" spcCol="1270" anchor="t" anchorCtr="0">
          <a:noAutofit/>
        </a:bodyPr>
        <a:lstStyle/>
        <a:p>
          <a:pPr marL="114300" lvl="1" indent="-114300" algn="l" defTabSz="666750">
            <a:lnSpc>
              <a:spcPct val="90000"/>
            </a:lnSpc>
            <a:spcBef>
              <a:spcPct val="0"/>
            </a:spcBef>
            <a:spcAft>
              <a:spcPct val="15000"/>
            </a:spcAft>
            <a:buChar char="•"/>
          </a:pPr>
          <a:r>
            <a:rPr lang="en-US" sz="1500" i="1" kern="1200" dirty="0">
              <a:latin typeface="Calibri" panose="020F0502020204030204" pitchFamily="34" charset="0"/>
              <a:ea typeface="Calibri" panose="020F0502020204030204" pitchFamily="34" charset="0"/>
              <a:cs typeface="Calibri" panose="020F0502020204030204" pitchFamily="34" charset="0"/>
            </a:rPr>
            <a:t>Shop rent</a:t>
          </a:r>
        </a:p>
        <a:p>
          <a:pPr marL="114300" lvl="1" indent="-114300" algn="l" defTabSz="666750">
            <a:lnSpc>
              <a:spcPct val="90000"/>
            </a:lnSpc>
            <a:spcBef>
              <a:spcPct val="0"/>
            </a:spcBef>
            <a:spcAft>
              <a:spcPct val="15000"/>
            </a:spcAft>
            <a:buChar char="•"/>
          </a:pPr>
          <a:r>
            <a:rPr lang="en-US" sz="1500" i="1" kern="1200" dirty="0">
              <a:latin typeface="Calibri" panose="020F0502020204030204" pitchFamily="34" charset="0"/>
              <a:ea typeface="Calibri" panose="020F0502020204030204" pitchFamily="34" charset="0"/>
              <a:cs typeface="Calibri" panose="020F0502020204030204" pitchFamily="34" charset="0"/>
            </a:rPr>
            <a:t>Staff Salary</a:t>
          </a:r>
        </a:p>
        <a:p>
          <a:pPr marL="114300" lvl="1" indent="-114300" algn="l" defTabSz="666750">
            <a:lnSpc>
              <a:spcPct val="90000"/>
            </a:lnSpc>
            <a:spcBef>
              <a:spcPct val="0"/>
            </a:spcBef>
            <a:spcAft>
              <a:spcPct val="15000"/>
            </a:spcAft>
            <a:buChar char="•"/>
          </a:pPr>
          <a:r>
            <a:rPr lang="en-US" sz="1500" i="1" kern="1200" dirty="0">
              <a:latin typeface="Calibri" panose="020F0502020204030204" pitchFamily="34" charset="0"/>
              <a:ea typeface="Calibri" panose="020F0502020204030204" pitchFamily="34" charset="0"/>
              <a:cs typeface="Calibri" panose="020F0502020204030204" pitchFamily="34" charset="0"/>
            </a:rPr>
            <a:t>Taxes</a:t>
          </a:r>
        </a:p>
        <a:p>
          <a:pPr marL="114300" lvl="1" indent="-114300" algn="l" defTabSz="666750">
            <a:lnSpc>
              <a:spcPct val="90000"/>
            </a:lnSpc>
            <a:spcBef>
              <a:spcPct val="0"/>
            </a:spcBef>
            <a:spcAft>
              <a:spcPct val="15000"/>
            </a:spcAft>
            <a:buChar char="•"/>
          </a:pPr>
          <a:r>
            <a:rPr lang="en-US" sz="1500" i="1" kern="1200" dirty="0">
              <a:latin typeface="Calibri" panose="020F0502020204030204" pitchFamily="34" charset="0"/>
              <a:ea typeface="Calibri" panose="020F0502020204030204" pitchFamily="34" charset="0"/>
              <a:cs typeface="Calibri" panose="020F0502020204030204" pitchFamily="34" charset="0"/>
            </a:rPr>
            <a:t>Working partner can take salary but should be discussed in a separate meeting and not mentioned in the deed</a:t>
          </a:r>
        </a:p>
      </dsp:txBody>
      <dsp:txXfrm>
        <a:off x="0" y="241722"/>
        <a:ext cx="9227546" cy="1606500"/>
      </dsp:txXfrm>
    </dsp:sp>
    <dsp:sp modelId="{172D71B0-F286-4DED-8FBB-F64A27BC78E7}">
      <dsp:nvSpPr>
        <dsp:cNvPr id="0" name=""/>
        <dsp:cNvSpPr/>
      </dsp:nvSpPr>
      <dsp:spPr>
        <a:xfrm>
          <a:off x="461377" y="20322"/>
          <a:ext cx="6459282" cy="442800"/>
        </a:xfrm>
        <a:prstGeom prst="roundRect">
          <a:avLst/>
        </a:prstGeom>
        <a:solidFill>
          <a:srgbClr val="B9AB8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146" tIns="0" rIns="244146" bIns="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tx1"/>
              </a:solidFill>
              <a:latin typeface="Gilmer Medium" panose="00000700000000000000" pitchFamily="50" charset="0"/>
            </a:rPr>
            <a:t>Business Expenses</a:t>
          </a:r>
        </a:p>
      </dsp:txBody>
      <dsp:txXfrm>
        <a:off x="482993" y="41938"/>
        <a:ext cx="6416050" cy="399568"/>
      </dsp:txXfrm>
    </dsp:sp>
    <dsp:sp modelId="{6A034F8F-9AD2-4706-9BAE-3E49B7E073FD}">
      <dsp:nvSpPr>
        <dsp:cNvPr id="0" name=""/>
        <dsp:cNvSpPr/>
      </dsp:nvSpPr>
      <dsp:spPr>
        <a:xfrm>
          <a:off x="0" y="2150623"/>
          <a:ext cx="9227546" cy="1086750"/>
        </a:xfrm>
        <a:prstGeom prst="rect">
          <a:avLst/>
        </a:prstGeom>
        <a:solidFill>
          <a:schemeClr val="lt1">
            <a:alpha val="90000"/>
            <a:hueOff val="0"/>
            <a:satOff val="0"/>
            <a:lumOff val="0"/>
            <a:alphaOff val="0"/>
          </a:schemeClr>
        </a:solidFill>
        <a:ln w="19050" cap="flat" cmpd="sng" algn="ctr">
          <a:solidFill>
            <a:srgbClr val="985347"/>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6160" tIns="312420" rIns="716160" bIns="106680" numCol="1" spcCol="1270" anchor="t" anchorCtr="0">
          <a:noAutofit/>
        </a:bodyPr>
        <a:lstStyle/>
        <a:p>
          <a:pPr marL="114300" lvl="1" indent="-114300" algn="l" defTabSz="666750">
            <a:lnSpc>
              <a:spcPct val="90000"/>
            </a:lnSpc>
            <a:spcBef>
              <a:spcPct val="0"/>
            </a:spcBef>
            <a:spcAft>
              <a:spcPct val="15000"/>
            </a:spcAft>
            <a:buChar char="•"/>
          </a:pPr>
          <a:r>
            <a:rPr lang="en-US" sz="1500" i="1" kern="1200" dirty="0">
              <a:latin typeface="Calibri" panose="020F0502020204030204" pitchFamily="34" charset="0"/>
              <a:ea typeface="Calibri" panose="020F0502020204030204" pitchFamily="34" charset="0"/>
              <a:cs typeface="Calibri" panose="020F0502020204030204" pitchFamily="34" charset="0"/>
            </a:rPr>
            <a:t>On Account clause to be mentioned.</a:t>
          </a:r>
        </a:p>
        <a:p>
          <a:pPr marL="114300" lvl="1" indent="-114300" algn="l" defTabSz="666750">
            <a:lnSpc>
              <a:spcPct val="90000"/>
            </a:lnSpc>
            <a:spcBef>
              <a:spcPct val="0"/>
            </a:spcBef>
            <a:spcAft>
              <a:spcPct val="15000"/>
            </a:spcAft>
            <a:buChar char="•"/>
          </a:pPr>
          <a:r>
            <a:rPr lang="en-US" sz="1500" i="1" kern="1200" dirty="0">
              <a:latin typeface="Calibri" panose="020F0502020204030204" pitchFamily="34" charset="0"/>
              <a:ea typeface="Calibri" panose="020F0502020204030204" pitchFamily="34" charset="0"/>
              <a:cs typeface="Calibri" panose="020F0502020204030204" pitchFamily="34" charset="0"/>
            </a:rPr>
            <a:t>Household expenses, Education fees, Medical – all expenses can be withdrawn but shall be adjusted from partner’s profit account.</a:t>
          </a:r>
        </a:p>
      </dsp:txBody>
      <dsp:txXfrm>
        <a:off x="0" y="2150623"/>
        <a:ext cx="9227546" cy="1086750"/>
      </dsp:txXfrm>
    </dsp:sp>
    <dsp:sp modelId="{0DABE4F7-F7CD-4465-A20B-04839B9E495F}">
      <dsp:nvSpPr>
        <dsp:cNvPr id="0" name=""/>
        <dsp:cNvSpPr/>
      </dsp:nvSpPr>
      <dsp:spPr>
        <a:xfrm>
          <a:off x="461377" y="1929223"/>
          <a:ext cx="6459282" cy="442800"/>
        </a:xfrm>
        <a:prstGeom prst="roundRect">
          <a:avLst/>
        </a:prstGeom>
        <a:solidFill>
          <a:srgbClr val="98534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146" tIns="0" rIns="244146" bIns="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tx1"/>
              </a:solidFill>
              <a:latin typeface="Gilmer Medium" panose="00000700000000000000" pitchFamily="50" charset="0"/>
            </a:rPr>
            <a:t>Partner’s Personal Expenses</a:t>
          </a:r>
        </a:p>
      </dsp:txBody>
      <dsp:txXfrm>
        <a:off x="482993" y="1950839"/>
        <a:ext cx="6416050" cy="399568"/>
      </dsp:txXfrm>
    </dsp:sp>
    <dsp:sp modelId="{E2DBD251-6ADB-4008-A990-2FC4D24EDE48}">
      <dsp:nvSpPr>
        <dsp:cNvPr id="0" name=""/>
        <dsp:cNvSpPr/>
      </dsp:nvSpPr>
      <dsp:spPr>
        <a:xfrm>
          <a:off x="0" y="3539773"/>
          <a:ext cx="9227546" cy="637875"/>
        </a:xfrm>
        <a:prstGeom prst="rect">
          <a:avLst/>
        </a:prstGeom>
        <a:solidFill>
          <a:schemeClr val="lt1">
            <a:alpha val="90000"/>
            <a:hueOff val="0"/>
            <a:satOff val="0"/>
            <a:lumOff val="0"/>
            <a:alphaOff val="0"/>
          </a:schemeClr>
        </a:solidFill>
        <a:ln w="19050" cap="flat" cmpd="sng" algn="ctr">
          <a:solidFill>
            <a:srgbClr val="7E2424"/>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6160" tIns="312420" rIns="716160" bIns="106680" numCol="1" spcCol="1270" anchor="t" anchorCtr="0">
          <a:noAutofit/>
        </a:bodyPr>
        <a:lstStyle/>
        <a:p>
          <a:pPr marL="114300" lvl="1" indent="-114300" algn="l" defTabSz="666750">
            <a:lnSpc>
              <a:spcPct val="90000"/>
            </a:lnSpc>
            <a:spcBef>
              <a:spcPct val="0"/>
            </a:spcBef>
            <a:spcAft>
              <a:spcPct val="15000"/>
            </a:spcAft>
            <a:buChar char="•"/>
          </a:pPr>
          <a:r>
            <a:rPr lang="en-US" sz="1500" i="1" kern="1200" dirty="0">
              <a:latin typeface="Calibri" panose="020F0502020204030204" pitchFamily="34" charset="0"/>
              <a:ea typeface="Calibri" panose="020F0502020204030204" pitchFamily="34" charset="0"/>
              <a:cs typeface="Calibri" panose="020F0502020204030204" pitchFamily="34" charset="0"/>
            </a:rPr>
            <a:t>Can take rent of property used by partnership if not counted as capital investment</a:t>
          </a:r>
        </a:p>
      </dsp:txBody>
      <dsp:txXfrm>
        <a:off x="0" y="3539773"/>
        <a:ext cx="9227546" cy="637875"/>
      </dsp:txXfrm>
    </dsp:sp>
    <dsp:sp modelId="{D98E757F-400F-4C58-9080-135C624F65FB}">
      <dsp:nvSpPr>
        <dsp:cNvPr id="0" name=""/>
        <dsp:cNvSpPr/>
      </dsp:nvSpPr>
      <dsp:spPr>
        <a:xfrm>
          <a:off x="461377" y="3318373"/>
          <a:ext cx="6459282" cy="442800"/>
        </a:xfrm>
        <a:prstGeom prst="roundRect">
          <a:avLst/>
        </a:prstGeom>
        <a:solidFill>
          <a:srgbClr val="7E242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146" tIns="0" rIns="244146" bIns="0" numCol="1" spcCol="1270" anchor="ctr" anchorCtr="0">
          <a:noAutofit/>
        </a:bodyPr>
        <a:lstStyle/>
        <a:p>
          <a:pPr marL="0" lvl="0" indent="0" algn="l" defTabSz="666750">
            <a:lnSpc>
              <a:spcPct val="90000"/>
            </a:lnSpc>
            <a:spcBef>
              <a:spcPct val="0"/>
            </a:spcBef>
            <a:spcAft>
              <a:spcPct val="35000"/>
            </a:spcAft>
            <a:buNone/>
          </a:pPr>
          <a:r>
            <a:rPr lang="en-US" sz="1500" kern="1200" dirty="0">
              <a:latin typeface="Gilmer Medium" panose="00000700000000000000" pitchFamily="50" charset="0"/>
            </a:rPr>
            <a:t>Partner’s property</a:t>
          </a:r>
        </a:p>
      </dsp:txBody>
      <dsp:txXfrm>
        <a:off x="482993" y="3339989"/>
        <a:ext cx="6416050" cy="3995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F44084-1DB1-4D0F-BC28-7F145B07848A}">
      <dsp:nvSpPr>
        <dsp:cNvPr id="0" name=""/>
        <dsp:cNvSpPr/>
      </dsp:nvSpPr>
      <dsp:spPr>
        <a:xfrm>
          <a:off x="0" y="241722"/>
          <a:ext cx="9227546" cy="1606500"/>
        </a:xfrm>
        <a:prstGeom prst="rect">
          <a:avLst/>
        </a:prstGeom>
        <a:solidFill>
          <a:schemeClr val="lt1">
            <a:alpha val="90000"/>
            <a:hueOff val="0"/>
            <a:satOff val="0"/>
            <a:lumOff val="0"/>
            <a:alphaOff val="0"/>
          </a:schemeClr>
        </a:solidFill>
        <a:ln w="19050" cap="flat" cmpd="sng" algn="ctr">
          <a:solidFill>
            <a:srgbClr val="B9AB8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6160" tIns="312420" rIns="716160" bIns="106680" numCol="1" spcCol="1270" anchor="t" anchorCtr="0">
          <a:noAutofit/>
        </a:bodyPr>
        <a:lstStyle/>
        <a:p>
          <a:pPr marL="114300" lvl="1" indent="-114300" algn="l" defTabSz="666750">
            <a:lnSpc>
              <a:spcPct val="90000"/>
            </a:lnSpc>
            <a:spcBef>
              <a:spcPct val="0"/>
            </a:spcBef>
            <a:spcAft>
              <a:spcPct val="15000"/>
            </a:spcAft>
            <a:buChar char="•"/>
          </a:pPr>
          <a:r>
            <a:rPr lang="en-US" sz="1500" i="1" kern="1200" dirty="0">
              <a:latin typeface="Calibri" panose="020F0502020204030204" pitchFamily="34" charset="0"/>
              <a:ea typeface="Calibri" panose="020F0502020204030204" pitchFamily="34" charset="0"/>
              <a:cs typeface="Calibri" panose="020F0502020204030204" pitchFamily="34" charset="0"/>
            </a:rPr>
            <a:t>Shop rent</a:t>
          </a:r>
        </a:p>
        <a:p>
          <a:pPr marL="114300" lvl="1" indent="-114300" algn="l" defTabSz="666750">
            <a:lnSpc>
              <a:spcPct val="90000"/>
            </a:lnSpc>
            <a:spcBef>
              <a:spcPct val="0"/>
            </a:spcBef>
            <a:spcAft>
              <a:spcPct val="15000"/>
            </a:spcAft>
            <a:buChar char="•"/>
          </a:pPr>
          <a:r>
            <a:rPr lang="en-US" sz="1500" i="1" kern="1200" dirty="0">
              <a:latin typeface="Calibri" panose="020F0502020204030204" pitchFamily="34" charset="0"/>
              <a:ea typeface="Calibri" panose="020F0502020204030204" pitchFamily="34" charset="0"/>
              <a:cs typeface="Calibri" panose="020F0502020204030204" pitchFamily="34" charset="0"/>
            </a:rPr>
            <a:t>Staff Salary</a:t>
          </a:r>
        </a:p>
        <a:p>
          <a:pPr marL="114300" lvl="1" indent="-114300" algn="l" defTabSz="666750">
            <a:lnSpc>
              <a:spcPct val="90000"/>
            </a:lnSpc>
            <a:spcBef>
              <a:spcPct val="0"/>
            </a:spcBef>
            <a:spcAft>
              <a:spcPct val="15000"/>
            </a:spcAft>
            <a:buChar char="•"/>
          </a:pPr>
          <a:r>
            <a:rPr lang="en-US" sz="1500" i="1" kern="1200" dirty="0">
              <a:latin typeface="Calibri" panose="020F0502020204030204" pitchFamily="34" charset="0"/>
              <a:ea typeface="Calibri" panose="020F0502020204030204" pitchFamily="34" charset="0"/>
              <a:cs typeface="Calibri" panose="020F0502020204030204" pitchFamily="34" charset="0"/>
            </a:rPr>
            <a:t>Taxes</a:t>
          </a:r>
        </a:p>
        <a:p>
          <a:pPr marL="114300" lvl="1" indent="-114300" algn="l" defTabSz="666750">
            <a:lnSpc>
              <a:spcPct val="90000"/>
            </a:lnSpc>
            <a:spcBef>
              <a:spcPct val="0"/>
            </a:spcBef>
            <a:spcAft>
              <a:spcPct val="15000"/>
            </a:spcAft>
            <a:buChar char="•"/>
          </a:pPr>
          <a:r>
            <a:rPr lang="en-US" sz="1500" i="1" kern="1200" dirty="0">
              <a:latin typeface="Calibri" panose="020F0502020204030204" pitchFamily="34" charset="0"/>
              <a:ea typeface="Calibri" panose="020F0502020204030204" pitchFamily="34" charset="0"/>
              <a:cs typeface="Calibri" panose="020F0502020204030204" pitchFamily="34" charset="0"/>
            </a:rPr>
            <a:t>Working partner can take salary but should be discussed in a separate meeting and not mentioned in the deed</a:t>
          </a:r>
        </a:p>
      </dsp:txBody>
      <dsp:txXfrm>
        <a:off x="0" y="241722"/>
        <a:ext cx="9227546" cy="1606500"/>
      </dsp:txXfrm>
    </dsp:sp>
    <dsp:sp modelId="{172D71B0-F286-4DED-8FBB-F64A27BC78E7}">
      <dsp:nvSpPr>
        <dsp:cNvPr id="0" name=""/>
        <dsp:cNvSpPr/>
      </dsp:nvSpPr>
      <dsp:spPr>
        <a:xfrm>
          <a:off x="461377" y="20322"/>
          <a:ext cx="6459282" cy="442800"/>
        </a:xfrm>
        <a:prstGeom prst="roundRect">
          <a:avLst/>
        </a:prstGeom>
        <a:solidFill>
          <a:srgbClr val="B9AB8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146" tIns="0" rIns="244146" bIns="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tx1"/>
              </a:solidFill>
              <a:latin typeface="Gilmer Medium" panose="00000700000000000000" pitchFamily="50" charset="0"/>
            </a:rPr>
            <a:t>Business Expenses</a:t>
          </a:r>
        </a:p>
      </dsp:txBody>
      <dsp:txXfrm>
        <a:off x="482993" y="41938"/>
        <a:ext cx="6416050" cy="399568"/>
      </dsp:txXfrm>
    </dsp:sp>
    <dsp:sp modelId="{6A034F8F-9AD2-4706-9BAE-3E49B7E073FD}">
      <dsp:nvSpPr>
        <dsp:cNvPr id="0" name=""/>
        <dsp:cNvSpPr/>
      </dsp:nvSpPr>
      <dsp:spPr>
        <a:xfrm>
          <a:off x="0" y="2150623"/>
          <a:ext cx="9227546" cy="1086750"/>
        </a:xfrm>
        <a:prstGeom prst="rect">
          <a:avLst/>
        </a:prstGeom>
        <a:solidFill>
          <a:schemeClr val="lt1">
            <a:alpha val="90000"/>
            <a:hueOff val="0"/>
            <a:satOff val="0"/>
            <a:lumOff val="0"/>
            <a:alphaOff val="0"/>
          </a:schemeClr>
        </a:solidFill>
        <a:ln w="19050" cap="flat" cmpd="sng" algn="ctr">
          <a:solidFill>
            <a:srgbClr val="985347"/>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6160" tIns="312420" rIns="716160" bIns="106680" numCol="1" spcCol="1270" anchor="t" anchorCtr="0">
          <a:noAutofit/>
        </a:bodyPr>
        <a:lstStyle/>
        <a:p>
          <a:pPr marL="114300" lvl="1" indent="-114300" algn="l" defTabSz="666750">
            <a:lnSpc>
              <a:spcPct val="90000"/>
            </a:lnSpc>
            <a:spcBef>
              <a:spcPct val="0"/>
            </a:spcBef>
            <a:spcAft>
              <a:spcPct val="15000"/>
            </a:spcAft>
            <a:buChar char="•"/>
          </a:pPr>
          <a:r>
            <a:rPr lang="en-US" sz="1500" i="1" kern="1200" dirty="0">
              <a:latin typeface="Calibri" panose="020F0502020204030204" pitchFamily="34" charset="0"/>
              <a:ea typeface="Calibri" panose="020F0502020204030204" pitchFamily="34" charset="0"/>
              <a:cs typeface="Calibri" panose="020F0502020204030204" pitchFamily="34" charset="0"/>
            </a:rPr>
            <a:t>On Account clause to be mentioned.</a:t>
          </a:r>
        </a:p>
        <a:p>
          <a:pPr marL="114300" lvl="1" indent="-114300" algn="l" defTabSz="666750">
            <a:lnSpc>
              <a:spcPct val="90000"/>
            </a:lnSpc>
            <a:spcBef>
              <a:spcPct val="0"/>
            </a:spcBef>
            <a:spcAft>
              <a:spcPct val="15000"/>
            </a:spcAft>
            <a:buChar char="•"/>
          </a:pPr>
          <a:r>
            <a:rPr lang="en-US" sz="1500" i="1" kern="1200" dirty="0">
              <a:latin typeface="Calibri" panose="020F0502020204030204" pitchFamily="34" charset="0"/>
              <a:ea typeface="Calibri" panose="020F0502020204030204" pitchFamily="34" charset="0"/>
              <a:cs typeface="Calibri" panose="020F0502020204030204" pitchFamily="34" charset="0"/>
            </a:rPr>
            <a:t>Household expenses, Education fees, Medical – all expenses can be withdrawn but shall be adjusted from partner’s profit account.</a:t>
          </a:r>
        </a:p>
      </dsp:txBody>
      <dsp:txXfrm>
        <a:off x="0" y="2150623"/>
        <a:ext cx="9227546" cy="1086750"/>
      </dsp:txXfrm>
    </dsp:sp>
    <dsp:sp modelId="{0DABE4F7-F7CD-4465-A20B-04839B9E495F}">
      <dsp:nvSpPr>
        <dsp:cNvPr id="0" name=""/>
        <dsp:cNvSpPr/>
      </dsp:nvSpPr>
      <dsp:spPr>
        <a:xfrm>
          <a:off x="461377" y="1929223"/>
          <a:ext cx="6459282" cy="442800"/>
        </a:xfrm>
        <a:prstGeom prst="roundRect">
          <a:avLst/>
        </a:prstGeom>
        <a:solidFill>
          <a:srgbClr val="98534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146" tIns="0" rIns="244146" bIns="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tx1"/>
              </a:solidFill>
              <a:latin typeface="Gilmer Medium" panose="00000700000000000000" pitchFamily="50" charset="0"/>
            </a:rPr>
            <a:t>Partner’s Personal Expenses</a:t>
          </a:r>
        </a:p>
      </dsp:txBody>
      <dsp:txXfrm>
        <a:off x="482993" y="1950839"/>
        <a:ext cx="6416050" cy="399568"/>
      </dsp:txXfrm>
    </dsp:sp>
    <dsp:sp modelId="{E2DBD251-6ADB-4008-A990-2FC4D24EDE48}">
      <dsp:nvSpPr>
        <dsp:cNvPr id="0" name=""/>
        <dsp:cNvSpPr/>
      </dsp:nvSpPr>
      <dsp:spPr>
        <a:xfrm>
          <a:off x="0" y="3539773"/>
          <a:ext cx="9227546" cy="637875"/>
        </a:xfrm>
        <a:prstGeom prst="rect">
          <a:avLst/>
        </a:prstGeom>
        <a:solidFill>
          <a:schemeClr val="lt1">
            <a:alpha val="90000"/>
            <a:hueOff val="0"/>
            <a:satOff val="0"/>
            <a:lumOff val="0"/>
            <a:alphaOff val="0"/>
          </a:schemeClr>
        </a:solidFill>
        <a:ln w="19050" cap="flat" cmpd="sng" algn="ctr">
          <a:solidFill>
            <a:srgbClr val="7E2424"/>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6160" tIns="312420" rIns="716160" bIns="106680" numCol="1" spcCol="1270" anchor="t" anchorCtr="0">
          <a:noAutofit/>
        </a:bodyPr>
        <a:lstStyle/>
        <a:p>
          <a:pPr marL="114300" lvl="1" indent="-114300" algn="l" defTabSz="666750">
            <a:lnSpc>
              <a:spcPct val="90000"/>
            </a:lnSpc>
            <a:spcBef>
              <a:spcPct val="0"/>
            </a:spcBef>
            <a:spcAft>
              <a:spcPct val="15000"/>
            </a:spcAft>
            <a:buChar char="•"/>
          </a:pPr>
          <a:r>
            <a:rPr lang="en-US" sz="1500" i="1" kern="1200" dirty="0">
              <a:latin typeface="Calibri" panose="020F0502020204030204" pitchFamily="34" charset="0"/>
              <a:ea typeface="Calibri" panose="020F0502020204030204" pitchFamily="34" charset="0"/>
              <a:cs typeface="Calibri" panose="020F0502020204030204" pitchFamily="34" charset="0"/>
            </a:rPr>
            <a:t>Can take rent of property used by partnership if not counted as capital investment</a:t>
          </a:r>
        </a:p>
      </dsp:txBody>
      <dsp:txXfrm>
        <a:off x="0" y="3539773"/>
        <a:ext cx="9227546" cy="637875"/>
      </dsp:txXfrm>
    </dsp:sp>
    <dsp:sp modelId="{D98E757F-400F-4C58-9080-135C624F65FB}">
      <dsp:nvSpPr>
        <dsp:cNvPr id="0" name=""/>
        <dsp:cNvSpPr/>
      </dsp:nvSpPr>
      <dsp:spPr>
        <a:xfrm>
          <a:off x="461377" y="3318373"/>
          <a:ext cx="6459282" cy="442800"/>
        </a:xfrm>
        <a:prstGeom prst="roundRect">
          <a:avLst/>
        </a:prstGeom>
        <a:solidFill>
          <a:srgbClr val="7E242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146" tIns="0" rIns="244146" bIns="0" numCol="1" spcCol="1270" anchor="ctr" anchorCtr="0">
          <a:noAutofit/>
        </a:bodyPr>
        <a:lstStyle/>
        <a:p>
          <a:pPr marL="0" lvl="0" indent="0" algn="l" defTabSz="666750">
            <a:lnSpc>
              <a:spcPct val="90000"/>
            </a:lnSpc>
            <a:spcBef>
              <a:spcPct val="0"/>
            </a:spcBef>
            <a:spcAft>
              <a:spcPct val="35000"/>
            </a:spcAft>
            <a:buNone/>
          </a:pPr>
          <a:r>
            <a:rPr lang="en-US" sz="1500" kern="1200" dirty="0">
              <a:latin typeface="Gilmer Medium" panose="00000700000000000000" pitchFamily="50" charset="0"/>
            </a:rPr>
            <a:t>Partner’s property</a:t>
          </a:r>
        </a:p>
      </dsp:txBody>
      <dsp:txXfrm>
        <a:off x="482993" y="3339989"/>
        <a:ext cx="6416050"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12EE20-C0E5-4282-9702-143EC2E7CB9F}" type="datetimeFigureOut">
              <a:rPr lang="en-AE" smtClean="0"/>
              <a:t>1/17/26</a:t>
            </a:fld>
            <a:endParaRPr lang="en-A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3E4EAC-7349-4909-AA0D-8678F822631A}" type="slidenum">
              <a:rPr lang="en-AE" smtClean="0"/>
              <a:t>‹#›</a:t>
            </a:fld>
            <a:endParaRPr lang="en-AE"/>
          </a:p>
        </p:txBody>
      </p:sp>
    </p:spTree>
    <p:extLst>
      <p:ext uri="{BB962C8B-B14F-4D97-AF65-F5344CB8AC3E}">
        <p14:creationId xmlns:p14="http://schemas.microsoft.com/office/powerpoint/2010/main" val="4018889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5D3E4EAC-7349-4909-AA0D-8678F822631A}" type="slidenum">
              <a:rPr lang="en-AE" smtClean="0"/>
              <a:t>31</a:t>
            </a:fld>
            <a:endParaRPr lang="en-AE"/>
          </a:p>
        </p:txBody>
      </p:sp>
    </p:spTree>
    <p:extLst>
      <p:ext uri="{BB962C8B-B14F-4D97-AF65-F5344CB8AC3E}">
        <p14:creationId xmlns:p14="http://schemas.microsoft.com/office/powerpoint/2010/main" val="2355862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5D3E4EAC-7349-4909-AA0D-8678F822631A}" type="slidenum">
              <a:rPr lang="en-AE" smtClean="0"/>
              <a:t>57</a:t>
            </a:fld>
            <a:endParaRPr lang="en-AE"/>
          </a:p>
        </p:txBody>
      </p:sp>
    </p:spTree>
    <p:extLst>
      <p:ext uri="{BB962C8B-B14F-4D97-AF65-F5344CB8AC3E}">
        <p14:creationId xmlns:p14="http://schemas.microsoft.com/office/powerpoint/2010/main" val="2399095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463FA-9E0D-33D6-3CBC-DA548AA21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807E39-B66E-1D20-8751-FAC53363ED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93CB79-998D-C8F3-EEA7-5A6D7CD974FC}"/>
              </a:ext>
            </a:extLst>
          </p:cNvPr>
          <p:cNvSpPr>
            <a:spLocks noGrp="1"/>
          </p:cNvSpPr>
          <p:nvPr>
            <p:ph type="body" idx="1"/>
          </p:nvPr>
        </p:nvSpPr>
        <p:spPr/>
        <p:txBody>
          <a:bodyPr/>
          <a:lstStyle/>
          <a:p>
            <a:endParaRPr lang="en-AE" dirty="0"/>
          </a:p>
        </p:txBody>
      </p:sp>
      <p:sp>
        <p:nvSpPr>
          <p:cNvPr id="4" name="Slide Number Placeholder 3">
            <a:extLst>
              <a:ext uri="{FF2B5EF4-FFF2-40B4-BE49-F238E27FC236}">
                <a16:creationId xmlns:a16="http://schemas.microsoft.com/office/drawing/2014/main" id="{689580E3-ADCC-D256-B76A-CB75F09368D1}"/>
              </a:ext>
            </a:extLst>
          </p:cNvPr>
          <p:cNvSpPr>
            <a:spLocks noGrp="1"/>
          </p:cNvSpPr>
          <p:nvPr>
            <p:ph type="sldNum" sz="quarter" idx="5"/>
          </p:nvPr>
        </p:nvSpPr>
        <p:spPr/>
        <p:txBody>
          <a:bodyPr/>
          <a:lstStyle/>
          <a:p>
            <a:fld id="{5D3E4EAC-7349-4909-AA0D-8678F822631A}" type="slidenum">
              <a:rPr lang="en-AE" smtClean="0"/>
              <a:t>58</a:t>
            </a:fld>
            <a:endParaRPr lang="en-AE"/>
          </a:p>
        </p:txBody>
      </p:sp>
    </p:spTree>
    <p:extLst>
      <p:ext uri="{BB962C8B-B14F-4D97-AF65-F5344CB8AC3E}">
        <p14:creationId xmlns:p14="http://schemas.microsoft.com/office/powerpoint/2010/main" val="3970561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D0000-EF63-CA95-7D7E-F51E523100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816012-9097-F8FB-3FDA-D5EBFB78FB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CD5E7F-B00B-CA21-0770-19EF189AEEB5}"/>
              </a:ext>
            </a:extLst>
          </p:cNvPr>
          <p:cNvSpPr>
            <a:spLocks noGrp="1"/>
          </p:cNvSpPr>
          <p:nvPr>
            <p:ph type="body" idx="1"/>
          </p:nvPr>
        </p:nvSpPr>
        <p:spPr/>
        <p:txBody>
          <a:bodyPr/>
          <a:lstStyle/>
          <a:p>
            <a:endParaRPr lang="en-AE" dirty="0"/>
          </a:p>
        </p:txBody>
      </p:sp>
      <p:sp>
        <p:nvSpPr>
          <p:cNvPr id="4" name="Slide Number Placeholder 3">
            <a:extLst>
              <a:ext uri="{FF2B5EF4-FFF2-40B4-BE49-F238E27FC236}">
                <a16:creationId xmlns:a16="http://schemas.microsoft.com/office/drawing/2014/main" id="{3B72E0F0-992D-8F76-9C9F-CDFF9A241B2E}"/>
              </a:ext>
            </a:extLst>
          </p:cNvPr>
          <p:cNvSpPr>
            <a:spLocks noGrp="1"/>
          </p:cNvSpPr>
          <p:nvPr>
            <p:ph type="sldNum" sz="quarter" idx="5"/>
          </p:nvPr>
        </p:nvSpPr>
        <p:spPr/>
        <p:txBody>
          <a:bodyPr/>
          <a:lstStyle/>
          <a:p>
            <a:fld id="{5D3E4EAC-7349-4909-AA0D-8678F822631A}" type="slidenum">
              <a:rPr lang="en-AE" smtClean="0"/>
              <a:t>59</a:t>
            </a:fld>
            <a:endParaRPr lang="en-AE"/>
          </a:p>
        </p:txBody>
      </p:sp>
    </p:spTree>
    <p:extLst>
      <p:ext uri="{BB962C8B-B14F-4D97-AF65-F5344CB8AC3E}">
        <p14:creationId xmlns:p14="http://schemas.microsoft.com/office/powerpoint/2010/main" val="2386243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0FEFF-C154-B0CA-27ED-8D3FC003A7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270930-D378-2C40-AC14-85AC01D5B5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404FAB-9CCE-62FF-2DBC-B53071867F9E}"/>
              </a:ext>
            </a:extLst>
          </p:cNvPr>
          <p:cNvSpPr>
            <a:spLocks noGrp="1"/>
          </p:cNvSpPr>
          <p:nvPr>
            <p:ph type="body" idx="1"/>
          </p:nvPr>
        </p:nvSpPr>
        <p:spPr/>
        <p:txBody>
          <a:bodyPr/>
          <a:lstStyle/>
          <a:p>
            <a:endParaRPr lang="en-AE" dirty="0"/>
          </a:p>
        </p:txBody>
      </p:sp>
      <p:sp>
        <p:nvSpPr>
          <p:cNvPr id="4" name="Slide Number Placeholder 3">
            <a:extLst>
              <a:ext uri="{FF2B5EF4-FFF2-40B4-BE49-F238E27FC236}">
                <a16:creationId xmlns:a16="http://schemas.microsoft.com/office/drawing/2014/main" id="{025A7F2C-C0EF-DCF5-464C-BAC73E6BBDD7}"/>
              </a:ext>
            </a:extLst>
          </p:cNvPr>
          <p:cNvSpPr>
            <a:spLocks noGrp="1"/>
          </p:cNvSpPr>
          <p:nvPr>
            <p:ph type="sldNum" sz="quarter" idx="5"/>
          </p:nvPr>
        </p:nvSpPr>
        <p:spPr/>
        <p:txBody>
          <a:bodyPr/>
          <a:lstStyle/>
          <a:p>
            <a:fld id="{5D3E4EAC-7349-4909-AA0D-8678F822631A}" type="slidenum">
              <a:rPr lang="en-AE" smtClean="0"/>
              <a:t>60</a:t>
            </a:fld>
            <a:endParaRPr lang="en-AE"/>
          </a:p>
        </p:txBody>
      </p:sp>
    </p:spTree>
    <p:extLst>
      <p:ext uri="{BB962C8B-B14F-4D97-AF65-F5344CB8AC3E}">
        <p14:creationId xmlns:p14="http://schemas.microsoft.com/office/powerpoint/2010/main" val="1935400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6432D-E56B-AFC6-CD03-29C696C33D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7FF1E3-4F3A-E93D-851A-874D5D8588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1074F8-5E02-FD60-4826-D977B4806655}"/>
              </a:ext>
            </a:extLst>
          </p:cNvPr>
          <p:cNvSpPr>
            <a:spLocks noGrp="1"/>
          </p:cNvSpPr>
          <p:nvPr>
            <p:ph type="body" idx="1"/>
          </p:nvPr>
        </p:nvSpPr>
        <p:spPr/>
        <p:txBody>
          <a:bodyPr/>
          <a:lstStyle/>
          <a:p>
            <a:endParaRPr lang="en-AE" dirty="0"/>
          </a:p>
        </p:txBody>
      </p:sp>
      <p:sp>
        <p:nvSpPr>
          <p:cNvPr id="4" name="Slide Number Placeholder 3">
            <a:extLst>
              <a:ext uri="{FF2B5EF4-FFF2-40B4-BE49-F238E27FC236}">
                <a16:creationId xmlns:a16="http://schemas.microsoft.com/office/drawing/2014/main" id="{50425154-A31A-7410-8D57-3CCFA5289B27}"/>
              </a:ext>
            </a:extLst>
          </p:cNvPr>
          <p:cNvSpPr>
            <a:spLocks noGrp="1"/>
          </p:cNvSpPr>
          <p:nvPr>
            <p:ph type="sldNum" sz="quarter" idx="5"/>
          </p:nvPr>
        </p:nvSpPr>
        <p:spPr/>
        <p:txBody>
          <a:bodyPr/>
          <a:lstStyle/>
          <a:p>
            <a:fld id="{5D3E4EAC-7349-4909-AA0D-8678F822631A}" type="slidenum">
              <a:rPr lang="en-AE" smtClean="0"/>
              <a:t>61</a:t>
            </a:fld>
            <a:endParaRPr lang="en-AE"/>
          </a:p>
        </p:txBody>
      </p:sp>
    </p:spTree>
    <p:extLst>
      <p:ext uri="{BB962C8B-B14F-4D97-AF65-F5344CB8AC3E}">
        <p14:creationId xmlns:p14="http://schemas.microsoft.com/office/powerpoint/2010/main" val="173625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0A793-A98E-0477-CDAD-50652E7FA4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1F8634-5BF9-53ED-7D78-2D869BA58D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9FD0A6-F8A9-C1F7-533E-CFB9A1DE6C39}"/>
              </a:ext>
            </a:extLst>
          </p:cNvPr>
          <p:cNvSpPr>
            <a:spLocks noGrp="1"/>
          </p:cNvSpPr>
          <p:nvPr>
            <p:ph type="body" idx="1"/>
          </p:nvPr>
        </p:nvSpPr>
        <p:spPr/>
        <p:txBody>
          <a:bodyPr/>
          <a:lstStyle/>
          <a:p>
            <a:endParaRPr lang="en-AE" dirty="0"/>
          </a:p>
        </p:txBody>
      </p:sp>
      <p:sp>
        <p:nvSpPr>
          <p:cNvPr id="4" name="Slide Number Placeholder 3">
            <a:extLst>
              <a:ext uri="{FF2B5EF4-FFF2-40B4-BE49-F238E27FC236}">
                <a16:creationId xmlns:a16="http://schemas.microsoft.com/office/drawing/2014/main" id="{8F8B54EE-7C4D-2C8F-17B2-A1F94E69B3AC}"/>
              </a:ext>
            </a:extLst>
          </p:cNvPr>
          <p:cNvSpPr>
            <a:spLocks noGrp="1"/>
          </p:cNvSpPr>
          <p:nvPr>
            <p:ph type="sldNum" sz="quarter" idx="5"/>
          </p:nvPr>
        </p:nvSpPr>
        <p:spPr/>
        <p:txBody>
          <a:bodyPr/>
          <a:lstStyle/>
          <a:p>
            <a:fld id="{5D3E4EAC-7349-4909-AA0D-8678F822631A}" type="slidenum">
              <a:rPr lang="en-AE" smtClean="0"/>
              <a:t>62</a:t>
            </a:fld>
            <a:endParaRPr lang="en-AE"/>
          </a:p>
        </p:txBody>
      </p:sp>
    </p:spTree>
    <p:extLst>
      <p:ext uri="{BB962C8B-B14F-4D97-AF65-F5344CB8AC3E}">
        <p14:creationId xmlns:p14="http://schemas.microsoft.com/office/powerpoint/2010/main" val="3649980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763E6-5C40-FC57-C834-304E497CA9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6216A6-0959-58B5-3283-E70ECD4577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234DC2-79D0-FF07-2418-0FD25B9C6489}"/>
              </a:ext>
            </a:extLst>
          </p:cNvPr>
          <p:cNvSpPr>
            <a:spLocks noGrp="1"/>
          </p:cNvSpPr>
          <p:nvPr>
            <p:ph type="body" idx="1"/>
          </p:nvPr>
        </p:nvSpPr>
        <p:spPr/>
        <p:txBody>
          <a:bodyPr/>
          <a:lstStyle/>
          <a:p>
            <a:endParaRPr lang="en-AE" dirty="0"/>
          </a:p>
        </p:txBody>
      </p:sp>
      <p:sp>
        <p:nvSpPr>
          <p:cNvPr id="4" name="Slide Number Placeholder 3">
            <a:extLst>
              <a:ext uri="{FF2B5EF4-FFF2-40B4-BE49-F238E27FC236}">
                <a16:creationId xmlns:a16="http://schemas.microsoft.com/office/drawing/2014/main" id="{0EA41ADE-7F7F-1D17-BE31-9B3068B526B1}"/>
              </a:ext>
            </a:extLst>
          </p:cNvPr>
          <p:cNvSpPr>
            <a:spLocks noGrp="1"/>
          </p:cNvSpPr>
          <p:nvPr>
            <p:ph type="sldNum" sz="quarter" idx="5"/>
          </p:nvPr>
        </p:nvSpPr>
        <p:spPr/>
        <p:txBody>
          <a:bodyPr/>
          <a:lstStyle/>
          <a:p>
            <a:fld id="{5D3E4EAC-7349-4909-AA0D-8678F822631A}" type="slidenum">
              <a:rPr lang="en-AE" smtClean="0"/>
              <a:t>63</a:t>
            </a:fld>
            <a:endParaRPr lang="en-AE"/>
          </a:p>
        </p:txBody>
      </p:sp>
    </p:spTree>
    <p:extLst>
      <p:ext uri="{BB962C8B-B14F-4D97-AF65-F5344CB8AC3E}">
        <p14:creationId xmlns:p14="http://schemas.microsoft.com/office/powerpoint/2010/main" val="725581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85D8-5764-AF5F-E618-FE926614BE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0177D6-8F68-30D9-FB0B-9D738AF10B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B25D0C-F80D-4976-D0BB-4231E735DCE2}"/>
              </a:ext>
            </a:extLst>
          </p:cNvPr>
          <p:cNvSpPr>
            <a:spLocks noGrp="1"/>
          </p:cNvSpPr>
          <p:nvPr>
            <p:ph type="body" idx="1"/>
          </p:nvPr>
        </p:nvSpPr>
        <p:spPr/>
        <p:txBody>
          <a:bodyPr/>
          <a:lstStyle/>
          <a:p>
            <a:endParaRPr lang="en-AE" dirty="0"/>
          </a:p>
        </p:txBody>
      </p:sp>
      <p:sp>
        <p:nvSpPr>
          <p:cNvPr id="4" name="Slide Number Placeholder 3">
            <a:extLst>
              <a:ext uri="{FF2B5EF4-FFF2-40B4-BE49-F238E27FC236}">
                <a16:creationId xmlns:a16="http://schemas.microsoft.com/office/drawing/2014/main" id="{F10F31E0-5B65-9652-4C92-CE5C371E7635}"/>
              </a:ext>
            </a:extLst>
          </p:cNvPr>
          <p:cNvSpPr>
            <a:spLocks noGrp="1"/>
          </p:cNvSpPr>
          <p:nvPr>
            <p:ph type="sldNum" sz="quarter" idx="5"/>
          </p:nvPr>
        </p:nvSpPr>
        <p:spPr/>
        <p:txBody>
          <a:bodyPr/>
          <a:lstStyle/>
          <a:p>
            <a:fld id="{5D3E4EAC-7349-4909-AA0D-8678F822631A}" type="slidenum">
              <a:rPr lang="en-AE" smtClean="0"/>
              <a:t>64</a:t>
            </a:fld>
            <a:endParaRPr lang="en-AE"/>
          </a:p>
        </p:txBody>
      </p:sp>
    </p:spTree>
    <p:extLst>
      <p:ext uri="{BB962C8B-B14F-4D97-AF65-F5344CB8AC3E}">
        <p14:creationId xmlns:p14="http://schemas.microsoft.com/office/powerpoint/2010/main" val="251759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5BE62-9BE7-DBED-B61F-F104666913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D60349-CB7B-D848-B80E-4E3B7D32F8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A5D430-EA0F-BD3A-6C90-4EF746B22871}"/>
              </a:ext>
            </a:extLst>
          </p:cNvPr>
          <p:cNvSpPr>
            <a:spLocks noGrp="1"/>
          </p:cNvSpPr>
          <p:nvPr>
            <p:ph type="body" idx="1"/>
          </p:nvPr>
        </p:nvSpPr>
        <p:spPr/>
        <p:txBody>
          <a:bodyPr/>
          <a:lstStyle/>
          <a:p>
            <a:endParaRPr lang="en-AE" dirty="0"/>
          </a:p>
        </p:txBody>
      </p:sp>
      <p:sp>
        <p:nvSpPr>
          <p:cNvPr id="4" name="Slide Number Placeholder 3">
            <a:extLst>
              <a:ext uri="{FF2B5EF4-FFF2-40B4-BE49-F238E27FC236}">
                <a16:creationId xmlns:a16="http://schemas.microsoft.com/office/drawing/2014/main" id="{BCD3BA75-8F02-F0F7-9222-A942A94B338D}"/>
              </a:ext>
            </a:extLst>
          </p:cNvPr>
          <p:cNvSpPr>
            <a:spLocks noGrp="1"/>
          </p:cNvSpPr>
          <p:nvPr>
            <p:ph type="sldNum" sz="quarter" idx="5"/>
          </p:nvPr>
        </p:nvSpPr>
        <p:spPr/>
        <p:txBody>
          <a:bodyPr/>
          <a:lstStyle/>
          <a:p>
            <a:fld id="{5D3E4EAC-7349-4909-AA0D-8678F822631A}" type="slidenum">
              <a:rPr lang="en-AE" smtClean="0"/>
              <a:t>65</a:t>
            </a:fld>
            <a:endParaRPr lang="en-AE"/>
          </a:p>
        </p:txBody>
      </p:sp>
    </p:spTree>
    <p:extLst>
      <p:ext uri="{BB962C8B-B14F-4D97-AF65-F5344CB8AC3E}">
        <p14:creationId xmlns:p14="http://schemas.microsoft.com/office/powerpoint/2010/main" val="2235361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AA540-AB7C-3F46-8F8A-7EA9FB7015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B7FB02-D533-DA1D-3881-ED00AADF45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095E6B-A2AC-5719-5392-ECD780E6D6C2}"/>
              </a:ext>
            </a:extLst>
          </p:cNvPr>
          <p:cNvSpPr>
            <a:spLocks noGrp="1"/>
          </p:cNvSpPr>
          <p:nvPr>
            <p:ph type="body" idx="1"/>
          </p:nvPr>
        </p:nvSpPr>
        <p:spPr/>
        <p:txBody>
          <a:bodyPr/>
          <a:lstStyle/>
          <a:p>
            <a:endParaRPr lang="en-AE" dirty="0"/>
          </a:p>
        </p:txBody>
      </p:sp>
      <p:sp>
        <p:nvSpPr>
          <p:cNvPr id="4" name="Slide Number Placeholder 3">
            <a:extLst>
              <a:ext uri="{FF2B5EF4-FFF2-40B4-BE49-F238E27FC236}">
                <a16:creationId xmlns:a16="http://schemas.microsoft.com/office/drawing/2014/main" id="{1FC2EC0E-A7DF-994D-E2B9-91B66909CEB8}"/>
              </a:ext>
            </a:extLst>
          </p:cNvPr>
          <p:cNvSpPr>
            <a:spLocks noGrp="1"/>
          </p:cNvSpPr>
          <p:nvPr>
            <p:ph type="sldNum" sz="quarter" idx="5"/>
          </p:nvPr>
        </p:nvSpPr>
        <p:spPr/>
        <p:txBody>
          <a:bodyPr/>
          <a:lstStyle/>
          <a:p>
            <a:fld id="{5D3E4EAC-7349-4909-AA0D-8678F822631A}" type="slidenum">
              <a:rPr lang="en-AE" smtClean="0"/>
              <a:t>66</a:t>
            </a:fld>
            <a:endParaRPr lang="en-AE"/>
          </a:p>
        </p:txBody>
      </p:sp>
    </p:spTree>
    <p:extLst>
      <p:ext uri="{BB962C8B-B14F-4D97-AF65-F5344CB8AC3E}">
        <p14:creationId xmlns:p14="http://schemas.microsoft.com/office/powerpoint/2010/main" val="4225920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3EB13-2971-EAE4-1D8A-CF834B9518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051AAF-DD4C-38E6-0263-71864069FF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8AA038-2120-39A2-5AC6-643246332F3E}"/>
              </a:ext>
            </a:extLst>
          </p:cNvPr>
          <p:cNvSpPr>
            <a:spLocks noGrp="1"/>
          </p:cNvSpPr>
          <p:nvPr>
            <p:ph type="body" idx="1"/>
          </p:nvPr>
        </p:nvSpPr>
        <p:spPr/>
        <p:txBody>
          <a:bodyPr/>
          <a:lstStyle/>
          <a:p>
            <a:endParaRPr lang="en-AE" dirty="0"/>
          </a:p>
        </p:txBody>
      </p:sp>
      <p:sp>
        <p:nvSpPr>
          <p:cNvPr id="4" name="Slide Number Placeholder 3">
            <a:extLst>
              <a:ext uri="{FF2B5EF4-FFF2-40B4-BE49-F238E27FC236}">
                <a16:creationId xmlns:a16="http://schemas.microsoft.com/office/drawing/2014/main" id="{36121097-F8EB-BC09-0C35-3735E1713338}"/>
              </a:ext>
            </a:extLst>
          </p:cNvPr>
          <p:cNvSpPr>
            <a:spLocks noGrp="1"/>
          </p:cNvSpPr>
          <p:nvPr>
            <p:ph type="sldNum" sz="quarter" idx="5"/>
          </p:nvPr>
        </p:nvSpPr>
        <p:spPr/>
        <p:txBody>
          <a:bodyPr/>
          <a:lstStyle/>
          <a:p>
            <a:fld id="{5D3E4EAC-7349-4909-AA0D-8678F822631A}" type="slidenum">
              <a:rPr lang="en-AE" smtClean="0"/>
              <a:t>67</a:t>
            </a:fld>
            <a:endParaRPr lang="en-AE"/>
          </a:p>
        </p:txBody>
      </p:sp>
    </p:spTree>
    <p:extLst>
      <p:ext uri="{BB962C8B-B14F-4D97-AF65-F5344CB8AC3E}">
        <p14:creationId xmlns:p14="http://schemas.microsoft.com/office/powerpoint/2010/main" val="4227238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E5323-5C04-4E01-C0FA-9F7790F393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E"/>
          </a:p>
        </p:txBody>
      </p:sp>
      <p:sp>
        <p:nvSpPr>
          <p:cNvPr id="3" name="Subtitle 2">
            <a:extLst>
              <a:ext uri="{FF2B5EF4-FFF2-40B4-BE49-F238E27FC236}">
                <a16:creationId xmlns:a16="http://schemas.microsoft.com/office/drawing/2014/main" id="{A03F9D2C-65AC-FF47-BDCD-94BBC5DDDA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E"/>
          </a:p>
        </p:txBody>
      </p:sp>
      <p:sp>
        <p:nvSpPr>
          <p:cNvPr id="4" name="Date Placeholder 3">
            <a:extLst>
              <a:ext uri="{FF2B5EF4-FFF2-40B4-BE49-F238E27FC236}">
                <a16:creationId xmlns:a16="http://schemas.microsoft.com/office/drawing/2014/main" id="{F7D828DC-D332-D9A6-306D-03D53CDFFA64}"/>
              </a:ext>
            </a:extLst>
          </p:cNvPr>
          <p:cNvSpPr>
            <a:spLocks noGrp="1"/>
          </p:cNvSpPr>
          <p:nvPr>
            <p:ph type="dt" sz="half" idx="10"/>
          </p:nvPr>
        </p:nvSpPr>
        <p:spPr/>
        <p:txBody>
          <a:bodyPr/>
          <a:lstStyle/>
          <a:p>
            <a:fld id="{99FFA83A-F53D-4137-BD7A-B42B9E84F7E4}" type="datetimeFigureOut">
              <a:rPr lang="en-AE" smtClean="0"/>
              <a:t>1/17/26</a:t>
            </a:fld>
            <a:endParaRPr lang="en-AE"/>
          </a:p>
        </p:txBody>
      </p:sp>
      <p:sp>
        <p:nvSpPr>
          <p:cNvPr id="5" name="Footer Placeholder 4">
            <a:extLst>
              <a:ext uri="{FF2B5EF4-FFF2-40B4-BE49-F238E27FC236}">
                <a16:creationId xmlns:a16="http://schemas.microsoft.com/office/drawing/2014/main" id="{EC824C21-C50B-B6BD-A0A6-7726733EA13A}"/>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F7D21936-CF8C-0642-E58E-37180EF007CD}"/>
              </a:ext>
            </a:extLst>
          </p:cNvPr>
          <p:cNvSpPr>
            <a:spLocks noGrp="1"/>
          </p:cNvSpPr>
          <p:nvPr>
            <p:ph type="sldNum" sz="quarter" idx="12"/>
          </p:nvPr>
        </p:nvSpPr>
        <p:spPr/>
        <p:txBody>
          <a:bodyPr/>
          <a:lstStyle/>
          <a:p>
            <a:fld id="{C8899ADA-BF69-4829-8E53-E9F95412AB84}" type="slidenum">
              <a:rPr lang="en-AE" smtClean="0"/>
              <a:t>‹#›</a:t>
            </a:fld>
            <a:endParaRPr lang="en-AE"/>
          </a:p>
        </p:txBody>
      </p:sp>
    </p:spTree>
    <p:extLst>
      <p:ext uri="{BB962C8B-B14F-4D97-AF65-F5344CB8AC3E}">
        <p14:creationId xmlns:p14="http://schemas.microsoft.com/office/powerpoint/2010/main" val="3410351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0EC4E-94C6-F5E8-3EFB-A022C3740732}"/>
              </a:ext>
            </a:extLst>
          </p:cNvPr>
          <p:cNvSpPr>
            <a:spLocks noGrp="1"/>
          </p:cNvSpPr>
          <p:nvPr>
            <p:ph type="title"/>
          </p:nvPr>
        </p:nvSpPr>
        <p:spPr/>
        <p:txBody>
          <a:bodyPr/>
          <a:lstStyle/>
          <a:p>
            <a:r>
              <a:rPr lang="en-US"/>
              <a:t>Click to edit Master title style</a:t>
            </a:r>
            <a:endParaRPr lang="en-AE"/>
          </a:p>
        </p:txBody>
      </p:sp>
      <p:sp>
        <p:nvSpPr>
          <p:cNvPr id="3" name="Content Placeholder 2">
            <a:extLst>
              <a:ext uri="{FF2B5EF4-FFF2-40B4-BE49-F238E27FC236}">
                <a16:creationId xmlns:a16="http://schemas.microsoft.com/office/drawing/2014/main" id="{82B86E1A-40BA-A0CD-6F20-F78376751B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A0DEA545-85F9-CAFE-1EEC-BAF2CF841C9C}"/>
              </a:ext>
            </a:extLst>
          </p:cNvPr>
          <p:cNvSpPr>
            <a:spLocks noGrp="1"/>
          </p:cNvSpPr>
          <p:nvPr>
            <p:ph type="dt" sz="half" idx="10"/>
          </p:nvPr>
        </p:nvSpPr>
        <p:spPr/>
        <p:txBody>
          <a:bodyPr/>
          <a:lstStyle/>
          <a:p>
            <a:fld id="{99FFA83A-F53D-4137-BD7A-B42B9E84F7E4}" type="datetimeFigureOut">
              <a:rPr lang="en-AE" smtClean="0"/>
              <a:t>1/17/26</a:t>
            </a:fld>
            <a:endParaRPr lang="en-AE"/>
          </a:p>
        </p:txBody>
      </p:sp>
      <p:sp>
        <p:nvSpPr>
          <p:cNvPr id="5" name="Footer Placeholder 4">
            <a:extLst>
              <a:ext uri="{FF2B5EF4-FFF2-40B4-BE49-F238E27FC236}">
                <a16:creationId xmlns:a16="http://schemas.microsoft.com/office/drawing/2014/main" id="{A4DD447A-527B-80C8-C698-12379BC7AB0A}"/>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2A018476-938E-43F1-FDF4-C68160E4B49D}"/>
              </a:ext>
            </a:extLst>
          </p:cNvPr>
          <p:cNvSpPr>
            <a:spLocks noGrp="1"/>
          </p:cNvSpPr>
          <p:nvPr>
            <p:ph type="sldNum" sz="quarter" idx="12"/>
          </p:nvPr>
        </p:nvSpPr>
        <p:spPr/>
        <p:txBody>
          <a:bodyPr/>
          <a:lstStyle/>
          <a:p>
            <a:fld id="{C8899ADA-BF69-4829-8E53-E9F95412AB84}" type="slidenum">
              <a:rPr lang="en-AE" smtClean="0"/>
              <a:t>‹#›</a:t>
            </a:fld>
            <a:endParaRPr lang="en-AE"/>
          </a:p>
        </p:txBody>
      </p:sp>
    </p:spTree>
    <p:extLst>
      <p:ext uri="{BB962C8B-B14F-4D97-AF65-F5344CB8AC3E}">
        <p14:creationId xmlns:p14="http://schemas.microsoft.com/office/powerpoint/2010/main" val="355235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AE5A0-3A6C-A6C0-66A7-2207853F83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E"/>
          </a:p>
        </p:txBody>
      </p:sp>
      <p:sp>
        <p:nvSpPr>
          <p:cNvPr id="3" name="Text Placeholder 2">
            <a:extLst>
              <a:ext uri="{FF2B5EF4-FFF2-40B4-BE49-F238E27FC236}">
                <a16:creationId xmlns:a16="http://schemas.microsoft.com/office/drawing/2014/main" id="{00BF4C26-2FF5-5085-8FCA-D478E9C2D29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8EA46A-096B-57C5-97B0-76063BE426B2}"/>
              </a:ext>
            </a:extLst>
          </p:cNvPr>
          <p:cNvSpPr>
            <a:spLocks noGrp="1"/>
          </p:cNvSpPr>
          <p:nvPr>
            <p:ph type="dt" sz="half" idx="10"/>
          </p:nvPr>
        </p:nvSpPr>
        <p:spPr/>
        <p:txBody>
          <a:bodyPr/>
          <a:lstStyle/>
          <a:p>
            <a:fld id="{99FFA83A-F53D-4137-BD7A-B42B9E84F7E4}" type="datetimeFigureOut">
              <a:rPr lang="en-AE" smtClean="0"/>
              <a:t>1/17/26</a:t>
            </a:fld>
            <a:endParaRPr lang="en-AE"/>
          </a:p>
        </p:txBody>
      </p:sp>
      <p:sp>
        <p:nvSpPr>
          <p:cNvPr id="5" name="Footer Placeholder 4">
            <a:extLst>
              <a:ext uri="{FF2B5EF4-FFF2-40B4-BE49-F238E27FC236}">
                <a16:creationId xmlns:a16="http://schemas.microsoft.com/office/drawing/2014/main" id="{CF8895BA-7ADC-4F8B-839D-3D7425A2ECD1}"/>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133C43C5-58A4-AD88-46FB-B22CC7CFECE2}"/>
              </a:ext>
            </a:extLst>
          </p:cNvPr>
          <p:cNvSpPr>
            <a:spLocks noGrp="1"/>
          </p:cNvSpPr>
          <p:nvPr>
            <p:ph type="sldNum" sz="quarter" idx="12"/>
          </p:nvPr>
        </p:nvSpPr>
        <p:spPr/>
        <p:txBody>
          <a:bodyPr/>
          <a:lstStyle/>
          <a:p>
            <a:fld id="{C8899ADA-BF69-4829-8E53-E9F95412AB84}" type="slidenum">
              <a:rPr lang="en-AE" smtClean="0"/>
              <a:t>‹#›</a:t>
            </a:fld>
            <a:endParaRPr lang="en-AE"/>
          </a:p>
        </p:txBody>
      </p:sp>
    </p:spTree>
    <p:extLst>
      <p:ext uri="{BB962C8B-B14F-4D97-AF65-F5344CB8AC3E}">
        <p14:creationId xmlns:p14="http://schemas.microsoft.com/office/powerpoint/2010/main" val="2096907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2A49F-780D-3A78-2BA3-8E648398D0E5}"/>
              </a:ext>
            </a:extLst>
          </p:cNvPr>
          <p:cNvSpPr>
            <a:spLocks noGrp="1"/>
          </p:cNvSpPr>
          <p:nvPr>
            <p:ph type="title"/>
          </p:nvPr>
        </p:nvSpPr>
        <p:spPr/>
        <p:txBody>
          <a:bodyPr/>
          <a:lstStyle/>
          <a:p>
            <a:r>
              <a:rPr lang="en-US"/>
              <a:t>Click to edit Master title style</a:t>
            </a:r>
            <a:endParaRPr lang="en-AE"/>
          </a:p>
        </p:txBody>
      </p:sp>
      <p:sp>
        <p:nvSpPr>
          <p:cNvPr id="3" name="Content Placeholder 2">
            <a:extLst>
              <a:ext uri="{FF2B5EF4-FFF2-40B4-BE49-F238E27FC236}">
                <a16:creationId xmlns:a16="http://schemas.microsoft.com/office/drawing/2014/main" id="{9706E436-15F4-EBC5-13C5-4B469B75E4B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Content Placeholder 3">
            <a:extLst>
              <a:ext uri="{FF2B5EF4-FFF2-40B4-BE49-F238E27FC236}">
                <a16:creationId xmlns:a16="http://schemas.microsoft.com/office/drawing/2014/main" id="{6AAF199A-E9A2-6B89-9477-056B537025C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5" name="Date Placeholder 4">
            <a:extLst>
              <a:ext uri="{FF2B5EF4-FFF2-40B4-BE49-F238E27FC236}">
                <a16:creationId xmlns:a16="http://schemas.microsoft.com/office/drawing/2014/main" id="{EDFB633B-8FEC-3C73-D075-C336A496DE2B}"/>
              </a:ext>
            </a:extLst>
          </p:cNvPr>
          <p:cNvSpPr>
            <a:spLocks noGrp="1"/>
          </p:cNvSpPr>
          <p:nvPr>
            <p:ph type="dt" sz="half" idx="10"/>
          </p:nvPr>
        </p:nvSpPr>
        <p:spPr/>
        <p:txBody>
          <a:bodyPr/>
          <a:lstStyle/>
          <a:p>
            <a:fld id="{99FFA83A-F53D-4137-BD7A-B42B9E84F7E4}" type="datetimeFigureOut">
              <a:rPr lang="en-AE" smtClean="0"/>
              <a:t>1/17/26</a:t>
            </a:fld>
            <a:endParaRPr lang="en-AE"/>
          </a:p>
        </p:txBody>
      </p:sp>
      <p:sp>
        <p:nvSpPr>
          <p:cNvPr id="6" name="Footer Placeholder 5">
            <a:extLst>
              <a:ext uri="{FF2B5EF4-FFF2-40B4-BE49-F238E27FC236}">
                <a16:creationId xmlns:a16="http://schemas.microsoft.com/office/drawing/2014/main" id="{70E619BA-1EC0-E26F-B63C-6B5C29F56F8C}"/>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9D34DAEC-9EA8-63AD-435E-DE0A3AFE47AD}"/>
              </a:ext>
            </a:extLst>
          </p:cNvPr>
          <p:cNvSpPr>
            <a:spLocks noGrp="1"/>
          </p:cNvSpPr>
          <p:nvPr>
            <p:ph type="sldNum" sz="quarter" idx="12"/>
          </p:nvPr>
        </p:nvSpPr>
        <p:spPr/>
        <p:txBody>
          <a:bodyPr/>
          <a:lstStyle/>
          <a:p>
            <a:fld id="{C8899ADA-BF69-4829-8E53-E9F95412AB84}" type="slidenum">
              <a:rPr lang="en-AE" smtClean="0"/>
              <a:t>‹#›</a:t>
            </a:fld>
            <a:endParaRPr lang="en-AE"/>
          </a:p>
        </p:txBody>
      </p:sp>
    </p:spTree>
    <p:extLst>
      <p:ext uri="{BB962C8B-B14F-4D97-AF65-F5344CB8AC3E}">
        <p14:creationId xmlns:p14="http://schemas.microsoft.com/office/powerpoint/2010/main" val="725207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AF154-B72D-138E-74D0-3163E3EDDA7E}"/>
              </a:ext>
            </a:extLst>
          </p:cNvPr>
          <p:cNvSpPr>
            <a:spLocks noGrp="1"/>
          </p:cNvSpPr>
          <p:nvPr>
            <p:ph type="title"/>
          </p:nvPr>
        </p:nvSpPr>
        <p:spPr>
          <a:xfrm>
            <a:off x="839788" y="365125"/>
            <a:ext cx="10515600" cy="1325563"/>
          </a:xfrm>
        </p:spPr>
        <p:txBody>
          <a:bodyPr/>
          <a:lstStyle/>
          <a:p>
            <a:r>
              <a:rPr lang="en-US"/>
              <a:t>Click to edit Master title style</a:t>
            </a:r>
            <a:endParaRPr lang="en-AE"/>
          </a:p>
        </p:txBody>
      </p:sp>
      <p:sp>
        <p:nvSpPr>
          <p:cNvPr id="3" name="Text Placeholder 2">
            <a:extLst>
              <a:ext uri="{FF2B5EF4-FFF2-40B4-BE49-F238E27FC236}">
                <a16:creationId xmlns:a16="http://schemas.microsoft.com/office/drawing/2014/main" id="{3CBB8C51-8F6F-7F91-6E52-6E2AAC2D29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8958F5-57E7-CB93-2689-070212CAC7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5" name="Text Placeholder 4">
            <a:extLst>
              <a:ext uri="{FF2B5EF4-FFF2-40B4-BE49-F238E27FC236}">
                <a16:creationId xmlns:a16="http://schemas.microsoft.com/office/drawing/2014/main" id="{69840B67-38CD-AE75-B740-4041EF3DEF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AA3944-2E4C-280C-9D80-1BBACA1256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7" name="Date Placeholder 6">
            <a:extLst>
              <a:ext uri="{FF2B5EF4-FFF2-40B4-BE49-F238E27FC236}">
                <a16:creationId xmlns:a16="http://schemas.microsoft.com/office/drawing/2014/main" id="{D038D733-69E3-3826-D7C8-CD15F4127F48}"/>
              </a:ext>
            </a:extLst>
          </p:cNvPr>
          <p:cNvSpPr>
            <a:spLocks noGrp="1"/>
          </p:cNvSpPr>
          <p:nvPr>
            <p:ph type="dt" sz="half" idx="10"/>
          </p:nvPr>
        </p:nvSpPr>
        <p:spPr/>
        <p:txBody>
          <a:bodyPr/>
          <a:lstStyle/>
          <a:p>
            <a:fld id="{99FFA83A-F53D-4137-BD7A-B42B9E84F7E4}" type="datetimeFigureOut">
              <a:rPr lang="en-AE" smtClean="0"/>
              <a:t>1/17/26</a:t>
            </a:fld>
            <a:endParaRPr lang="en-AE"/>
          </a:p>
        </p:txBody>
      </p:sp>
      <p:sp>
        <p:nvSpPr>
          <p:cNvPr id="8" name="Footer Placeholder 7">
            <a:extLst>
              <a:ext uri="{FF2B5EF4-FFF2-40B4-BE49-F238E27FC236}">
                <a16:creationId xmlns:a16="http://schemas.microsoft.com/office/drawing/2014/main" id="{0B2605DE-B253-ADAC-92EE-946BFF2A2E11}"/>
              </a:ext>
            </a:extLst>
          </p:cNvPr>
          <p:cNvSpPr>
            <a:spLocks noGrp="1"/>
          </p:cNvSpPr>
          <p:nvPr>
            <p:ph type="ftr" sz="quarter" idx="11"/>
          </p:nvPr>
        </p:nvSpPr>
        <p:spPr/>
        <p:txBody>
          <a:bodyPr/>
          <a:lstStyle/>
          <a:p>
            <a:endParaRPr lang="en-AE"/>
          </a:p>
        </p:txBody>
      </p:sp>
      <p:sp>
        <p:nvSpPr>
          <p:cNvPr id="9" name="Slide Number Placeholder 8">
            <a:extLst>
              <a:ext uri="{FF2B5EF4-FFF2-40B4-BE49-F238E27FC236}">
                <a16:creationId xmlns:a16="http://schemas.microsoft.com/office/drawing/2014/main" id="{D56E1616-395B-B90D-E2EA-87499665EC64}"/>
              </a:ext>
            </a:extLst>
          </p:cNvPr>
          <p:cNvSpPr>
            <a:spLocks noGrp="1"/>
          </p:cNvSpPr>
          <p:nvPr>
            <p:ph type="sldNum" sz="quarter" idx="12"/>
          </p:nvPr>
        </p:nvSpPr>
        <p:spPr/>
        <p:txBody>
          <a:bodyPr/>
          <a:lstStyle/>
          <a:p>
            <a:fld id="{C8899ADA-BF69-4829-8E53-E9F95412AB84}" type="slidenum">
              <a:rPr lang="en-AE" smtClean="0"/>
              <a:t>‹#›</a:t>
            </a:fld>
            <a:endParaRPr lang="en-AE"/>
          </a:p>
        </p:txBody>
      </p:sp>
    </p:spTree>
    <p:extLst>
      <p:ext uri="{BB962C8B-B14F-4D97-AF65-F5344CB8AC3E}">
        <p14:creationId xmlns:p14="http://schemas.microsoft.com/office/powerpoint/2010/main" val="1071099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44C34-ADB4-E08F-4291-C20BB7B59894}"/>
              </a:ext>
            </a:extLst>
          </p:cNvPr>
          <p:cNvSpPr>
            <a:spLocks noGrp="1"/>
          </p:cNvSpPr>
          <p:nvPr>
            <p:ph type="title"/>
          </p:nvPr>
        </p:nvSpPr>
        <p:spPr/>
        <p:txBody>
          <a:bodyPr/>
          <a:lstStyle/>
          <a:p>
            <a:r>
              <a:rPr lang="en-US"/>
              <a:t>Click to edit Master title style</a:t>
            </a:r>
            <a:endParaRPr lang="en-AE"/>
          </a:p>
        </p:txBody>
      </p:sp>
      <p:sp>
        <p:nvSpPr>
          <p:cNvPr id="3" name="Date Placeholder 2">
            <a:extLst>
              <a:ext uri="{FF2B5EF4-FFF2-40B4-BE49-F238E27FC236}">
                <a16:creationId xmlns:a16="http://schemas.microsoft.com/office/drawing/2014/main" id="{8507528F-E7D5-04FF-E60B-70BE0D632BF4}"/>
              </a:ext>
            </a:extLst>
          </p:cNvPr>
          <p:cNvSpPr>
            <a:spLocks noGrp="1"/>
          </p:cNvSpPr>
          <p:nvPr>
            <p:ph type="dt" sz="half" idx="10"/>
          </p:nvPr>
        </p:nvSpPr>
        <p:spPr/>
        <p:txBody>
          <a:bodyPr/>
          <a:lstStyle/>
          <a:p>
            <a:fld id="{99FFA83A-F53D-4137-BD7A-B42B9E84F7E4}" type="datetimeFigureOut">
              <a:rPr lang="en-AE" smtClean="0"/>
              <a:t>1/17/26</a:t>
            </a:fld>
            <a:endParaRPr lang="en-AE"/>
          </a:p>
        </p:txBody>
      </p:sp>
      <p:sp>
        <p:nvSpPr>
          <p:cNvPr id="4" name="Footer Placeholder 3">
            <a:extLst>
              <a:ext uri="{FF2B5EF4-FFF2-40B4-BE49-F238E27FC236}">
                <a16:creationId xmlns:a16="http://schemas.microsoft.com/office/drawing/2014/main" id="{09AFFEF1-DE85-2D05-EC22-6D71F1929E9C}"/>
              </a:ext>
            </a:extLst>
          </p:cNvPr>
          <p:cNvSpPr>
            <a:spLocks noGrp="1"/>
          </p:cNvSpPr>
          <p:nvPr>
            <p:ph type="ftr" sz="quarter" idx="11"/>
          </p:nvPr>
        </p:nvSpPr>
        <p:spPr/>
        <p:txBody>
          <a:bodyPr/>
          <a:lstStyle/>
          <a:p>
            <a:endParaRPr lang="en-AE"/>
          </a:p>
        </p:txBody>
      </p:sp>
      <p:sp>
        <p:nvSpPr>
          <p:cNvPr id="5" name="Slide Number Placeholder 4">
            <a:extLst>
              <a:ext uri="{FF2B5EF4-FFF2-40B4-BE49-F238E27FC236}">
                <a16:creationId xmlns:a16="http://schemas.microsoft.com/office/drawing/2014/main" id="{147C69F8-A800-8133-0676-D8B9DF6D76C9}"/>
              </a:ext>
            </a:extLst>
          </p:cNvPr>
          <p:cNvSpPr>
            <a:spLocks noGrp="1"/>
          </p:cNvSpPr>
          <p:nvPr>
            <p:ph type="sldNum" sz="quarter" idx="12"/>
          </p:nvPr>
        </p:nvSpPr>
        <p:spPr/>
        <p:txBody>
          <a:bodyPr/>
          <a:lstStyle/>
          <a:p>
            <a:fld id="{C8899ADA-BF69-4829-8E53-E9F95412AB84}" type="slidenum">
              <a:rPr lang="en-AE" smtClean="0"/>
              <a:t>‹#›</a:t>
            </a:fld>
            <a:endParaRPr lang="en-AE"/>
          </a:p>
        </p:txBody>
      </p:sp>
    </p:spTree>
    <p:extLst>
      <p:ext uri="{BB962C8B-B14F-4D97-AF65-F5344CB8AC3E}">
        <p14:creationId xmlns:p14="http://schemas.microsoft.com/office/powerpoint/2010/main" val="3077337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E8EE44-18D5-46F1-D5A1-455BE8A164CC}"/>
              </a:ext>
            </a:extLst>
          </p:cNvPr>
          <p:cNvSpPr>
            <a:spLocks noGrp="1"/>
          </p:cNvSpPr>
          <p:nvPr>
            <p:ph type="dt" sz="half" idx="10"/>
          </p:nvPr>
        </p:nvSpPr>
        <p:spPr/>
        <p:txBody>
          <a:bodyPr/>
          <a:lstStyle/>
          <a:p>
            <a:fld id="{99FFA83A-F53D-4137-BD7A-B42B9E84F7E4}" type="datetimeFigureOut">
              <a:rPr lang="en-AE" smtClean="0"/>
              <a:t>1/17/26</a:t>
            </a:fld>
            <a:endParaRPr lang="en-AE"/>
          </a:p>
        </p:txBody>
      </p:sp>
      <p:sp>
        <p:nvSpPr>
          <p:cNvPr id="3" name="Footer Placeholder 2">
            <a:extLst>
              <a:ext uri="{FF2B5EF4-FFF2-40B4-BE49-F238E27FC236}">
                <a16:creationId xmlns:a16="http://schemas.microsoft.com/office/drawing/2014/main" id="{35109F98-75FB-D958-D322-F169E206853D}"/>
              </a:ext>
            </a:extLst>
          </p:cNvPr>
          <p:cNvSpPr>
            <a:spLocks noGrp="1"/>
          </p:cNvSpPr>
          <p:nvPr>
            <p:ph type="ftr" sz="quarter" idx="11"/>
          </p:nvPr>
        </p:nvSpPr>
        <p:spPr/>
        <p:txBody>
          <a:bodyPr/>
          <a:lstStyle/>
          <a:p>
            <a:endParaRPr lang="en-AE"/>
          </a:p>
        </p:txBody>
      </p:sp>
      <p:sp>
        <p:nvSpPr>
          <p:cNvPr id="4" name="Slide Number Placeholder 3">
            <a:extLst>
              <a:ext uri="{FF2B5EF4-FFF2-40B4-BE49-F238E27FC236}">
                <a16:creationId xmlns:a16="http://schemas.microsoft.com/office/drawing/2014/main" id="{0E3FD4BF-8B8B-F2EB-EF53-EB1705C10D35}"/>
              </a:ext>
            </a:extLst>
          </p:cNvPr>
          <p:cNvSpPr>
            <a:spLocks noGrp="1"/>
          </p:cNvSpPr>
          <p:nvPr>
            <p:ph type="sldNum" sz="quarter" idx="12"/>
          </p:nvPr>
        </p:nvSpPr>
        <p:spPr/>
        <p:txBody>
          <a:bodyPr/>
          <a:lstStyle/>
          <a:p>
            <a:fld id="{C8899ADA-BF69-4829-8E53-E9F95412AB84}" type="slidenum">
              <a:rPr lang="en-AE" smtClean="0"/>
              <a:t>‹#›</a:t>
            </a:fld>
            <a:endParaRPr lang="en-AE"/>
          </a:p>
        </p:txBody>
      </p:sp>
    </p:spTree>
    <p:extLst>
      <p:ext uri="{BB962C8B-B14F-4D97-AF65-F5344CB8AC3E}">
        <p14:creationId xmlns:p14="http://schemas.microsoft.com/office/powerpoint/2010/main" val="3757214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23C9F-CF0E-DC12-3F15-EC7CE9365D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E"/>
          </a:p>
        </p:txBody>
      </p:sp>
      <p:sp>
        <p:nvSpPr>
          <p:cNvPr id="3" name="Content Placeholder 2">
            <a:extLst>
              <a:ext uri="{FF2B5EF4-FFF2-40B4-BE49-F238E27FC236}">
                <a16:creationId xmlns:a16="http://schemas.microsoft.com/office/drawing/2014/main" id="{B73B0739-4C77-8DF6-8E38-818A6C3139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Text Placeholder 3">
            <a:extLst>
              <a:ext uri="{FF2B5EF4-FFF2-40B4-BE49-F238E27FC236}">
                <a16:creationId xmlns:a16="http://schemas.microsoft.com/office/drawing/2014/main" id="{B065FBDB-C18B-A364-3F45-5D93A7A80A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889821-16E6-C5CD-8DAC-D3367EE75FA3}"/>
              </a:ext>
            </a:extLst>
          </p:cNvPr>
          <p:cNvSpPr>
            <a:spLocks noGrp="1"/>
          </p:cNvSpPr>
          <p:nvPr>
            <p:ph type="dt" sz="half" idx="10"/>
          </p:nvPr>
        </p:nvSpPr>
        <p:spPr/>
        <p:txBody>
          <a:bodyPr/>
          <a:lstStyle/>
          <a:p>
            <a:fld id="{99FFA83A-F53D-4137-BD7A-B42B9E84F7E4}" type="datetimeFigureOut">
              <a:rPr lang="en-AE" smtClean="0"/>
              <a:t>1/17/26</a:t>
            </a:fld>
            <a:endParaRPr lang="en-AE"/>
          </a:p>
        </p:txBody>
      </p:sp>
      <p:sp>
        <p:nvSpPr>
          <p:cNvPr id="6" name="Footer Placeholder 5">
            <a:extLst>
              <a:ext uri="{FF2B5EF4-FFF2-40B4-BE49-F238E27FC236}">
                <a16:creationId xmlns:a16="http://schemas.microsoft.com/office/drawing/2014/main" id="{00519726-1A92-E1A5-1B27-B9C50EB979F9}"/>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072E6F49-1346-5235-F442-A168B1841D90}"/>
              </a:ext>
            </a:extLst>
          </p:cNvPr>
          <p:cNvSpPr>
            <a:spLocks noGrp="1"/>
          </p:cNvSpPr>
          <p:nvPr>
            <p:ph type="sldNum" sz="quarter" idx="12"/>
          </p:nvPr>
        </p:nvSpPr>
        <p:spPr/>
        <p:txBody>
          <a:bodyPr/>
          <a:lstStyle/>
          <a:p>
            <a:fld id="{C8899ADA-BF69-4829-8E53-E9F95412AB84}" type="slidenum">
              <a:rPr lang="en-AE" smtClean="0"/>
              <a:t>‹#›</a:t>
            </a:fld>
            <a:endParaRPr lang="en-AE"/>
          </a:p>
        </p:txBody>
      </p:sp>
    </p:spTree>
    <p:extLst>
      <p:ext uri="{BB962C8B-B14F-4D97-AF65-F5344CB8AC3E}">
        <p14:creationId xmlns:p14="http://schemas.microsoft.com/office/powerpoint/2010/main" val="2088320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0D4DA-3256-52FE-FEFF-564716778C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E"/>
          </a:p>
        </p:txBody>
      </p:sp>
      <p:sp>
        <p:nvSpPr>
          <p:cNvPr id="3" name="Picture Placeholder 2">
            <a:extLst>
              <a:ext uri="{FF2B5EF4-FFF2-40B4-BE49-F238E27FC236}">
                <a16:creationId xmlns:a16="http://schemas.microsoft.com/office/drawing/2014/main" id="{4794FE18-650C-4911-4F13-7BD9C11199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E"/>
          </a:p>
        </p:txBody>
      </p:sp>
      <p:sp>
        <p:nvSpPr>
          <p:cNvPr id="4" name="Text Placeholder 3">
            <a:extLst>
              <a:ext uri="{FF2B5EF4-FFF2-40B4-BE49-F238E27FC236}">
                <a16:creationId xmlns:a16="http://schemas.microsoft.com/office/drawing/2014/main" id="{9236D92F-BE4B-C111-44BB-296D1D6B78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5C553B-081C-3297-B02C-B462EF1C9B9B}"/>
              </a:ext>
            </a:extLst>
          </p:cNvPr>
          <p:cNvSpPr>
            <a:spLocks noGrp="1"/>
          </p:cNvSpPr>
          <p:nvPr>
            <p:ph type="dt" sz="half" idx="10"/>
          </p:nvPr>
        </p:nvSpPr>
        <p:spPr/>
        <p:txBody>
          <a:bodyPr/>
          <a:lstStyle/>
          <a:p>
            <a:fld id="{99FFA83A-F53D-4137-BD7A-B42B9E84F7E4}" type="datetimeFigureOut">
              <a:rPr lang="en-AE" smtClean="0"/>
              <a:t>1/17/26</a:t>
            </a:fld>
            <a:endParaRPr lang="en-AE"/>
          </a:p>
        </p:txBody>
      </p:sp>
      <p:sp>
        <p:nvSpPr>
          <p:cNvPr id="6" name="Footer Placeholder 5">
            <a:extLst>
              <a:ext uri="{FF2B5EF4-FFF2-40B4-BE49-F238E27FC236}">
                <a16:creationId xmlns:a16="http://schemas.microsoft.com/office/drawing/2014/main" id="{FE27248B-1765-299A-9AAA-F787621C91C9}"/>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A12AEA8E-A2F2-7048-2392-11C3EBEA530C}"/>
              </a:ext>
            </a:extLst>
          </p:cNvPr>
          <p:cNvSpPr>
            <a:spLocks noGrp="1"/>
          </p:cNvSpPr>
          <p:nvPr>
            <p:ph type="sldNum" sz="quarter" idx="12"/>
          </p:nvPr>
        </p:nvSpPr>
        <p:spPr/>
        <p:txBody>
          <a:bodyPr/>
          <a:lstStyle/>
          <a:p>
            <a:fld id="{C8899ADA-BF69-4829-8E53-E9F95412AB84}" type="slidenum">
              <a:rPr lang="en-AE" smtClean="0"/>
              <a:t>‹#›</a:t>
            </a:fld>
            <a:endParaRPr lang="en-AE"/>
          </a:p>
        </p:txBody>
      </p:sp>
    </p:spTree>
    <p:extLst>
      <p:ext uri="{BB962C8B-B14F-4D97-AF65-F5344CB8AC3E}">
        <p14:creationId xmlns:p14="http://schemas.microsoft.com/office/powerpoint/2010/main" val="1598903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FE101-2E00-02C1-40AB-504189FBF78A}"/>
              </a:ext>
            </a:extLst>
          </p:cNvPr>
          <p:cNvSpPr>
            <a:spLocks noGrp="1"/>
          </p:cNvSpPr>
          <p:nvPr>
            <p:ph type="title"/>
          </p:nvPr>
        </p:nvSpPr>
        <p:spPr/>
        <p:txBody>
          <a:bodyPr/>
          <a:lstStyle/>
          <a:p>
            <a:r>
              <a:rPr lang="en-US"/>
              <a:t>Click to edit Master title style</a:t>
            </a:r>
            <a:endParaRPr lang="en-AE"/>
          </a:p>
        </p:txBody>
      </p:sp>
      <p:sp>
        <p:nvSpPr>
          <p:cNvPr id="3" name="Vertical Text Placeholder 2">
            <a:extLst>
              <a:ext uri="{FF2B5EF4-FFF2-40B4-BE49-F238E27FC236}">
                <a16:creationId xmlns:a16="http://schemas.microsoft.com/office/drawing/2014/main" id="{AE236F23-B931-F260-0440-167B623A76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D5B5546D-DAF8-ECB0-7D93-EE639FFD61BD}"/>
              </a:ext>
            </a:extLst>
          </p:cNvPr>
          <p:cNvSpPr>
            <a:spLocks noGrp="1"/>
          </p:cNvSpPr>
          <p:nvPr>
            <p:ph type="dt" sz="half" idx="10"/>
          </p:nvPr>
        </p:nvSpPr>
        <p:spPr/>
        <p:txBody>
          <a:bodyPr/>
          <a:lstStyle/>
          <a:p>
            <a:fld id="{99FFA83A-F53D-4137-BD7A-B42B9E84F7E4}" type="datetimeFigureOut">
              <a:rPr lang="en-AE" smtClean="0"/>
              <a:t>1/17/26</a:t>
            </a:fld>
            <a:endParaRPr lang="en-AE"/>
          </a:p>
        </p:txBody>
      </p:sp>
      <p:sp>
        <p:nvSpPr>
          <p:cNvPr id="5" name="Footer Placeholder 4">
            <a:extLst>
              <a:ext uri="{FF2B5EF4-FFF2-40B4-BE49-F238E27FC236}">
                <a16:creationId xmlns:a16="http://schemas.microsoft.com/office/drawing/2014/main" id="{83E1FF55-5A66-5724-5E45-D6495C6FB9BA}"/>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6DC96360-67DF-DC0C-C3AE-8675130C7698}"/>
              </a:ext>
            </a:extLst>
          </p:cNvPr>
          <p:cNvSpPr>
            <a:spLocks noGrp="1"/>
          </p:cNvSpPr>
          <p:nvPr>
            <p:ph type="sldNum" sz="quarter" idx="12"/>
          </p:nvPr>
        </p:nvSpPr>
        <p:spPr/>
        <p:txBody>
          <a:bodyPr/>
          <a:lstStyle/>
          <a:p>
            <a:fld id="{C8899ADA-BF69-4829-8E53-E9F95412AB84}" type="slidenum">
              <a:rPr lang="en-AE" smtClean="0"/>
              <a:t>‹#›</a:t>
            </a:fld>
            <a:endParaRPr lang="en-AE"/>
          </a:p>
        </p:txBody>
      </p:sp>
    </p:spTree>
    <p:extLst>
      <p:ext uri="{BB962C8B-B14F-4D97-AF65-F5344CB8AC3E}">
        <p14:creationId xmlns:p14="http://schemas.microsoft.com/office/powerpoint/2010/main" val="2856549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982F79-D212-840A-18D7-D919FB230C9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E"/>
          </a:p>
        </p:txBody>
      </p:sp>
      <p:sp>
        <p:nvSpPr>
          <p:cNvPr id="3" name="Vertical Text Placeholder 2">
            <a:extLst>
              <a:ext uri="{FF2B5EF4-FFF2-40B4-BE49-F238E27FC236}">
                <a16:creationId xmlns:a16="http://schemas.microsoft.com/office/drawing/2014/main" id="{646A156A-4BEC-6486-8BC1-07ED7AA7D8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A6A8D54B-CF34-93ED-7B91-ABCD3499E4E1}"/>
              </a:ext>
            </a:extLst>
          </p:cNvPr>
          <p:cNvSpPr>
            <a:spLocks noGrp="1"/>
          </p:cNvSpPr>
          <p:nvPr>
            <p:ph type="dt" sz="half" idx="10"/>
          </p:nvPr>
        </p:nvSpPr>
        <p:spPr/>
        <p:txBody>
          <a:bodyPr/>
          <a:lstStyle/>
          <a:p>
            <a:fld id="{99FFA83A-F53D-4137-BD7A-B42B9E84F7E4}" type="datetimeFigureOut">
              <a:rPr lang="en-AE" smtClean="0"/>
              <a:t>1/17/26</a:t>
            </a:fld>
            <a:endParaRPr lang="en-AE"/>
          </a:p>
        </p:txBody>
      </p:sp>
      <p:sp>
        <p:nvSpPr>
          <p:cNvPr id="5" name="Footer Placeholder 4">
            <a:extLst>
              <a:ext uri="{FF2B5EF4-FFF2-40B4-BE49-F238E27FC236}">
                <a16:creationId xmlns:a16="http://schemas.microsoft.com/office/drawing/2014/main" id="{D72D3B5B-A238-0159-26DD-201770F4EF66}"/>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02C6F883-5EBE-B40A-4CC0-8E48F11489AA}"/>
              </a:ext>
            </a:extLst>
          </p:cNvPr>
          <p:cNvSpPr>
            <a:spLocks noGrp="1"/>
          </p:cNvSpPr>
          <p:nvPr>
            <p:ph type="sldNum" sz="quarter" idx="12"/>
          </p:nvPr>
        </p:nvSpPr>
        <p:spPr/>
        <p:txBody>
          <a:bodyPr/>
          <a:lstStyle/>
          <a:p>
            <a:fld id="{C8899ADA-BF69-4829-8E53-E9F95412AB84}" type="slidenum">
              <a:rPr lang="en-AE" smtClean="0"/>
              <a:t>‹#›</a:t>
            </a:fld>
            <a:endParaRPr lang="en-AE"/>
          </a:p>
        </p:txBody>
      </p:sp>
    </p:spTree>
    <p:extLst>
      <p:ext uri="{BB962C8B-B14F-4D97-AF65-F5344CB8AC3E}">
        <p14:creationId xmlns:p14="http://schemas.microsoft.com/office/powerpoint/2010/main" val="4104364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EDE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75E2F8-9B4B-E459-37EA-ABD9E219EA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E"/>
          </a:p>
        </p:txBody>
      </p:sp>
      <p:sp>
        <p:nvSpPr>
          <p:cNvPr id="3" name="Text Placeholder 2">
            <a:extLst>
              <a:ext uri="{FF2B5EF4-FFF2-40B4-BE49-F238E27FC236}">
                <a16:creationId xmlns:a16="http://schemas.microsoft.com/office/drawing/2014/main" id="{4A1C1E43-76E1-41BE-EA5F-D4CC987013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F9662982-A713-B3F7-6758-4E9BB45551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9FFA83A-F53D-4137-BD7A-B42B9E84F7E4}" type="datetimeFigureOut">
              <a:rPr lang="en-AE" smtClean="0"/>
              <a:t>1/17/26</a:t>
            </a:fld>
            <a:endParaRPr lang="en-AE"/>
          </a:p>
        </p:txBody>
      </p:sp>
      <p:sp>
        <p:nvSpPr>
          <p:cNvPr id="5" name="Footer Placeholder 4">
            <a:extLst>
              <a:ext uri="{FF2B5EF4-FFF2-40B4-BE49-F238E27FC236}">
                <a16:creationId xmlns:a16="http://schemas.microsoft.com/office/drawing/2014/main" id="{A4B13335-44A0-8F15-55DC-D7A537B3D8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E"/>
          </a:p>
        </p:txBody>
      </p:sp>
      <p:sp>
        <p:nvSpPr>
          <p:cNvPr id="6" name="Slide Number Placeholder 5">
            <a:extLst>
              <a:ext uri="{FF2B5EF4-FFF2-40B4-BE49-F238E27FC236}">
                <a16:creationId xmlns:a16="http://schemas.microsoft.com/office/drawing/2014/main" id="{405296E3-A0D8-95AD-C007-4BB6DB4596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8899ADA-BF69-4829-8E53-E9F95412AB84}" type="slidenum">
              <a:rPr lang="en-AE" smtClean="0"/>
              <a:t>‹#›</a:t>
            </a:fld>
            <a:endParaRPr lang="en-AE"/>
          </a:p>
        </p:txBody>
      </p:sp>
    </p:spTree>
    <p:extLst>
      <p:ext uri="{BB962C8B-B14F-4D97-AF65-F5344CB8AC3E}">
        <p14:creationId xmlns:p14="http://schemas.microsoft.com/office/powerpoint/2010/main" val="3352409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microsoft.com/office/2007/relationships/hdphoto" Target="../media/hdphoto1.wdp"/><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1.png"/><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4.png"/><Relationship Id="rId5" Type="http://schemas.microsoft.com/office/2007/relationships/hdphoto" Target="../media/hdphoto3.wdp"/><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hdphoto" Target="../media/hdphoto4.wdp"/><Relationship Id="rId7" Type="http://schemas.microsoft.com/office/2007/relationships/hdphoto" Target="../media/hdphoto6.wdp"/><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8.png"/><Relationship Id="rId5" Type="http://schemas.microsoft.com/office/2007/relationships/hdphoto" Target="../media/hdphoto5.wdp"/><Relationship Id="rId10" Type="http://schemas.openxmlformats.org/officeDocument/2006/relationships/image" Target="../media/image20.png"/><Relationship Id="rId4" Type="http://schemas.openxmlformats.org/officeDocument/2006/relationships/image" Target="../media/image17.png"/><Relationship Id="rId9" Type="http://schemas.microsoft.com/office/2007/relationships/hdphoto" Target="../media/hdphoto7.wdp"/></Relationships>
</file>

<file path=ppt/slides/_rels/slide2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1.png"/><Relationship Id="rId7" Type="http://schemas.microsoft.com/office/2007/relationships/hdphoto" Target="../media/hdphoto5.wdp"/><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7.png"/><Relationship Id="rId5" Type="http://schemas.microsoft.com/office/2007/relationships/hdphoto" Target="../media/hdphoto4.wdp"/><Relationship Id="rId10" Type="http://schemas.openxmlformats.org/officeDocument/2006/relationships/image" Target="../media/image22.png"/><Relationship Id="rId4" Type="http://schemas.openxmlformats.org/officeDocument/2006/relationships/image" Target="../media/image16.png"/><Relationship Id="rId9" Type="http://schemas.microsoft.com/office/2007/relationships/hdphoto" Target="../media/hdphoto6.wdp"/></Relationships>
</file>

<file path=ppt/slides/_rels/slide2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17.png"/><Relationship Id="rId4" Type="http://schemas.microsoft.com/office/2007/relationships/hdphoto" Target="../media/hdphoto4.wdp"/><Relationship Id="rId9" Type="http://schemas.openxmlformats.org/officeDocument/2006/relationships/image" Target="../media/image22.png"/></Relationships>
</file>

<file path=ppt/slides/_rels/slide2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17.png"/><Relationship Id="rId4" Type="http://schemas.microsoft.com/office/2007/relationships/hdphoto" Target="../media/hdphoto4.wdp"/><Relationship Id="rId9" Type="http://schemas.microsoft.com/office/2007/relationships/hdphoto" Target="../media/hdphoto7.wdp"/></Relationships>
</file>

<file path=ppt/slides/_rels/slide2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microsoft.com/office/2007/relationships/hdphoto" Target="../media/hdphoto8.wdp"/><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microsoft.com/office/2007/relationships/hdphoto" Target="../media/hdphoto4.wdp"/><Relationship Id="rId9" Type="http://schemas.microsoft.com/office/2007/relationships/hdphoto" Target="../media/hdphoto7.wdp"/></Relationships>
</file>

<file path=ppt/slides/_rels/slide2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6.png"/><Relationship Id="rId7" Type="http://schemas.microsoft.com/office/2007/relationships/hdphoto" Target="../media/hdphoto8.wdp"/><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5.png"/><Relationship Id="rId5" Type="http://schemas.microsoft.com/office/2007/relationships/hdphoto" Target="../media/hdphoto9.wdp"/><Relationship Id="rId4" Type="http://schemas.openxmlformats.org/officeDocument/2006/relationships/image" Target="../media/image27.png"/><Relationship Id="rId9" Type="http://schemas.microsoft.com/office/2007/relationships/hdphoto" Target="../media/hdphoto7.wdp"/></Relationships>
</file>

<file path=ppt/slides/_rels/slide2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6.png"/><Relationship Id="rId7" Type="http://schemas.microsoft.com/office/2007/relationships/hdphoto" Target="../media/hdphoto8.wdp"/><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5.png"/><Relationship Id="rId5" Type="http://schemas.microsoft.com/office/2007/relationships/hdphoto" Target="../media/hdphoto9.wdp"/><Relationship Id="rId4" Type="http://schemas.openxmlformats.org/officeDocument/2006/relationships/image" Target="../media/image27.png"/><Relationship Id="rId9" Type="http://schemas.microsoft.com/office/2007/relationships/hdphoto" Target="../media/hdphoto7.wdp"/></Relationships>
</file>

<file path=ppt/slides/_rels/slide2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29.jpg"/><Relationship Id="rId5" Type="http://schemas.microsoft.com/office/2007/relationships/hdphoto" Target="../media/hdphoto10.wdp"/><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1.wdp"/><Relationship Id="rId7" Type="http://schemas.openxmlformats.org/officeDocument/2006/relationships/diagramColors" Target="../diagrams/colors1.xml"/><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5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54.xml.rels><?xml version="1.0" encoding="UTF-8" standalone="yes"?>
<Relationships xmlns="http://schemas.openxmlformats.org/package/2006/relationships"><Relationship Id="rId8" Type="http://schemas.microsoft.com/office/2007/relationships/diagramDrawing" Target="../diagrams/drawing2.xml"/><Relationship Id="rId3" Type="http://schemas.microsoft.com/office/2007/relationships/hdphoto" Target="../media/hdphoto1.wdp"/><Relationship Id="rId7" Type="http://schemas.openxmlformats.org/officeDocument/2006/relationships/diagramColors" Target="../diagrams/colors2.xml"/><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hyperlink" Target="https://jobnukkad.com/portal/pages/terms_for_refund" TargetMode="External"/><Relationship Id="rId5" Type="http://schemas.microsoft.com/office/2007/relationships/hdphoto" Target="../media/hdphoto11.wdp"/><Relationship Id="rId4" Type="http://schemas.openxmlformats.org/officeDocument/2006/relationships/image" Target="../media/image46.png"/></Relationships>
</file>

<file path=ppt/slides/_rels/slide5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44.jp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hyperlink" Target="https://jobnukkad.com/portal/pages/terms_for_refund" TargetMode="External"/><Relationship Id="rId5" Type="http://schemas.microsoft.com/office/2007/relationships/hdphoto" Target="../media/hdphoto11.wdp"/><Relationship Id="rId4" Type="http://schemas.openxmlformats.org/officeDocument/2006/relationships/image" Target="../media/image47.png"/></Relationships>
</file>

<file path=ppt/slides/_rels/slide5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5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microsoft.com/office/2007/relationships/hdphoto" Target="../media/hdphoto1.wdp"/></Relationships>
</file>

<file path=ppt/slides/_rels/slide58.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40.png"/><Relationship Id="rId7"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microsoft.com/office/2007/relationships/hdphoto" Target="../media/hdphoto1.wdp"/></Relationships>
</file>

<file path=ppt/slides/_rels/slide5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52.png"/><Relationship Id="rId4" Type="http://schemas.microsoft.com/office/2007/relationships/hdphoto" Target="../media/hdphoto1.wdp"/></Relationships>
</file>

<file path=ppt/slides/_rels/slide6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1.jpg"/><Relationship Id="rId4" Type="http://schemas.microsoft.com/office/2007/relationships/hdphoto" Target="../media/hdphoto1.wdp"/></Relationships>
</file>

<file path=ppt/slides/_rels/slide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53.jpg"/><Relationship Id="rId4" Type="http://schemas.microsoft.com/office/2007/relationships/hdphoto" Target="../media/hdphoto1.wdp"/></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55.jpg"/><Relationship Id="rId4" Type="http://schemas.openxmlformats.org/officeDocument/2006/relationships/image" Target="../media/image54.jpg"/></Relationships>
</file>

<file path=ppt/slides/_rels/slide6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A5DBF-DD5B-2B51-5085-00255B9E5220}"/>
            </a:ext>
          </a:extLst>
        </p:cNvPr>
        <p:cNvGrpSpPr/>
        <p:nvPr/>
      </p:nvGrpSpPr>
      <p:grpSpPr>
        <a:xfrm>
          <a:off x="0" y="0"/>
          <a:ext cx="0" cy="0"/>
          <a:chOff x="0" y="0"/>
          <a:chExt cx="0" cy="0"/>
        </a:xfrm>
      </p:grpSpPr>
      <p:pic>
        <p:nvPicPr>
          <p:cNvPr id="8" name="8170596-hd_1920_1080_25fps">
            <a:hlinkClick r:id="" action="ppaction://media"/>
            <a:extLst>
              <a:ext uri="{FF2B5EF4-FFF2-40B4-BE49-F238E27FC236}">
                <a16:creationId xmlns:a16="http://schemas.microsoft.com/office/drawing/2014/main" id="{E198ACD2-70CF-BDD2-84D4-750AC94A0825}"/>
              </a:ext>
            </a:extLst>
          </p:cNvPr>
          <p:cNvPicPr>
            <a:picLocks noChangeAspect="1"/>
          </p:cNvPicPr>
          <p:nvPr>
            <a:videoFile r:link="rId1"/>
            <p:extLst>
              <p:ext uri="{DAA4B4D4-6D71-4841-9C94-3DE7FCFB9230}">
                <p14:media xmlns:p14="http://schemas.microsoft.com/office/powerpoint/2010/main" r:embed="rId2">
                  <p14:trim end="2240"/>
                  <p14:fade in="250"/>
                </p14:media>
              </p:ext>
            </p:extLst>
          </p:nvPr>
        </p:nvPicPr>
        <p:blipFill>
          <a:blip r:embed="rId4"/>
          <a:stretch>
            <a:fillRect/>
          </a:stretch>
        </p:blipFill>
        <p:spPr>
          <a:xfrm>
            <a:off x="-1333756" y="-463277"/>
            <a:ext cx="13551702" cy="7622833"/>
          </a:xfrm>
          <a:prstGeom prst="rect">
            <a:avLst/>
          </a:prstGeom>
        </p:spPr>
      </p:pic>
      <p:pic>
        <p:nvPicPr>
          <p:cNvPr id="13" name="Picture 12">
            <a:extLst>
              <a:ext uri="{FF2B5EF4-FFF2-40B4-BE49-F238E27FC236}">
                <a16:creationId xmlns:a16="http://schemas.microsoft.com/office/drawing/2014/main" id="{87C422E4-9B81-5E4A-866B-9716B6E66BAA}"/>
              </a:ext>
            </a:extLst>
          </p:cNvPr>
          <p:cNvPicPr>
            <a:picLocks noChangeAspect="1"/>
          </p:cNvPicPr>
          <p:nvPr/>
        </p:nvPicPr>
        <p:blipFill>
          <a:blip r:embed="rId5">
            <a:alphaModFix amt="5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4868BD55-0EDE-4F5A-CDA5-1234D0A88E6D}"/>
              </a:ext>
            </a:extLst>
          </p:cNvPr>
          <p:cNvPicPr>
            <a:picLocks noChangeAspect="1"/>
          </p:cNvPicPr>
          <p:nvPr/>
        </p:nvPicPr>
        <p:blipFill>
          <a:blip r:embed="rId6">
            <a:alphaModFix amt="10000"/>
            <a:duotone>
              <a:schemeClr val="bg2">
                <a:shade val="45000"/>
                <a:satMod val="135000"/>
              </a:schemeClr>
              <a:prstClr val="white"/>
            </a:duotone>
            <a:extLst>
              <a:ext uri="{BEBA8EAE-BF5A-486C-A8C5-ECC9F3942E4B}">
                <a14:imgProps xmlns:a14="http://schemas.microsoft.com/office/drawing/2010/main">
                  <a14:imgLayer r:embed="rId7">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7" name="Picture 6">
            <a:extLst>
              <a:ext uri="{FF2B5EF4-FFF2-40B4-BE49-F238E27FC236}">
                <a16:creationId xmlns:a16="http://schemas.microsoft.com/office/drawing/2014/main" id="{2D3A604F-57E7-2E61-F0DF-F194A6A62FEA}"/>
              </a:ext>
            </a:extLst>
          </p:cNvPr>
          <p:cNvPicPr>
            <a:picLocks noChangeAspect="1"/>
          </p:cNvPicPr>
          <p:nvPr/>
        </p:nvPicPr>
        <p:blipFill>
          <a:blip r:embed="rId8">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3431115" y="2640503"/>
            <a:ext cx="5329769" cy="1576994"/>
          </a:xfrm>
          <a:prstGeom prst="rect">
            <a:avLst/>
          </a:prstGeom>
        </p:spPr>
      </p:pic>
      <p:pic>
        <p:nvPicPr>
          <p:cNvPr id="2" name="Picture 1">
            <a:extLst>
              <a:ext uri="{FF2B5EF4-FFF2-40B4-BE49-F238E27FC236}">
                <a16:creationId xmlns:a16="http://schemas.microsoft.com/office/drawing/2014/main" id="{9097A031-2593-412E-432C-9BECA0497A5F}"/>
              </a:ext>
            </a:extLst>
          </p:cNvPr>
          <p:cNvPicPr>
            <a:picLocks noChangeAspect="1"/>
          </p:cNvPicPr>
          <p:nvPr/>
        </p:nvPicPr>
        <p:blipFill>
          <a:blip r:embed="rId9">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10659292" y="289844"/>
            <a:ext cx="1427936" cy="1019954"/>
          </a:xfrm>
          <a:prstGeom prst="rect">
            <a:avLst/>
          </a:prstGeom>
        </p:spPr>
      </p:pic>
      <p:sp>
        <p:nvSpPr>
          <p:cNvPr id="4" name="TextBox 3">
            <a:extLst>
              <a:ext uri="{FF2B5EF4-FFF2-40B4-BE49-F238E27FC236}">
                <a16:creationId xmlns:a16="http://schemas.microsoft.com/office/drawing/2014/main" id="{C0BE1FDB-B1D5-1B99-165C-F35A7920D02C}"/>
              </a:ext>
            </a:extLst>
          </p:cNvPr>
          <p:cNvSpPr txBox="1"/>
          <p:nvPr/>
        </p:nvSpPr>
        <p:spPr>
          <a:xfrm>
            <a:off x="3021330" y="4583430"/>
            <a:ext cx="6149340" cy="523220"/>
          </a:xfrm>
          <a:prstGeom prst="rect">
            <a:avLst/>
          </a:prstGeom>
          <a:noFill/>
        </p:spPr>
        <p:txBody>
          <a:bodyPr wrap="square" rtlCol="0">
            <a:spAutoFit/>
          </a:bodyPr>
          <a:lstStyle/>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THE BASIC PRINCIPLES OF A</a:t>
            </a:r>
            <a:endParaRPr lang="en-AE" sz="2800" b="1" dirty="0">
              <a:solidFill>
                <a:schemeClr val="bg1"/>
              </a:solidFill>
              <a:effectLst>
                <a:outerShdw blurRad="38100" dist="38100" dir="2700000" algn="tl">
                  <a:srgbClr val="000000">
                    <a:alpha val="43137"/>
                  </a:srgbClr>
                </a:outerShdw>
              </a:effectLst>
              <a:latin typeface="Century Gothic" panose="020B0502020202020204" pitchFamily="34" charset="0"/>
            </a:endParaRPr>
          </a:p>
        </p:txBody>
      </p:sp>
      <p:sp>
        <p:nvSpPr>
          <p:cNvPr id="5" name="TextBox 4">
            <a:extLst>
              <a:ext uri="{FF2B5EF4-FFF2-40B4-BE49-F238E27FC236}">
                <a16:creationId xmlns:a16="http://schemas.microsoft.com/office/drawing/2014/main" id="{B74AD73C-25B3-47AE-42FE-E1684B05424C}"/>
              </a:ext>
            </a:extLst>
          </p:cNvPr>
          <p:cNvSpPr txBox="1"/>
          <p:nvPr/>
        </p:nvSpPr>
        <p:spPr>
          <a:xfrm>
            <a:off x="3158490" y="4937759"/>
            <a:ext cx="5875020" cy="923330"/>
          </a:xfrm>
          <a:prstGeom prst="rect">
            <a:avLst/>
          </a:prstGeom>
          <a:noFill/>
        </p:spPr>
        <p:txBody>
          <a:bodyPr wrap="square" rtlCol="0">
            <a:spAutoFit/>
          </a:bodyPr>
          <a:lstStyle/>
          <a:p>
            <a:pPr algn="ctr"/>
            <a:r>
              <a:rPr lang="en-US" sz="5400" spc="300" dirty="0">
                <a:solidFill>
                  <a:srgbClr val="FFFF00"/>
                </a:solidFill>
                <a:effectLst>
                  <a:outerShdw blurRad="38100" dist="38100" dir="2700000" algn="tl">
                    <a:srgbClr val="000000">
                      <a:alpha val="43137"/>
                    </a:srgbClr>
                  </a:outerShdw>
                </a:effectLst>
                <a:latin typeface="Gilmer Bold" panose="00000800000000000000" pitchFamily="50" charset="0"/>
              </a:rPr>
              <a:t>PARTNERSHIP</a:t>
            </a:r>
            <a:endParaRPr lang="en-AE" sz="5400" spc="300" dirty="0">
              <a:solidFill>
                <a:srgbClr val="FFFF00"/>
              </a:solidFill>
              <a:effectLst>
                <a:outerShdw blurRad="38100" dist="38100" dir="2700000" algn="tl">
                  <a:srgbClr val="000000">
                    <a:alpha val="43137"/>
                  </a:srgbClr>
                </a:outerShdw>
              </a:effectLst>
              <a:latin typeface="Gilmer Bold" panose="00000800000000000000" pitchFamily="50" charset="0"/>
            </a:endParaRPr>
          </a:p>
        </p:txBody>
      </p:sp>
    </p:spTree>
    <p:extLst>
      <p:ext uri="{BB962C8B-B14F-4D97-AF65-F5344CB8AC3E}">
        <p14:creationId xmlns:p14="http://schemas.microsoft.com/office/powerpoint/2010/main" val="3059385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 presetClass="mediacall" presetSubtype="0" fill="hold" nodeType="withEffect">
                                  <p:stCondLst>
                                    <p:cond delay="0"/>
                                  </p:stCondLst>
                                  <p:childTnLst>
                                    <p:cmd type="call" cmd="playFrom(0.0)">
                                      <p:cBhvr>
                                        <p:cTn id="9" dur="4840" fill="hold"/>
                                        <p:tgtEl>
                                          <p:spTgt spid="8"/>
                                        </p:tgtEl>
                                      </p:cBhvr>
                                    </p:cmd>
                                  </p:childTnLst>
                                </p:cTn>
                              </p:par>
                            </p:childTnLst>
                          </p:cTn>
                        </p:par>
                        <p:par>
                          <p:cTn id="10" fill="hold">
                            <p:stCondLst>
                              <p:cond delay="4840"/>
                            </p:stCondLst>
                            <p:childTnLst>
                              <p:par>
                                <p:cTn id="11" presetID="10" presetClass="exit" presetSubtype="0" fill="hold" nodeType="afterEffect">
                                  <p:stCondLst>
                                    <p:cond delay="1500"/>
                                  </p:stCondLst>
                                  <p:childTnLst>
                                    <p:animEffect transition="out" filter="fade">
                                      <p:cBhvr>
                                        <p:cTn id="12" dur="3000"/>
                                        <p:tgtEl>
                                          <p:spTgt spid="8"/>
                                        </p:tgtEl>
                                      </p:cBhvr>
                                    </p:animEffect>
                                    <p:set>
                                      <p:cBhvr>
                                        <p:cTn id="13" dur="1" fill="hold">
                                          <p:stCondLst>
                                            <p:cond delay="2999"/>
                                          </p:stCondLst>
                                        </p:cTn>
                                        <p:tgtEl>
                                          <p:spTgt spid="8"/>
                                        </p:tgtEl>
                                        <p:attrNameLst>
                                          <p:attrName>style.visibility</p:attrName>
                                        </p:attrNameLst>
                                      </p:cBhvr>
                                      <p:to>
                                        <p:strVal val="hidden"/>
                                      </p:to>
                                    </p:set>
                                    <p:cmd type="call" cmd="stop">
                                      <p:cBhvr>
                                        <p:cTn id="14" dur="1">
                                          <p:stCondLst>
                                            <p:cond delay="2999"/>
                                          </p:stCondLst>
                                        </p:cTn>
                                        <p:tgtEl>
                                          <p:spTgt spid="8"/>
                                        </p:tgtEl>
                                      </p:cBhvr>
                                    </p:cmd>
                                  </p:childTnLst>
                                </p:cTn>
                              </p:par>
                              <p:par>
                                <p:cTn id="15" presetID="10" presetClass="entr" presetSubtype="0" fill="hold" nodeType="withEffect">
                                  <p:stCondLst>
                                    <p:cond delay="10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000"/>
                                        <p:tgtEl>
                                          <p:spTgt spid="13"/>
                                        </p:tgtEl>
                                      </p:cBhvr>
                                    </p:animEffect>
                                  </p:childTnLst>
                                </p:cTn>
                              </p:par>
                              <p:par>
                                <p:cTn id="18" presetID="10" presetClass="entr" presetSubtype="0" fill="hold" nodeType="withEffect">
                                  <p:stCondLst>
                                    <p:cond delay="100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2000"/>
                                        <p:tgtEl>
                                          <p:spTgt spid="16"/>
                                        </p:tgtEl>
                                      </p:cBhvr>
                                    </p:animEffect>
                                  </p:childTnLst>
                                </p:cTn>
                              </p:par>
                              <p:par>
                                <p:cTn id="21" presetID="9"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par>
                                <p:cTn id="24" presetID="10"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250"/>
                                        <p:tgtEl>
                                          <p:spTgt spid="2"/>
                                        </p:tgtEl>
                                      </p:cBhvr>
                                    </p:animEffect>
                                  </p:childTnLst>
                                </p:cTn>
                              </p:par>
                              <p:par>
                                <p:cTn id="27" presetID="16" presetClass="entr" presetSubtype="21" fill="hold" grpId="0" nodeType="withEffect">
                                  <p:stCondLst>
                                    <p:cond delay="1250"/>
                                  </p:stCondLst>
                                  <p:childTnLst>
                                    <p:set>
                                      <p:cBhvr>
                                        <p:cTn id="28" dur="1" fill="hold">
                                          <p:stCondLst>
                                            <p:cond delay="0"/>
                                          </p:stCondLst>
                                        </p:cTn>
                                        <p:tgtEl>
                                          <p:spTgt spid="4"/>
                                        </p:tgtEl>
                                        <p:attrNameLst>
                                          <p:attrName>style.visibility</p:attrName>
                                        </p:attrNameLst>
                                      </p:cBhvr>
                                      <p:to>
                                        <p:strVal val="visible"/>
                                      </p:to>
                                    </p:set>
                                    <p:animEffect transition="in" filter="barn(inVertical)">
                                      <p:cBhvr>
                                        <p:cTn id="29" dur="1000"/>
                                        <p:tgtEl>
                                          <p:spTgt spid="4"/>
                                        </p:tgtEl>
                                      </p:cBhvr>
                                    </p:animEffect>
                                  </p:childTnLst>
                                </p:cTn>
                              </p:par>
                              <p:par>
                                <p:cTn id="30" presetID="16" presetClass="entr" presetSubtype="21" fill="hold" grpId="0" nodeType="withEffect">
                                  <p:stCondLst>
                                    <p:cond delay="125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3" fill="hold" display="0">
                  <p:stCondLst>
                    <p:cond delay="indefinite"/>
                  </p:stCondLst>
                </p:cTn>
                <p:tgtEl>
                  <p:spTgt spid="8"/>
                </p:tgtEl>
              </p:cMediaNode>
            </p:video>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8"/>
                                        </p:tgtEl>
                                      </p:cBhvr>
                                    </p:cmd>
                                  </p:childTnLst>
                                </p:cTn>
                              </p:par>
                            </p:childTnLst>
                          </p:cTn>
                        </p:par>
                      </p:childTnLst>
                    </p:cTn>
                  </p:par>
                </p:childTnLst>
              </p:cTn>
              <p:nextCondLst>
                <p:cond evt="onClick" delay="0">
                  <p:tgtEl>
                    <p:spTgt spid="8"/>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C8F96-8745-4F80-82E5-8D2297D86DD2}"/>
            </a:ext>
          </a:extLst>
        </p:cNvPr>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9C0D187F-F857-17C3-B11C-67295B14DCBF}"/>
              </a:ext>
            </a:extLst>
          </p:cNvPr>
          <p:cNvCxnSpPr>
            <a:cxnSpLocks/>
          </p:cNvCxnSpPr>
          <p:nvPr/>
        </p:nvCxnSpPr>
        <p:spPr>
          <a:xfrm>
            <a:off x="-13145754" y="2880360"/>
            <a:ext cx="12197063" cy="0"/>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78507AA0-1045-3793-31DC-7D455547E36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896789" y="366445"/>
            <a:ext cx="2133508" cy="631271"/>
          </a:xfrm>
          <a:prstGeom prst="rect">
            <a:avLst/>
          </a:prstGeom>
        </p:spPr>
      </p:pic>
      <p:sp>
        <p:nvSpPr>
          <p:cNvPr id="5" name="TextBox 4">
            <a:extLst>
              <a:ext uri="{FF2B5EF4-FFF2-40B4-BE49-F238E27FC236}">
                <a16:creationId xmlns:a16="http://schemas.microsoft.com/office/drawing/2014/main" id="{08DD4707-7820-7ED6-E84B-9408B81AC603}"/>
              </a:ext>
            </a:extLst>
          </p:cNvPr>
          <p:cNvSpPr txBox="1"/>
          <p:nvPr/>
        </p:nvSpPr>
        <p:spPr>
          <a:xfrm>
            <a:off x="9764436" y="1177342"/>
            <a:ext cx="2414863" cy="400110"/>
          </a:xfrm>
          <a:prstGeom prst="rect">
            <a:avLst/>
          </a:prstGeom>
          <a:noFill/>
        </p:spPr>
        <p:txBody>
          <a:bodyPr wrap="square" rtlCol="0">
            <a:spAutoFit/>
          </a:bodyPr>
          <a:lstStyle/>
          <a:p>
            <a:pPr algn="ctr"/>
            <a:r>
              <a:rPr lang="en-US" sz="2000" spc="300" dirty="0">
                <a:solidFill>
                  <a:srgbClr val="9D1F1F"/>
                </a:solidFill>
                <a:latin typeface="Gilmer Bold" panose="00000800000000000000" pitchFamily="50" charset="0"/>
              </a:rPr>
              <a:t>PARTNERSHIP</a:t>
            </a:r>
            <a:endParaRPr lang="en-AE" sz="2000" spc="300" dirty="0">
              <a:solidFill>
                <a:srgbClr val="9D1F1F"/>
              </a:solidFill>
              <a:latin typeface="Gilmer Bold" panose="00000800000000000000" pitchFamily="50" charset="0"/>
            </a:endParaRPr>
          </a:p>
        </p:txBody>
      </p:sp>
      <p:sp>
        <p:nvSpPr>
          <p:cNvPr id="3" name="Rectangle 2">
            <a:extLst>
              <a:ext uri="{FF2B5EF4-FFF2-40B4-BE49-F238E27FC236}">
                <a16:creationId xmlns:a16="http://schemas.microsoft.com/office/drawing/2014/main" id="{C8637A43-416E-1FFE-B052-4FB824A91D15}"/>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B5474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B5474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F8362CF9-94FF-AEAB-3738-C3D1229FE64C}"/>
              </a:ext>
            </a:extLst>
          </p:cNvPr>
          <p:cNvSpPr txBox="1"/>
          <p:nvPr/>
        </p:nvSpPr>
        <p:spPr>
          <a:xfrm>
            <a:off x="3931349" y="1048479"/>
            <a:ext cx="4329301" cy="1200329"/>
          </a:xfrm>
          <a:prstGeom prst="rect">
            <a:avLst/>
          </a:prstGeom>
          <a:noFill/>
        </p:spPr>
        <p:txBody>
          <a:bodyPr wrap="square" rtlCol="0">
            <a:spAutoFit/>
          </a:bodyPr>
          <a:lstStyle/>
          <a:p>
            <a:pPr algn="ctr"/>
            <a:r>
              <a:rPr lang="en-US" sz="7200" spc="300" dirty="0">
                <a:solidFill>
                  <a:srgbClr val="922A2A"/>
                </a:solidFill>
                <a:latin typeface="Impact" panose="020B0806030902050204" pitchFamily="34" charset="0"/>
              </a:rPr>
              <a:t>AGENDA</a:t>
            </a:r>
            <a:endParaRPr lang="en-AE" sz="7200" spc="300" dirty="0">
              <a:solidFill>
                <a:srgbClr val="922A2A"/>
              </a:solidFill>
              <a:latin typeface="Impact" panose="020B0806030902050204" pitchFamily="34" charset="0"/>
            </a:endParaRPr>
          </a:p>
        </p:txBody>
      </p:sp>
      <p:sp>
        <p:nvSpPr>
          <p:cNvPr id="36" name="Oval 35">
            <a:extLst>
              <a:ext uri="{FF2B5EF4-FFF2-40B4-BE49-F238E27FC236}">
                <a16:creationId xmlns:a16="http://schemas.microsoft.com/office/drawing/2014/main" id="{1B9FEDEA-23A8-2714-82AE-3B0B5A97FDBC}"/>
              </a:ext>
            </a:extLst>
          </p:cNvPr>
          <p:cNvSpPr/>
          <p:nvPr/>
        </p:nvSpPr>
        <p:spPr>
          <a:xfrm>
            <a:off x="-948691" y="2515067"/>
            <a:ext cx="730585" cy="730585"/>
          </a:xfrm>
          <a:prstGeom prst="ellipse">
            <a:avLst/>
          </a:prstGeom>
          <a:solidFill>
            <a:srgbClr val="0F2739"/>
          </a:solidFill>
          <a:ln w="38100">
            <a:solidFill>
              <a:srgbClr val="9D1F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4307633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A5DBF-DD5B-2B51-5085-00255B9E5220}"/>
            </a:ext>
          </a:extLst>
        </p:cNvPr>
        <p:cNvGrpSpPr/>
        <p:nvPr/>
      </p:nvGrpSpPr>
      <p:grpSpPr>
        <a:xfrm>
          <a:off x="0" y="0"/>
          <a:ext cx="0" cy="0"/>
          <a:chOff x="0" y="0"/>
          <a:chExt cx="0" cy="0"/>
        </a:xfrm>
      </p:grpSpPr>
      <p:cxnSp>
        <p:nvCxnSpPr>
          <p:cNvPr id="41" name="Straight Connector 40">
            <a:extLst>
              <a:ext uri="{FF2B5EF4-FFF2-40B4-BE49-F238E27FC236}">
                <a16:creationId xmlns:a16="http://schemas.microsoft.com/office/drawing/2014/main" id="{4E200CF4-BE89-55C1-AF2F-639E60E6B563}"/>
              </a:ext>
            </a:extLst>
          </p:cNvPr>
          <p:cNvCxnSpPr>
            <a:cxnSpLocks/>
          </p:cNvCxnSpPr>
          <p:nvPr/>
        </p:nvCxnSpPr>
        <p:spPr>
          <a:xfrm>
            <a:off x="-11024588" y="2880360"/>
            <a:ext cx="12197063" cy="0"/>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2D3A604F-57E7-2E61-F0DF-F194A6A62FE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896789" y="366445"/>
            <a:ext cx="2133508" cy="631271"/>
          </a:xfrm>
          <a:prstGeom prst="rect">
            <a:avLst/>
          </a:prstGeom>
        </p:spPr>
      </p:pic>
      <p:sp>
        <p:nvSpPr>
          <p:cNvPr id="5" name="TextBox 4">
            <a:extLst>
              <a:ext uri="{FF2B5EF4-FFF2-40B4-BE49-F238E27FC236}">
                <a16:creationId xmlns:a16="http://schemas.microsoft.com/office/drawing/2014/main" id="{B74AD73C-25B3-47AE-42FE-E1684B05424C}"/>
              </a:ext>
            </a:extLst>
          </p:cNvPr>
          <p:cNvSpPr txBox="1"/>
          <p:nvPr/>
        </p:nvSpPr>
        <p:spPr>
          <a:xfrm>
            <a:off x="9764436" y="1177342"/>
            <a:ext cx="2414863" cy="400110"/>
          </a:xfrm>
          <a:prstGeom prst="rect">
            <a:avLst/>
          </a:prstGeom>
          <a:noFill/>
        </p:spPr>
        <p:txBody>
          <a:bodyPr wrap="square" rtlCol="0">
            <a:spAutoFit/>
          </a:bodyPr>
          <a:lstStyle/>
          <a:p>
            <a:pPr algn="ctr"/>
            <a:r>
              <a:rPr lang="en-US" sz="2000" spc="300" dirty="0">
                <a:solidFill>
                  <a:srgbClr val="9D1F1F"/>
                </a:solidFill>
                <a:latin typeface="Gilmer Bold" panose="00000800000000000000" pitchFamily="50" charset="0"/>
              </a:rPr>
              <a:t>PARTNERSHIP</a:t>
            </a:r>
            <a:endParaRPr lang="en-AE" sz="2000" spc="300" dirty="0">
              <a:solidFill>
                <a:srgbClr val="9D1F1F"/>
              </a:solidFill>
              <a:latin typeface="Gilmer Bold" panose="00000800000000000000" pitchFamily="50" charset="0"/>
            </a:endParaRPr>
          </a:p>
        </p:txBody>
      </p:sp>
      <p:sp>
        <p:nvSpPr>
          <p:cNvPr id="3" name="Rectangle 2">
            <a:extLst>
              <a:ext uri="{FF2B5EF4-FFF2-40B4-BE49-F238E27FC236}">
                <a16:creationId xmlns:a16="http://schemas.microsoft.com/office/drawing/2014/main" id="{C8E39FDD-EB40-A5CB-33F1-D1E66B60C639}"/>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B5474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B5474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781E2C2C-E2DD-8054-F063-F4E09695A727}"/>
              </a:ext>
            </a:extLst>
          </p:cNvPr>
          <p:cNvSpPr txBox="1"/>
          <p:nvPr/>
        </p:nvSpPr>
        <p:spPr>
          <a:xfrm>
            <a:off x="125730" y="3759856"/>
            <a:ext cx="2824075" cy="461665"/>
          </a:xfrm>
          <a:prstGeom prst="rect">
            <a:avLst/>
          </a:prstGeom>
          <a:noFill/>
        </p:spPr>
        <p:txBody>
          <a:bodyPr wrap="square" rtlCol="0">
            <a:spAutoFit/>
          </a:bodyPr>
          <a:lstStyle/>
          <a:p>
            <a:pPr algn="ctr"/>
            <a:r>
              <a:rPr lang="en-US" sz="2400" b="1" spc="150" dirty="0">
                <a:solidFill>
                  <a:srgbClr val="0F2739"/>
                </a:solidFill>
                <a:latin typeface="Gilmer Bold" panose="00000800000000000000" pitchFamily="50" charset="0"/>
              </a:rPr>
              <a:t>CONCEPT</a:t>
            </a:r>
          </a:p>
        </p:txBody>
      </p:sp>
      <p:sp>
        <p:nvSpPr>
          <p:cNvPr id="11" name="TextBox 10">
            <a:extLst>
              <a:ext uri="{FF2B5EF4-FFF2-40B4-BE49-F238E27FC236}">
                <a16:creationId xmlns:a16="http://schemas.microsoft.com/office/drawing/2014/main" id="{ABF0A393-7E26-27E2-643F-F7B506FFD5DB}"/>
              </a:ext>
            </a:extLst>
          </p:cNvPr>
          <p:cNvSpPr txBox="1"/>
          <p:nvPr/>
        </p:nvSpPr>
        <p:spPr>
          <a:xfrm>
            <a:off x="1759285" y="5347856"/>
            <a:ext cx="2824076" cy="461665"/>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solidFill>
                  <a:srgbClr val="F0EDE5"/>
                </a:solidFill>
                <a:latin typeface="Gilmer Bold" panose="00000800000000000000" pitchFamily="50" charset="0"/>
              </a:rPr>
              <a:t>IMPORTANCE</a:t>
            </a:r>
          </a:p>
        </p:txBody>
      </p:sp>
      <p:sp>
        <p:nvSpPr>
          <p:cNvPr id="12" name="TextBox 11">
            <a:extLst>
              <a:ext uri="{FF2B5EF4-FFF2-40B4-BE49-F238E27FC236}">
                <a16:creationId xmlns:a16="http://schemas.microsoft.com/office/drawing/2014/main" id="{E0441206-5FC1-873A-DA26-14E97D3123CC}"/>
              </a:ext>
            </a:extLst>
          </p:cNvPr>
          <p:cNvSpPr txBox="1"/>
          <p:nvPr/>
        </p:nvSpPr>
        <p:spPr>
          <a:xfrm>
            <a:off x="3872901" y="3759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solidFill>
                  <a:srgbClr val="F0EDE5"/>
                </a:solidFill>
                <a:latin typeface="Gilmer Bold" panose="00000800000000000000" pitchFamily="50" charset="0"/>
              </a:rPr>
              <a:t>TYPES OF</a:t>
            </a:r>
            <a:r>
              <a:rPr lang="en-US" spc="150" dirty="0">
                <a:solidFill>
                  <a:srgbClr val="F0EDE5"/>
                </a:solidFill>
              </a:rPr>
              <a:t> </a:t>
            </a:r>
            <a:r>
              <a:rPr lang="en-US" sz="2400" b="1" spc="150" dirty="0">
                <a:solidFill>
                  <a:srgbClr val="F0EDE5"/>
                </a:solidFill>
                <a:latin typeface="Gilmer Bold" panose="00000800000000000000" pitchFamily="50" charset="0"/>
              </a:rPr>
              <a:t>PARTNERSHIPS</a:t>
            </a:r>
            <a:endParaRPr lang="en-AE" sz="2400" b="1" spc="150" dirty="0">
              <a:solidFill>
                <a:srgbClr val="F0EDE5"/>
              </a:solidFill>
              <a:latin typeface="Gilmer Bold" panose="00000800000000000000" pitchFamily="50" charset="0"/>
            </a:endParaRPr>
          </a:p>
        </p:txBody>
      </p:sp>
      <p:sp>
        <p:nvSpPr>
          <p:cNvPr id="15" name="TextBox 14">
            <a:extLst>
              <a:ext uri="{FF2B5EF4-FFF2-40B4-BE49-F238E27FC236}">
                <a16:creationId xmlns:a16="http://schemas.microsoft.com/office/drawing/2014/main" id="{B4BABC1A-E520-E96B-561E-57FA269AB88E}"/>
              </a:ext>
            </a:extLst>
          </p:cNvPr>
          <p:cNvSpPr txBox="1"/>
          <p:nvPr/>
        </p:nvSpPr>
        <p:spPr>
          <a:xfrm>
            <a:off x="5506456" y="5347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solidFill>
                  <a:srgbClr val="F0EDE5"/>
                </a:solidFill>
                <a:latin typeface="Gilmer Bold" panose="00000800000000000000" pitchFamily="50" charset="0"/>
              </a:rPr>
              <a:t>AGREEMENT</a:t>
            </a:r>
            <a:r>
              <a:rPr lang="en-US" dirty="0">
                <a:solidFill>
                  <a:srgbClr val="F0EDE5"/>
                </a:solidFill>
              </a:rPr>
              <a:t> </a:t>
            </a:r>
            <a:r>
              <a:rPr lang="en-US" sz="2400" b="1" spc="150" dirty="0">
                <a:solidFill>
                  <a:srgbClr val="F0EDE5"/>
                </a:solidFill>
                <a:latin typeface="Gilmer Bold" panose="00000800000000000000" pitchFamily="50" charset="0"/>
              </a:rPr>
              <a:t>PREPARATION</a:t>
            </a:r>
            <a:endParaRPr lang="en-AE" sz="2400" b="1" spc="150" dirty="0">
              <a:solidFill>
                <a:srgbClr val="F0EDE5"/>
              </a:solidFill>
              <a:latin typeface="Gilmer Bold" panose="00000800000000000000" pitchFamily="50" charset="0"/>
            </a:endParaRPr>
          </a:p>
        </p:txBody>
      </p:sp>
      <p:sp>
        <p:nvSpPr>
          <p:cNvPr id="17" name="TextBox 16">
            <a:extLst>
              <a:ext uri="{FF2B5EF4-FFF2-40B4-BE49-F238E27FC236}">
                <a16:creationId xmlns:a16="http://schemas.microsoft.com/office/drawing/2014/main" id="{7C09C931-1F89-7A45-0A98-525E20E3AA0C}"/>
              </a:ext>
            </a:extLst>
          </p:cNvPr>
          <p:cNvSpPr txBox="1"/>
          <p:nvPr/>
        </p:nvSpPr>
        <p:spPr>
          <a:xfrm>
            <a:off x="7620071" y="3759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solidFill>
                  <a:srgbClr val="F0EDE5"/>
                </a:solidFill>
                <a:latin typeface="Gilmer Bold" panose="00000800000000000000" pitchFamily="50" charset="0"/>
              </a:rPr>
              <a:t>MANAGING</a:t>
            </a:r>
            <a:r>
              <a:rPr lang="en-US" dirty="0">
                <a:solidFill>
                  <a:srgbClr val="F0EDE5"/>
                </a:solidFill>
              </a:rPr>
              <a:t> </a:t>
            </a:r>
            <a:r>
              <a:rPr lang="en-US" sz="2400" b="1" spc="150" dirty="0">
                <a:solidFill>
                  <a:srgbClr val="F0EDE5"/>
                </a:solidFill>
                <a:latin typeface="Gilmer Bold" panose="00000800000000000000" pitchFamily="50" charset="0"/>
              </a:rPr>
              <a:t>EXPENSES</a:t>
            </a:r>
            <a:endParaRPr lang="en-AE" sz="2400" b="1" spc="150" dirty="0">
              <a:solidFill>
                <a:srgbClr val="F0EDE5"/>
              </a:solidFill>
              <a:latin typeface="Gilmer Bold" panose="00000800000000000000" pitchFamily="50" charset="0"/>
            </a:endParaRPr>
          </a:p>
        </p:txBody>
      </p:sp>
      <p:sp>
        <p:nvSpPr>
          <p:cNvPr id="18" name="TextBox 17">
            <a:extLst>
              <a:ext uri="{FF2B5EF4-FFF2-40B4-BE49-F238E27FC236}">
                <a16:creationId xmlns:a16="http://schemas.microsoft.com/office/drawing/2014/main" id="{A26EE306-5AB6-9025-FF47-C1F3584E6530}"/>
              </a:ext>
            </a:extLst>
          </p:cNvPr>
          <p:cNvSpPr txBox="1"/>
          <p:nvPr/>
        </p:nvSpPr>
        <p:spPr>
          <a:xfrm>
            <a:off x="9253625" y="5347856"/>
            <a:ext cx="2824075" cy="461665"/>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solidFill>
                  <a:srgbClr val="F0EDE5"/>
                </a:solidFill>
                <a:latin typeface="Gilmer Bold" panose="00000800000000000000" pitchFamily="50" charset="0"/>
              </a:rPr>
              <a:t>DISSOLUTION</a:t>
            </a:r>
          </a:p>
        </p:txBody>
      </p:sp>
      <p:sp>
        <p:nvSpPr>
          <p:cNvPr id="24" name="TextBox 23">
            <a:extLst>
              <a:ext uri="{FF2B5EF4-FFF2-40B4-BE49-F238E27FC236}">
                <a16:creationId xmlns:a16="http://schemas.microsoft.com/office/drawing/2014/main" id="{6E1E95AB-FF2C-19B1-354C-EDC5FF22C94B}"/>
              </a:ext>
            </a:extLst>
          </p:cNvPr>
          <p:cNvSpPr txBox="1"/>
          <p:nvPr/>
        </p:nvSpPr>
        <p:spPr>
          <a:xfrm>
            <a:off x="3931349" y="1048479"/>
            <a:ext cx="4329301" cy="1200329"/>
          </a:xfrm>
          <a:prstGeom prst="rect">
            <a:avLst/>
          </a:prstGeom>
          <a:noFill/>
        </p:spPr>
        <p:txBody>
          <a:bodyPr wrap="square" rtlCol="0">
            <a:spAutoFit/>
          </a:bodyPr>
          <a:lstStyle/>
          <a:p>
            <a:pPr algn="ctr"/>
            <a:r>
              <a:rPr lang="en-US" sz="7200" spc="300" dirty="0">
                <a:solidFill>
                  <a:srgbClr val="922A2A"/>
                </a:solidFill>
                <a:latin typeface="Impact" panose="020B0806030902050204" pitchFamily="34" charset="0"/>
              </a:rPr>
              <a:t>AGENDA</a:t>
            </a:r>
            <a:endParaRPr lang="en-AE" sz="7200" spc="300" dirty="0">
              <a:solidFill>
                <a:srgbClr val="922A2A"/>
              </a:solidFill>
              <a:latin typeface="Impact" panose="020B0806030902050204" pitchFamily="34" charset="0"/>
            </a:endParaRPr>
          </a:p>
        </p:txBody>
      </p:sp>
      <p:cxnSp>
        <p:nvCxnSpPr>
          <p:cNvPr id="38" name="Straight Connector 37">
            <a:extLst>
              <a:ext uri="{FF2B5EF4-FFF2-40B4-BE49-F238E27FC236}">
                <a16:creationId xmlns:a16="http://schemas.microsoft.com/office/drawing/2014/main" id="{A297250E-44AF-0C98-DA0A-23240571BBA9}"/>
              </a:ext>
            </a:extLst>
          </p:cNvPr>
          <p:cNvCxnSpPr>
            <a:cxnSpLocks/>
          </p:cNvCxnSpPr>
          <p:nvPr/>
        </p:nvCxnSpPr>
        <p:spPr>
          <a:xfrm flipH="1">
            <a:off x="1537767" y="3245652"/>
            <a:ext cx="1" cy="400518"/>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sp>
        <p:nvSpPr>
          <p:cNvPr id="42" name="Oval 41">
            <a:extLst>
              <a:ext uri="{FF2B5EF4-FFF2-40B4-BE49-F238E27FC236}">
                <a16:creationId xmlns:a16="http://schemas.microsoft.com/office/drawing/2014/main" id="{4D51E1EE-6E98-E1F2-579A-4B3C88067A43}"/>
              </a:ext>
            </a:extLst>
          </p:cNvPr>
          <p:cNvSpPr/>
          <p:nvPr/>
        </p:nvSpPr>
        <p:spPr>
          <a:xfrm>
            <a:off x="1172475" y="2515067"/>
            <a:ext cx="730585" cy="730585"/>
          </a:xfrm>
          <a:prstGeom prst="ellipse">
            <a:avLst/>
          </a:prstGeom>
          <a:solidFill>
            <a:srgbClr val="0F2739"/>
          </a:solidFill>
          <a:ln w="38100">
            <a:solidFill>
              <a:srgbClr val="9D1F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sp>
        <p:nvSpPr>
          <p:cNvPr id="43" name="Oval 42">
            <a:extLst>
              <a:ext uri="{FF2B5EF4-FFF2-40B4-BE49-F238E27FC236}">
                <a16:creationId xmlns:a16="http://schemas.microsoft.com/office/drawing/2014/main" id="{4CAC4174-B07F-4C53-5AE2-8267409B9E69}"/>
              </a:ext>
            </a:extLst>
          </p:cNvPr>
          <p:cNvSpPr/>
          <p:nvPr/>
        </p:nvSpPr>
        <p:spPr>
          <a:xfrm>
            <a:off x="1172475" y="2515067"/>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1</a:t>
            </a:r>
            <a:endParaRPr lang="en-AE" sz="2400" b="1"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19378824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250"/>
                                        <p:tgtEl>
                                          <p:spTgt spid="38"/>
                                        </p:tgtEl>
                                      </p:cBhvr>
                                    </p:animEffect>
                                    <p:anim calcmode="lin" valueType="num">
                                      <p:cBhvr>
                                        <p:cTn id="8" dur="250" fill="hold"/>
                                        <p:tgtEl>
                                          <p:spTgt spid="38"/>
                                        </p:tgtEl>
                                        <p:attrNameLst>
                                          <p:attrName>ppt_x</p:attrName>
                                        </p:attrNameLst>
                                      </p:cBhvr>
                                      <p:tavLst>
                                        <p:tav tm="0">
                                          <p:val>
                                            <p:strVal val="#ppt_x"/>
                                          </p:val>
                                        </p:tav>
                                        <p:tav tm="100000">
                                          <p:val>
                                            <p:strVal val="#ppt_x"/>
                                          </p:val>
                                        </p:tav>
                                      </p:tavLst>
                                    </p:anim>
                                    <p:anim calcmode="lin" valueType="num">
                                      <p:cBhvr>
                                        <p:cTn id="9" dur="250" fill="hold"/>
                                        <p:tgtEl>
                                          <p:spTgt spid="3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500"/>
                                        <p:tgtEl>
                                          <p:spTgt spid="4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E19B2-8A73-80D5-9F2A-50ABF2C6C154}"/>
            </a:ext>
          </a:extLst>
        </p:cNvPr>
        <p:cNvGrpSpPr/>
        <p:nvPr/>
      </p:nvGrpSpPr>
      <p:grpSpPr>
        <a:xfrm>
          <a:off x="0" y="0"/>
          <a:ext cx="0" cy="0"/>
          <a:chOff x="0" y="0"/>
          <a:chExt cx="0" cy="0"/>
        </a:xfrm>
      </p:grpSpPr>
      <p:cxnSp>
        <p:nvCxnSpPr>
          <p:cNvPr id="41" name="Straight Connector 40">
            <a:extLst>
              <a:ext uri="{FF2B5EF4-FFF2-40B4-BE49-F238E27FC236}">
                <a16:creationId xmlns:a16="http://schemas.microsoft.com/office/drawing/2014/main" id="{0E2C734D-67FF-C67F-3245-88408F64463D}"/>
              </a:ext>
            </a:extLst>
          </p:cNvPr>
          <p:cNvCxnSpPr>
            <a:cxnSpLocks/>
          </p:cNvCxnSpPr>
          <p:nvPr/>
        </p:nvCxnSpPr>
        <p:spPr>
          <a:xfrm>
            <a:off x="-9294782" y="2880360"/>
            <a:ext cx="12197063" cy="0"/>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37C13DA7-721F-A54A-7F53-EA0ED0737AC3}"/>
              </a:ext>
            </a:extLst>
          </p:cNvPr>
          <p:cNvSpPr/>
          <p:nvPr/>
        </p:nvSpPr>
        <p:spPr>
          <a:xfrm>
            <a:off x="1172475" y="2515067"/>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1</a:t>
            </a:r>
            <a:endParaRPr lang="en-AE" sz="2400" b="1" dirty="0">
              <a:effectLst>
                <a:outerShdw blurRad="38100" dist="38100" dir="2700000" algn="tl">
                  <a:srgbClr val="000000">
                    <a:alpha val="43137"/>
                  </a:srgbClr>
                </a:outerShdw>
              </a:effectLst>
              <a:latin typeface="Impact" panose="020B0806030902050204" pitchFamily="34" charset="0"/>
            </a:endParaRPr>
          </a:p>
        </p:txBody>
      </p:sp>
      <p:pic>
        <p:nvPicPr>
          <p:cNvPr id="7" name="Picture 6">
            <a:extLst>
              <a:ext uri="{FF2B5EF4-FFF2-40B4-BE49-F238E27FC236}">
                <a16:creationId xmlns:a16="http://schemas.microsoft.com/office/drawing/2014/main" id="{69439B3C-359C-0699-AF03-22131EEB01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896789" y="366445"/>
            <a:ext cx="2133508" cy="631271"/>
          </a:xfrm>
          <a:prstGeom prst="rect">
            <a:avLst/>
          </a:prstGeom>
        </p:spPr>
      </p:pic>
      <p:sp>
        <p:nvSpPr>
          <p:cNvPr id="5" name="TextBox 4">
            <a:extLst>
              <a:ext uri="{FF2B5EF4-FFF2-40B4-BE49-F238E27FC236}">
                <a16:creationId xmlns:a16="http://schemas.microsoft.com/office/drawing/2014/main" id="{D8A34931-E8C8-146D-9B01-D28F76F8F77F}"/>
              </a:ext>
            </a:extLst>
          </p:cNvPr>
          <p:cNvSpPr txBox="1"/>
          <p:nvPr/>
        </p:nvSpPr>
        <p:spPr>
          <a:xfrm>
            <a:off x="9764436" y="1177342"/>
            <a:ext cx="2414863" cy="400110"/>
          </a:xfrm>
          <a:prstGeom prst="rect">
            <a:avLst/>
          </a:prstGeom>
          <a:noFill/>
        </p:spPr>
        <p:txBody>
          <a:bodyPr wrap="square" rtlCol="0">
            <a:spAutoFit/>
          </a:bodyPr>
          <a:lstStyle/>
          <a:p>
            <a:pPr algn="ctr"/>
            <a:r>
              <a:rPr lang="en-US" sz="2000" spc="300" dirty="0">
                <a:solidFill>
                  <a:srgbClr val="9D1F1F"/>
                </a:solidFill>
                <a:latin typeface="Gilmer Bold" panose="00000800000000000000" pitchFamily="50" charset="0"/>
              </a:rPr>
              <a:t>PARTNERSHIP</a:t>
            </a:r>
            <a:endParaRPr lang="en-AE" sz="2000" spc="300" dirty="0">
              <a:solidFill>
                <a:srgbClr val="9D1F1F"/>
              </a:solidFill>
              <a:latin typeface="Gilmer Bold" panose="00000800000000000000" pitchFamily="50" charset="0"/>
            </a:endParaRPr>
          </a:p>
        </p:txBody>
      </p:sp>
      <p:sp>
        <p:nvSpPr>
          <p:cNvPr id="3" name="Rectangle 2">
            <a:extLst>
              <a:ext uri="{FF2B5EF4-FFF2-40B4-BE49-F238E27FC236}">
                <a16:creationId xmlns:a16="http://schemas.microsoft.com/office/drawing/2014/main" id="{BE8F970D-64B8-C7CE-BD8A-B0F046F0993F}"/>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B5474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B5474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6D25B680-581C-3048-B4AE-403980D2F336}"/>
              </a:ext>
            </a:extLst>
          </p:cNvPr>
          <p:cNvSpPr txBox="1"/>
          <p:nvPr/>
        </p:nvSpPr>
        <p:spPr>
          <a:xfrm>
            <a:off x="125730" y="3759856"/>
            <a:ext cx="2824075" cy="461665"/>
          </a:xfrm>
          <a:prstGeom prst="rect">
            <a:avLst/>
          </a:prstGeom>
          <a:noFill/>
        </p:spPr>
        <p:txBody>
          <a:bodyPr wrap="square" rtlCol="0">
            <a:spAutoFit/>
          </a:bodyPr>
          <a:lstStyle/>
          <a:p>
            <a:pPr algn="ctr"/>
            <a:r>
              <a:rPr lang="en-US" sz="2400" b="1" spc="150" dirty="0">
                <a:solidFill>
                  <a:srgbClr val="0F2739"/>
                </a:solidFill>
                <a:latin typeface="Gilmer Bold" panose="00000800000000000000" pitchFamily="50" charset="0"/>
              </a:rPr>
              <a:t>CONCEPT</a:t>
            </a:r>
          </a:p>
        </p:txBody>
      </p:sp>
      <p:sp>
        <p:nvSpPr>
          <p:cNvPr id="11" name="TextBox 10">
            <a:extLst>
              <a:ext uri="{FF2B5EF4-FFF2-40B4-BE49-F238E27FC236}">
                <a16:creationId xmlns:a16="http://schemas.microsoft.com/office/drawing/2014/main" id="{E2E706E3-3B54-D87C-2222-A6854CDBD3FB}"/>
              </a:ext>
            </a:extLst>
          </p:cNvPr>
          <p:cNvSpPr txBox="1"/>
          <p:nvPr/>
        </p:nvSpPr>
        <p:spPr>
          <a:xfrm>
            <a:off x="1855535" y="5347856"/>
            <a:ext cx="2824076" cy="461665"/>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latin typeface="Gilmer Bold" panose="00000800000000000000" pitchFamily="50" charset="0"/>
              </a:rPr>
              <a:t>IMPORTANCE</a:t>
            </a:r>
          </a:p>
        </p:txBody>
      </p:sp>
      <p:sp>
        <p:nvSpPr>
          <p:cNvPr id="12" name="TextBox 11">
            <a:extLst>
              <a:ext uri="{FF2B5EF4-FFF2-40B4-BE49-F238E27FC236}">
                <a16:creationId xmlns:a16="http://schemas.microsoft.com/office/drawing/2014/main" id="{F1EE3EE3-6844-A7AE-C370-7C118C1414C0}"/>
              </a:ext>
            </a:extLst>
          </p:cNvPr>
          <p:cNvSpPr txBox="1"/>
          <p:nvPr/>
        </p:nvSpPr>
        <p:spPr>
          <a:xfrm>
            <a:off x="3872901" y="3759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solidFill>
                  <a:srgbClr val="F0EDE5"/>
                </a:solidFill>
                <a:latin typeface="Gilmer Bold" panose="00000800000000000000" pitchFamily="50" charset="0"/>
              </a:rPr>
              <a:t>TYPES OF</a:t>
            </a:r>
            <a:r>
              <a:rPr lang="en-US" spc="150" dirty="0">
                <a:solidFill>
                  <a:srgbClr val="F0EDE5"/>
                </a:solidFill>
              </a:rPr>
              <a:t> </a:t>
            </a:r>
            <a:r>
              <a:rPr lang="en-US" sz="2400" b="1" spc="150" dirty="0">
                <a:solidFill>
                  <a:srgbClr val="F0EDE5"/>
                </a:solidFill>
                <a:latin typeface="Gilmer Bold" panose="00000800000000000000" pitchFamily="50" charset="0"/>
              </a:rPr>
              <a:t>PARTNERSHIPS</a:t>
            </a:r>
            <a:endParaRPr lang="en-AE" sz="2400" b="1" spc="150" dirty="0">
              <a:solidFill>
                <a:srgbClr val="F0EDE5"/>
              </a:solidFill>
              <a:latin typeface="Gilmer Bold" panose="00000800000000000000" pitchFamily="50" charset="0"/>
            </a:endParaRPr>
          </a:p>
        </p:txBody>
      </p:sp>
      <p:sp>
        <p:nvSpPr>
          <p:cNvPr id="15" name="TextBox 14">
            <a:extLst>
              <a:ext uri="{FF2B5EF4-FFF2-40B4-BE49-F238E27FC236}">
                <a16:creationId xmlns:a16="http://schemas.microsoft.com/office/drawing/2014/main" id="{5419C25D-F886-6FFA-BE2F-63A146685382}"/>
              </a:ext>
            </a:extLst>
          </p:cNvPr>
          <p:cNvSpPr txBox="1"/>
          <p:nvPr/>
        </p:nvSpPr>
        <p:spPr>
          <a:xfrm>
            <a:off x="5506456" y="5347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solidFill>
                  <a:srgbClr val="F0EDE5"/>
                </a:solidFill>
                <a:latin typeface="Gilmer Bold" panose="00000800000000000000" pitchFamily="50" charset="0"/>
              </a:rPr>
              <a:t>AGREEMENT</a:t>
            </a:r>
            <a:r>
              <a:rPr lang="en-US" dirty="0">
                <a:solidFill>
                  <a:srgbClr val="F0EDE5"/>
                </a:solidFill>
              </a:rPr>
              <a:t> </a:t>
            </a:r>
            <a:r>
              <a:rPr lang="en-US" sz="2400" b="1" spc="150" dirty="0">
                <a:solidFill>
                  <a:srgbClr val="F0EDE5"/>
                </a:solidFill>
                <a:latin typeface="Gilmer Bold" panose="00000800000000000000" pitchFamily="50" charset="0"/>
              </a:rPr>
              <a:t>PREPARATION</a:t>
            </a:r>
            <a:endParaRPr lang="en-AE" sz="2400" b="1" spc="150" dirty="0">
              <a:solidFill>
                <a:srgbClr val="F0EDE5"/>
              </a:solidFill>
              <a:latin typeface="Gilmer Bold" panose="00000800000000000000" pitchFamily="50" charset="0"/>
            </a:endParaRPr>
          </a:p>
        </p:txBody>
      </p:sp>
      <p:sp>
        <p:nvSpPr>
          <p:cNvPr id="17" name="TextBox 16">
            <a:extLst>
              <a:ext uri="{FF2B5EF4-FFF2-40B4-BE49-F238E27FC236}">
                <a16:creationId xmlns:a16="http://schemas.microsoft.com/office/drawing/2014/main" id="{8135625D-2607-9032-8AD5-05EC724FC069}"/>
              </a:ext>
            </a:extLst>
          </p:cNvPr>
          <p:cNvSpPr txBox="1"/>
          <p:nvPr/>
        </p:nvSpPr>
        <p:spPr>
          <a:xfrm>
            <a:off x="7620071" y="3759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solidFill>
                  <a:srgbClr val="F0EDE5"/>
                </a:solidFill>
                <a:latin typeface="Gilmer Bold" panose="00000800000000000000" pitchFamily="50" charset="0"/>
              </a:rPr>
              <a:t>MANAGING</a:t>
            </a:r>
            <a:r>
              <a:rPr lang="en-US" dirty="0">
                <a:solidFill>
                  <a:srgbClr val="F0EDE5"/>
                </a:solidFill>
              </a:rPr>
              <a:t> </a:t>
            </a:r>
            <a:r>
              <a:rPr lang="en-US" sz="2400" b="1" spc="150" dirty="0">
                <a:solidFill>
                  <a:srgbClr val="F0EDE5"/>
                </a:solidFill>
                <a:latin typeface="Gilmer Bold" panose="00000800000000000000" pitchFamily="50" charset="0"/>
              </a:rPr>
              <a:t>EXPENSES</a:t>
            </a:r>
            <a:endParaRPr lang="en-AE" sz="2400" b="1" spc="150" dirty="0">
              <a:solidFill>
                <a:srgbClr val="F0EDE5"/>
              </a:solidFill>
              <a:latin typeface="Gilmer Bold" panose="00000800000000000000" pitchFamily="50" charset="0"/>
            </a:endParaRPr>
          </a:p>
        </p:txBody>
      </p:sp>
      <p:sp>
        <p:nvSpPr>
          <p:cNvPr id="18" name="TextBox 17">
            <a:extLst>
              <a:ext uri="{FF2B5EF4-FFF2-40B4-BE49-F238E27FC236}">
                <a16:creationId xmlns:a16="http://schemas.microsoft.com/office/drawing/2014/main" id="{6D35E05F-4BBD-570F-9B23-B9060717B2EA}"/>
              </a:ext>
            </a:extLst>
          </p:cNvPr>
          <p:cNvSpPr txBox="1"/>
          <p:nvPr/>
        </p:nvSpPr>
        <p:spPr>
          <a:xfrm>
            <a:off x="9253625" y="5347856"/>
            <a:ext cx="2824075" cy="461665"/>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solidFill>
                  <a:srgbClr val="F0EDE5"/>
                </a:solidFill>
                <a:latin typeface="Gilmer Bold" panose="00000800000000000000" pitchFamily="50" charset="0"/>
              </a:rPr>
              <a:t>DISSOLUTION</a:t>
            </a:r>
          </a:p>
        </p:txBody>
      </p:sp>
      <p:sp>
        <p:nvSpPr>
          <p:cNvPr id="24" name="TextBox 23">
            <a:extLst>
              <a:ext uri="{FF2B5EF4-FFF2-40B4-BE49-F238E27FC236}">
                <a16:creationId xmlns:a16="http://schemas.microsoft.com/office/drawing/2014/main" id="{81C66C60-518A-0E28-5CC6-EF1E63C6BF73}"/>
              </a:ext>
            </a:extLst>
          </p:cNvPr>
          <p:cNvSpPr txBox="1"/>
          <p:nvPr/>
        </p:nvSpPr>
        <p:spPr>
          <a:xfrm>
            <a:off x="3931349" y="1048479"/>
            <a:ext cx="4329301" cy="1200329"/>
          </a:xfrm>
          <a:prstGeom prst="rect">
            <a:avLst/>
          </a:prstGeom>
          <a:noFill/>
        </p:spPr>
        <p:txBody>
          <a:bodyPr wrap="square" rtlCol="0">
            <a:spAutoFit/>
          </a:bodyPr>
          <a:lstStyle/>
          <a:p>
            <a:pPr algn="ctr"/>
            <a:r>
              <a:rPr lang="en-US" sz="7200" spc="300" dirty="0">
                <a:solidFill>
                  <a:srgbClr val="922A2A"/>
                </a:solidFill>
                <a:latin typeface="Impact" panose="020B0806030902050204" pitchFamily="34" charset="0"/>
              </a:rPr>
              <a:t>AGENDA</a:t>
            </a:r>
            <a:endParaRPr lang="en-AE" sz="7200" spc="300" dirty="0">
              <a:solidFill>
                <a:srgbClr val="922A2A"/>
              </a:solidFill>
              <a:latin typeface="Impact" panose="020B0806030902050204" pitchFamily="34" charset="0"/>
            </a:endParaRPr>
          </a:p>
        </p:txBody>
      </p:sp>
      <p:cxnSp>
        <p:nvCxnSpPr>
          <p:cNvPr id="38" name="Straight Connector 37">
            <a:extLst>
              <a:ext uri="{FF2B5EF4-FFF2-40B4-BE49-F238E27FC236}">
                <a16:creationId xmlns:a16="http://schemas.microsoft.com/office/drawing/2014/main" id="{D058C05D-635E-077F-20B0-8AB745AA662B}"/>
              </a:ext>
            </a:extLst>
          </p:cNvPr>
          <p:cNvCxnSpPr>
            <a:cxnSpLocks/>
          </p:cNvCxnSpPr>
          <p:nvPr/>
        </p:nvCxnSpPr>
        <p:spPr>
          <a:xfrm flipH="1">
            <a:off x="1537767" y="3245652"/>
            <a:ext cx="1" cy="400518"/>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B7C09C80-0B65-B4C2-4FA4-55C02C16CFC4}"/>
              </a:ext>
            </a:extLst>
          </p:cNvPr>
          <p:cNvCxnSpPr>
            <a:cxnSpLocks/>
          </p:cNvCxnSpPr>
          <p:nvPr/>
        </p:nvCxnSpPr>
        <p:spPr>
          <a:xfrm>
            <a:off x="3267573" y="3245652"/>
            <a:ext cx="0" cy="1948648"/>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sp>
        <p:nvSpPr>
          <p:cNvPr id="42" name="Oval 41">
            <a:extLst>
              <a:ext uri="{FF2B5EF4-FFF2-40B4-BE49-F238E27FC236}">
                <a16:creationId xmlns:a16="http://schemas.microsoft.com/office/drawing/2014/main" id="{EEDE1852-4612-AC70-D7C2-7C2ECF0C6363}"/>
              </a:ext>
            </a:extLst>
          </p:cNvPr>
          <p:cNvSpPr/>
          <p:nvPr/>
        </p:nvSpPr>
        <p:spPr>
          <a:xfrm>
            <a:off x="2902281" y="2515067"/>
            <a:ext cx="730585" cy="730585"/>
          </a:xfrm>
          <a:prstGeom prst="ellipse">
            <a:avLst/>
          </a:prstGeom>
          <a:solidFill>
            <a:srgbClr val="0F2739"/>
          </a:solidFill>
          <a:ln w="38100">
            <a:solidFill>
              <a:srgbClr val="9D1F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sp>
        <p:nvSpPr>
          <p:cNvPr id="8" name="Oval 7">
            <a:extLst>
              <a:ext uri="{FF2B5EF4-FFF2-40B4-BE49-F238E27FC236}">
                <a16:creationId xmlns:a16="http://schemas.microsoft.com/office/drawing/2014/main" id="{BADA35FB-D4CF-F7E5-0F13-53951970791A}"/>
              </a:ext>
            </a:extLst>
          </p:cNvPr>
          <p:cNvSpPr/>
          <p:nvPr/>
        </p:nvSpPr>
        <p:spPr>
          <a:xfrm>
            <a:off x="2902281" y="2515067"/>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2</a:t>
            </a:r>
            <a:endParaRPr lang="en-AE" sz="2400" b="1"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1104747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D57A9-4509-1093-C097-5624A182C729}"/>
            </a:ext>
          </a:extLst>
        </p:cNvPr>
        <p:cNvGrpSpPr/>
        <p:nvPr/>
      </p:nvGrpSpPr>
      <p:grpSpPr>
        <a:xfrm>
          <a:off x="0" y="0"/>
          <a:ext cx="0" cy="0"/>
          <a:chOff x="0" y="0"/>
          <a:chExt cx="0" cy="0"/>
        </a:xfrm>
      </p:grpSpPr>
      <p:cxnSp>
        <p:nvCxnSpPr>
          <p:cNvPr id="41" name="Straight Connector 40">
            <a:extLst>
              <a:ext uri="{FF2B5EF4-FFF2-40B4-BE49-F238E27FC236}">
                <a16:creationId xmlns:a16="http://schemas.microsoft.com/office/drawing/2014/main" id="{DA8D044E-F74D-D117-F566-EA3CDB4C554A}"/>
              </a:ext>
            </a:extLst>
          </p:cNvPr>
          <p:cNvCxnSpPr>
            <a:cxnSpLocks/>
          </p:cNvCxnSpPr>
          <p:nvPr/>
        </p:nvCxnSpPr>
        <p:spPr>
          <a:xfrm>
            <a:off x="-7277417" y="2870735"/>
            <a:ext cx="12197063" cy="0"/>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9612C077-FC9E-36C9-C0CB-B777CCC32886}"/>
              </a:ext>
            </a:extLst>
          </p:cNvPr>
          <p:cNvSpPr/>
          <p:nvPr/>
        </p:nvSpPr>
        <p:spPr>
          <a:xfrm>
            <a:off x="1172475" y="2515067"/>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1</a:t>
            </a:r>
            <a:endParaRPr lang="en-AE" sz="2400" b="1" dirty="0">
              <a:effectLst>
                <a:outerShdw blurRad="38100" dist="38100" dir="2700000" algn="tl">
                  <a:srgbClr val="000000">
                    <a:alpha val="43137"/>
                  </a:srgbClr>
                </a:outerShdw>
              </a:effectLst>
              <a:latin typeface="Impact" panose="020B0806030902050204" pitchFamily="34" charset="0"/>
            </a:endParaRPr>
          </a:p>
        </p:txBody>
      </p:sp>
      <p:pic>
        <p:nvPicPr>
          <p:cNvPr id="7" name="Picture 6">
            <a:extLst>
              <a:ext uri="{FF2B5EF4-FFF2-40B4-BE49-F238E27FC236}">
                <a16:creationId xmlns:a16="http://schemas.microsoft.com/office/drawing/2014/main" id="{F1CA8BCA-71F4-4A17-ACCA-92233EABB83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896789" y="366445"/>
            <a:ext cx="2133508" cy="631271"/>
          </a:xfrm>
          <a:prstGeom prst="rect">
            <a:avLst/>
          </a:prstGeom>
        </p:spPr>
      </p:pic>
      <p:sp>
        <p:nvSpPr>
          <p:cNvPr id="5" name="TextBox 4">
            <a:extLst>
              <a:ext uri="{FF2B5EF4-FFF2-40B4-BE49-F238E27FC236}">
                <a16:creationId xmlns:a16="http://schemas.microsoft.com/office/drawing/2014/main" id="{9A1FB9B0-A20F-2529-E6BD-82E11E4DBA3E}"/>
              </a:ext>
            </a:extLst>
          </p:cNvPr>
          <p:cNvSpPr txBox="1"/>
          <p:nvPr/>
        </p:nvSpPr>
        <p:spPr>
          <a:xfrm>
            <a:off x="9764436" y="1177342"/>
            <a:ext cx="2414863" cy="400110"/>
          </a:xfrm>
          <a:prstGeom prst="rect">
            <a:avLst/>
          </a:prstGeom>
          <a:noFill/>
        </p:spPr>
        <p:txBody>
          <a:bodyPr wrap="square" rtlCol="0">
            <a:spAutoFit/>
          </a:bodyPr>
          <a:lstStyle/>
          <a:p>
            <a:pPr algn="ctr"/>
            <a:r>
              <a:rPr lang="en-US" sz="2000" spc="300" dirty="0">
                <a:solidFill>
                  <a:srgbClr val="9D1F1F"/>
                </a:solidFill>
                <a:latin typeface="Gilmer Bold" panose="00000800000000000000" pitchFamily="50" charset="0"/>
              </a:rPr>
              <a:t>PARTNERSHIP</a:t>
            </a:r>
            <a:endParaRPr lang="en-AE" sz="2000" spc="300" dirty="0">
              <a:solidFill>
                <a:srgbClr val="9D1F1F"/>
              </a:solidFill>
              <a:latin typeface="Gilmer Bold" panose="00000800000000000000" pitchFamily="50" charset="0"/>
            </a:endParaRPr>
          </a:p>
        </p:txBody>
      </p:sp>
      <p:sp>
        <p:nvSpPr>
          <p:cNvPr id="3" name="Rectangle 2">
            <a:extLst>
              <a:ext uri="{FF2B5EF4-FFF2-40B4-BE49-F238E27FC236}">
                <a16:creationId xmlns:a16="http://schemas.microsoft.com/office/drawing/2014/main" id="{2BCB27A5-12AD-130E-4874-E47C47EED4DA}"/>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B5474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B5474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09FD011A-E300-BFE8-7887-13B8190F7653}"/>
              </a:ext>
            </a:extLst>
          </p:cNvPr>
          <p:cNvSpPr txBox="1"/>
          <p:nvPr/>
        </p:nvSpPr>
        <p:spPr>
          <a:xfrm>
            <a:off x="125730" y="3759856"/>
            <a:ext cx="2824075" cy="461665"/>
          </a:xfrm>
          <a:prstGeom prst="rect">
            <a:avLst/>
          </a:prstGeom>
          <a:noFill/>
        </p:spPr>
        <p:txBody>
          <a:bodyPr wrap="square" rtlCol="0">
            <a:spAutoFit/>
          </a:bodyPr>
          <a:lstStyle/>
          <a:p>
            <a:pPr algn="ctr"/>
            <a:r>
              <a:rPr lang="en-US" sz="2400" b="1" spc="150" dirty="0">
                <a:solidFill>
                  <a:srgbClr val="0F2739"/>
                </a:solidFill>
                <a:latin typeface="Gilmer Bold" panose="00000800000000000000" pitchFamily="50" charset="0"/>
              </a:rPr>
              <a:t>CONCEPT</a:t>
            </a:r>
          </a:p>
        </p:txBody>
      </p:sp>
      <p:sp>
        <p:nvSpPr>
          <p:cNvPr id="11" name="TextBox 10">
            <a:extLst>
              <a:ext uri="{FF2B5EF4-FFF2-40B4-BE49-F238E27FC236}">
                <a16:creationId xmlns:a16="http://schemas.microsoft.com/office/drawing/2014/main" id="{668E6D49-41DD-1391-2D94-A5B36F0A26D6}"/>
              </a:ext>
            </a:extLst>
          </p:cNvPr>
          <p:cNvSpPr txBox="1"/>
          <p:nvPr/>
        </p:nvSpPr>
        <p:spPr>
          <a:xfrm>
            <a:off x="1855535" y="5347856"/>
            <a:ext cx="2824076" cy="461665"/>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latin typeface="Gilmer Bold" panose="00000800000000000000" pitchFamily="50" charset="0"/>
              </a:rPr>
              <a:t>IMPORTANCE</a:t>
            </a:r>
          </a:p>
        </p:txBody>
      </p:sp>
      <p:sp>
        <p:nvSpPr>
          <p:cNvPr id="12" name="TextBox 11">
            <a:extLst>
              <a:ext uri="{FF2B5EF4-FFF2-40B4-BE49-F238E27FC236}">
                <a16:creationId xmlns:a16="http://schemas.microsoft.com/office/drawing/2014/main" id="{DC75DB7F-C4AA-06A3-73CA-10ECC5D9885B}"/>
              </a:ext>
            </a:extLst>
          </p:cNvPr>
          <p:cNvSpPr txBox="1">
            <a:spLocks noGrp="1" noRot="1" noMove="1" noResize="1" noEditPoints="1" noAdjustHandles="1" noChangeArrowheads="1" noChangeShapeType="1"/>
          </p:cNvSpPr>
          <p:nvPr/>
        </p:nvSpPr>
        <p:spPr>
          <a:xfrm>
            <a:off x="3872901" y="3759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latin typeface="Gilmer Bold" panose="00000800000000000000" pitchFamily="50" charset="0"/>
              </a:rPr>
              <a:t>TYPES OF</a:t>
            </a:r>
            <a:r>
              <a:rPr lang="en-US" spc="150" dirty="0"/>
              <a:t> </a:t>
            </a:r>
            <a:r>
              <a:rPr lang="en-US" sz="2400" b="1" spc="150" dirty="0">
                <a:latin typeface="Gilmer Bold" panose="00000800000000000000" pitchFamily="50" charset="0"/>
              </a:rPr>
              <a:t>PARTNERSHIPS</a:t>
            </a:r>
            <a:endParaRPr lang="en-AE" sz="2400" b="1" spc="150" dirty="0">
              <a:latin typeface="Gilmer Bold" panose="00000800000000000000" pitchFamily="50" charset="0"/>
            </a:endParaRPr>
          </a:p>
        </p:txBody>
      </p:sp>
      <p:sp>
        <p:nvSpPr>
          <p:cNvPr id="15" name="TextBox 14">
            <a:extLst>
              <a:ext uri="{FF2B5EF4-FFF2-40B4-BE49-F238E27FC236}">
                <a16:creationId xmlns:a16="http://schemas.microsoft.com/office/drawing/2014/main" id="{F0A62646-C2FB-362B-17CA-251E220D709D}"/>
              </a:ext>
            </a:extLst>
          </p:cNvPr>
          <p:cNvSpPr txBox="1"/>
          <p:nvPr/>
        </p:nvSpPr>
        <p:spPr>
          <a:xfrm>
            <a:off x="5506456" y="5347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solidFill>
                  <a:srgbClr val="F0EDE5"/>
                </a:solidFill>
                <a:latin typeface="Gilmer Bold" panose="00000800000000000000" pitchFamily="50" charset="0"/>
              </a:rPr>
              <a:t>AGREEMENT</a:t>
            </a:r>
            <a:r>
              <a:rPr lang="en-US" dirty="0">
                <a:solidFill>
                  <a:srgbClr val="F0EDE5"/>
                </a:solidFill>
              </a:rPr>
              <a:t> </a:t>
            </a:r>
            <a:r>
              <a:rPr lang="en-US" sz="2400" b="1" spc="150" dirty="0">
                <a:solidFill>
                  <a:srgbClr val="F0EDE5"/>
                </a:solidFill>
                <a:latin typeface="Gilmer Bold" panose="00000800000000000000" pitchFamily="50" charset="0"/>
              </a:rPr>
              <a:t>PREPARATION</a:t>
            </a:r>
            <a:endParaRPr lang="en-AE" sz="2400" b="1" spc="150" dirty="0">
              <a:solidFill>
                <a:srgbClr val="F0EDE5"/>
              </a:solidFill>
              <a:latin typeface="Gilmer Bold" panose="00000800000000000000" pitchFamily="50" charset="0"/>
            </a:endParaRPr>
          </a:p>
        </p:txBody>
      </p:sp>
      <p:sp>
        <p:nvSpPr>
          <p:cNvPr id="17" name="TextBox 16">
            <a:extLst>
              <a:ext uri="{FF2B5EF4-FFF2-40B4-BE49-F238E27FC236}">
                <a16:creationId xmlns:a16="http://schemas.microsoft.com/office/drawing/2014/main" id="{00D82EC1-E73C-222B-38EF-112795D570B7}"/>
              </a:ext>
            </a:extLst>
          </p:cNvPr>
          <p:cNvSpPr txBox="1"/>
          <p:nvPr/>
        </p:nvSpPr>
        <p:spPr>
          <a:xfrm>
            <a:off x="7620071" y="3759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solidFill>
                  <a:srgbClr val="F0EDE5"/>
                </a:solidFill>
                <a:latin typeface="Gilmer Bold" panose="00000800000000000000" pitchFamily="50" charset="0"/>
              </a:rPr>
              <a:t>MANAGING</a:t>
            </a:r>
            <a:r>
              <a:rPr lang="en-US" dirty="0">
                <a:solidFill>
                  <a:srgbClr val="F0EDE5"/>
                </a:solidFill>
              </a:rPr>
              <a:t> </a:t>
            </a:r>
            <a:r>
              <a:rPr lang="en-US" sz="2400" b="1" spc="150" dirty="0">
                <a:solidFill>
                  <a:srgbClr val="F0EDE5"/>
                </a:solidFill>
                <a:latin typeface="Gilmer Bold" panose="00000800000000000000" pitchFamily="50" charset="0"/>
              </a:rPr>
              <a:t>EXPENSES</a:t>
            </a:r>
            <a:endParaRPr lang="en-AE" sz="2400" b="1" spc="150" dirty="0">
              <a:solidFill>
                <a:srgbClr val="F0EDE5"/>
              </a:solidFill>
              <a:latin typeface="Gilmer Bold" panose="00000800000000000000" pitchFamily="50" charset="0"/>
            </a:endParaRPr>
          </a:p>
        </p:txBody>
      </p:sp>
      <p:sp>
        <p:nvSpPr>
          <p:cNvPr id="18" name="TextBox 17">
            <a:extLst>
              <a:ext uri="{FF2B5EF4-FFF2-40B4-BE49-F238E27FC236}">
                <a16:creationId xmlns:a16="http://schemas.microsoft.com/office/drawing/2014/main" id="{797BB481-F5F5-CB11-B232-809BC9BAF4E2}"/>
              </a:ext>
            </a:extLst>
          </p:cNvPr>
          <p:cNvSpPr txBox="1"/>
          <p:nvPr/>
        </p:nvSpPr>
        <p:spPr>
          <a:xfrm>
            <a:off x="9253625" y="5347856"/>
            <a:ext cx="2824075" cy="461665"/>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solidFill>
                  <a:srgbClr val="F0EDE5"/>
                </a:solidFill>
                <a:latin typeface="Gilmer Bold" panose="00000800000000000000" pitchFamily="50" charset="0"/>
              </a:rPr>
              <a:t>DISSOLUTION</a:t>
            </a:r>
          </a:p>
        </p:txBody>
      </p:sp>
      <p:sp>
        <p:nvSpPr>
          <p:cNvPr id="24" name="TextBox 23">
            <a:extLst>
              <a:ext uri="{FF2B5EF4-FFF2-40B4-BE49-F238E27FC236}">
                <a16:creationId xmlns:a16="http://schemas.microsoft.com/office/drawing/2014/main" id="{2C13A3F6-ECB0-1295-6705-5EA3934EA36A}"/>
              </a:ext>
            </a:extLst>
          </p:cNvPr>
          <p:cNvSpPr txBox="1"/>
          <p:nvPr/>
        </p:nvSpPr>
        <p:spPr>
          <a:xfrm>
            <a:off x="3931349" y="1048479"/>
            <a:ext cx="4329301" cy="1200329"/>
          </a:xfrm>
          <a:prstGeom prst="rect">
            <a:avLst/>
          </a:prstGeom>
          <a:noFill/>
        </p:spPr>
        <p:txBody>
          <a:bodyPr wrap="square" rtlCol="0">
            <a:spAutoFit/>
          </a:bodyPr>
          <a:lstStyle/>
          <a:p>
            <a:pPr algn="ctr"/>
            <a:r>
              <a:rPr lang="en-US" sz="7200" spc="300" dirty="0">
                <a:solidFill>
                  <a:srgbClr val="922A2A"/>
                </a:solidFill>
                <a:latin typeface="Impact" panose="020B0806030902050204" pitchFamily="34" charset="0"/>
              </a:rPr>
              <a:t>AGENDA</a:t>
            </a:r>
            <a:endParaRPr lang="en-AE" sz="7200" spc="300" dirty="0">
              <a:solidFill>
                <a:srgbClr val="922A2A"/>
              </a:solidFill>
              <a:latin typeface="Impact" panose="020B0806030902050204" pitchFamily="34" charset="0"/>
            </a:endParaRPr>
          </a:p>
        </p:txBody>
      </p:sp>
      <p:cxnSp>
        <p:nvCxnSpPr>
          <p:cNvPr id="38" name="Straight Connector 37">
            <a:extLst>
              <a:ext uri="{FF2B5EF4-FFF2-40B4-BE49-F238E27FC236}">
                <a16:creationId xmlns:a16="http://schemas.microsoft.com/office/drawing/2014/main" id="{69216122-C079-049C-B93D-DE8B15F892BD}"/>
              </a:ext>
            </a:extLst>
          </p:cNvPr>
          <p:cNvCxnSpPr>
            <a:cxnSpLocks/>
          </p:cNvCxnSpPr>
          <p:nvPr/>
        </p:nvCxnSpPr>
        <p:spPr>
          <a:xfrm flipH="1">
            <a:off x="1537767" y="3245652"/>
            <a:ext cx="1" cy="400518"/>
          </a:xfrm>
          <a:prstGeom prst="line">
            <a:avLst/>
          </a:prstGeom>
          <a:ln w="44450">
            <a:solidFill>
              <a:srgbClr val="9D1F1F"/>
            </a:solidFill>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EA7CB5E3-F7AF-6809-0D33-0835C04AB9DD}"/>
              </a:ext>
            </a:extLst>
          </p:cNvPr>
          <p:cNvCxnSpPr>
            <a:cxnSpLocks/>
          </p:cNvCxnSpPr>
          <p:nvPr/>
        </p:nvCxnSpPr>
        <p:spPr>
          <a:xfrm>
            <a:off x="3267573" y="3245652"/>
            <a:ext cx="0" cy="1948648"/>
          </a:xfrm>
          <a:prstGeom prst="line">
            <a:avLst/>
          </a:prstGeom>
          <a:ln w="44450">
            <a:solidFill>
              <a:srgbClr val="9D1F1F"/>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49815683-28B7-FAD1-3A3B-A7CC9C82DFDC}"/>
              </a:ext>
            </a:extLst>
          </p:cNvPr>
          <p:cNvCxnSpPr>
            <a:cxnSpLocks/>
          </p:cNvCxnSpPr>
          <p:nvPr/>
        </p:nvCxnSpPr>
        <p:spPr>
          <a:xfrm>
            <a:off x="5284938" y="3245652"/>
            <a:ext cx="0" cy="400518"/>
          </a:xfrm>
          <a:prstGeom prst="line">
            <a:avLst/>
          </a:prstGeom>
          <a:ln w="44450">
            <a:solidFill>
              <a:srgbClr val="9D1F1F"/>
            </a:solidFill>
          </a:ln>
        </p:spPr>
        <p:style>
          <a:lnRef idx="2">
            <a:schemeClr val="accent1"/>
          </a:lnRef>
          <a:fillRef idx="0">
            <a:schemeClr val="accent1"/>
          </a:fillRef>
          <a:effectRef idx="1">
            <a:schemeClr val="accent1"/>
          </a:effectRef>
          <a:fontRef idx="minor">
            <a:schemeClr val="tx1"/>
          </a:fontRef>
        </p:style>
      </p:cxnSp>
      <p:sp>
        <p:nvSpPr>
          <p:cNvPr id="42" name="Oval 41">
            <a:extLst>
              <a:ext uri="{FF2B5EF4-FFF2-40B4-BE49-F238E27FC236}">
                <a16:creationId xmlns:a16="http://schemas.microsoft.com/office/drawing/2014/main" id="{FBB6D0CD-5285-02DB-2E2E-886DD074AD81}"/>
              </a:ext>
            </a:extLst>
          </p:cNvPr>
          <p:cNvSpPr/>
          <p:nvPr/>
        </p:nvSpPr>
        <p:spPr>
          <a:xfrm>
            <a:off x="4919646" y="2515067"/>
            <a:ext cx="730585" cy="730585"/>
          </a:xfrm>
          <a:prstGeom prst="ellipse">
            <a:avLst/>
          </a:prstGeom>
          <a:solidFill>
            <a:srgbClr val="0F2739"/>
          </a:solidFill>
          <a:ln>
            <a:solidFill>
              <a:srgbClr val="9D1F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sp>
        <p:nvSpPr>
          <p:cNvPr id="8" name="Oval 7">
            <a:extLst>
              <a:ext uri="{FF2B5EF4-FFF2-40B4-BE49-F238E27FC236}">
                <a16:creationId xmlns:a16="http://schemas.microsoft.com/office/drawing/2014/main" id="{242CC8FC-3EDC-D65E-770B-BE23F2E74820}"/>
              </a:ext>
            </a:extLst>
          </p:cNvPr>
          <p:cNvSpPr/>
          <p:nvPr/>
        </p:nvSpPr>
        <p:spPr>
          <a:xfrm>
            <a:off x="2902281" y="2515067"/>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2</a:t>
            </a:r>
            <a:endParaRPr lang="en-AE" sz="2400" b="1" dirty="0">
              <a:effectLst>
                <a:outerShdw blurRad="38100" dist="38100" dir="2700000" algn="tl">
                  <a:srgbClr val="000000">
                    <a:alpha val="43137"/>
                  </a:srgbClr>
                </a:outerShdw>
              </a:effectLst>
              <a:latin typeface="Impact" panose="020B0806030902050204" pitchFamily="34" charset="0"/>
            </a:endParaRPr>
          </a:p>
        </p:txBody>
      </p:sp>
      <p:sp>
        <p:nvSpPr>
          <p:cNvPr id="19" name="Oval 18">
            <a:extLst>
              <a:ext uri="{FF2B5EF4-FFF2-40B4-BE49-F238E27FC236}">
                <a16:creationId xmlns:a16="http://schemas.microsoft.com/office/drawing/2014/main" id="{75BAA11F-DE0E-344B-EE1E-367981A24887}"/>
              </a:ext>
            </a:extLst>
          </p:cNvPr>
          <p:cNvSpPr/>
          <p:nvPr/>
        </p:nvSpPr>
        <p:spPr>
          <a:xfrm>
            <a:off x="4919646" y="2515066"/>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3</a:t>
            </a:r>
            <a:endParaRPr lang="en-AE" sz="2400" b="1"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12650677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25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5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CA28A-D502-08AF-04E7-6C53341BE7F3}"/>
            </a:ext>
          </a:extLst>
        </p:cNvPr>
        <p:cNvGrpSpPr/>
        <p:nvPr/>
      </p:nvGrpSpPr>
      <p:grpSpPr>
        <a:xfrm>
          <a:off x="0" y="0"/>
          <a:ext cx="0" cy="0"/>
          <a:chOff x="0" y="0"/>
          <a:chExt cx="0" cy="0"/>
        </a:xfrm>
      </p:grpSpPr>
      <p:cxnSp>
        <p:nvCxnSpPr>
          <p:cNvPr id="41" name="Straight Connector 40">
            <a:extLst>
              <a:ext uri="{FF2B5EF4-FFF2-40B4-BE49-F238E27FC236}">
                <a16:creationId xmlns:a16="http://schemas.microsoft.com/office/drawing/2014/main" id="{A708A368-74AC-F88C-6CE4-4E4692D52C1D}"/>
              </a:ext>
            </a:extLst>
          </p:cNvPr>
          <p:cNvCxnSpPr>
            <a:cxnSpLocks/>
          </p:cNvCxnSpPr>
          <p:nvPr/>
        </p:nvCxnSpPr>
        <p:spPr>
          <a:xfrm>
            <a:off x="-5500087" y="2870735"/>
            <a:ext cx="12197063" cy="0"/>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858ECB13-446D-E05F-99C6-BB8B961AAF92}"/>
              </a:ext>
            </a:extLst>
          </p:cNvPr>
          <p:cNvSpPr/>
          <p:nvPr/>
        </p:nvSpPr>
        <p:spPr>
          <a:xfrm>
            <a:off x="1172475" y="2515067"/>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1</a:t>
            </a:r>
            <a:endParaRPr lang="en-AE" sz="2400" b="1" dirty="0">
              <a:effectLst>
                <a:outerShdw blurRad="38100" dist="38100" dir="2700000" algn="tl">
                  <a:srgbClr val="000000">
                    <a:alpha val="43137"/>
                  </a:srgbClr>
                </a:outerShdw>
              </a:effectLst>
              <a:latin typeface="Impact" panose="020B0806030902050204" pitchFamily="34" charset="0"/>
            </a:endParaRPr>
          </a:p>
        </p:txBody>
      </p:sp>
      <p:pic>
        <p:nvPicPr>
          <p:cNvPr id="7" name="Picture 6">
            <a:extLst>
              <a:ext uri="{FF2B5EF4-FFF2-40B4-BE49-F238E27FC236}">
                <a16:creationId xmlns:a16="http://schemas.microsoft.com/office/drawing/2014/main" id="{BBF0780F-27D9-8BD6-B7A0-CB02F9E22D8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896789" y="366445"/>
            <a:ext cx="2133508" cy="631271"/>
          </a:xfrm>
          <a:prstGeom prst="rect">
            <a:avLst/>
          </a:prstGeom>
        </p:spPr>
      </p:pic>
      <p:sp>
        <p:nvSpPr>
          <p:cNvPr id="5" name="TextBox 4">
            <a:extLst>
              <a:ext uri="{FF2B5EF4-FFF2-40B4-BE49-F238E27FC236}">
                <a16:creationId xmlns:a16="http://schemas.microsoft.com/office/drawing/2014/main" id="{F5952143-EB6A-1D5A-33B9-5EEBC8AE1A17}"/>
              </a:ext>
            </a:extLst>
          </p:cNvPr>
          <p:cNvSpPr txBox="1"/>
          <p:nvPr/>
        </p:nvSpPr>
        <p:spPr>
          <a:xfrm>
            <a:off x="9764436" y="1177342"/>
            <a:ext cx="2414863" cy="400110"/>
          </a:xfrm>
          <a:prstGeom prst="rect">
            <a:avLst/>
          </a:prstGeom>
          <a:noFill/>
        </p:spPr>
        <p:txBody>
          <a:bodyPr wrap="square" rtlCol="0">
            <a:spAutoFit/>
          </a:bodyPr>
          <a:lstStyle/>
          <a:p>
            <a:pPr algn="ctr"/>
            <a:r>
              <a:rPr lang="en-US" sz="2000" spc="300" dirty="0">
                <a:solidFill>
                  <a:srgbClr val="9D1F1F"/>
                </a:solidFill>
                <a:latin typeface="Gilmer Bold" panose="00000800000000000000" pitchFamily="50" charset="0"/>
              </a:rPr>
              <a:t>PARTNERSHIP</a:t>
            </a:r>
            <a:endParaRPr lang="en-AE" sz="2000" spc="300" dirty="0">
              <a:solidFill>
                <a:srgbClr val="9D1F1F"/>
              </a:solidFill>
              <a:latin typeface="Gilmer Bold" panose="00000800000000000000" pitchFamily="50" charset="0"/>
            </a:endParaRPr>
          </a:p>
        </p:txBody>
      </p:sp>
      <p:sp>
        <p:nvSpPr>
          <p:cNvPr id="3" name="Rectangle 2">
            <a:extLst>
              <a:ext uri="{FF2B5EF4-FFF2-40B4-BE49-F238E27FC236}">
                <a16:creationId xmlns:a16="http://schemas.microsoft.com/office/drawing/2014/main" id="{3061E2B5-56C7-A3CF-CF95-8E7A42412726}"/>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B5474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B5474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394BF73C-C1BE-144A-2E8D-4C4BF955B3F3}"/>
              </a:ext>
            </a:extLst>
          </p:cNvPr>
          <p:cNvSpPr txBox="1"/>
          <p:nvPr/>
        </p:nvSpPr>
        <p:spPr>
          <a:xfrm>
            <a:off x="125730" y="3759856"/>
            <a:ext cx="2824075" cy="461665"/>
          </a:xfrm>
          <a:prstGeom prst="rect">
            <a:avLst/>
          </a:prstGeom>
          <a:noFill/>
        </p:spPr>
        <p:txBody>
          <a:bodyPr wrap="square" rtlCol="0">
            <a:spAutoFit/>
          </a:bodyPr>
          <a:lstStyle/>
          <a:p>
            <a:pPr algn="ctr"/>
            <a:r>
              <a:rPr lang="en-US" sz="2400" b="1" spc="150" dirty="0">
                <a:solidFill>
                  <a:srgbClr val="0F2739"/>
                </a:solidFill>
                <a:latin typeface="Gilmer Bold" panose="00000800000000000000" pitchFamily="50" charset="0"/>
              </a:rPr>
              <a:t>CONCEPT</a:t>
            </a:r>
          </a:p>
        </p:txBody>
      </p:sp>
      <p:sp>
        <p:nvSpPr>
          <p:cNvPr id="11" name="TextBox 10">
            <a:extLst>
              <a:ext uri="{FF2B5EF4-FFF2-40B4-BE49-F238E27FC236}">
                <a16:creationId xmlns:a16="http://schemas.microsoft.com/office/drawing/2014/main" id="{3FBC507B-714B-06B0-918A-F4D95823F418}"/>
              </a:ext>
            </a:extLst>
          </p:cNvPr>
          <p:cNvSpPr txBox="1"/>
          <p:nvPr/>
        </p:nvSpPr>
        <p:spPr>
          <a:xfrm>
            <a:off x="1855535" y="5347856"/>
            <a:ext cx="2824076" cy="461665"/>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latin typeface="Gilmer Bold" panose="00000800000000000000" pitchFamily="50" charset="0"/>
              </a:rPr>
              <a:t>IMPORTANCE</a:t>
            </a:r>
          </a:p>
        </p:txBody>
      </p:sp>
      <p:sp>
        <p:nvSpPr>
          <p:cNvPr id="12" name="TextBox 11">
            <a:extLst>
              <a:ext uri="{FF2B5EF4-FFF2-40B4-BE49-F238E27FC236}">
                <a16:creationId xmlns:a16="http://schemas.microsoft.com/office/drawing/2014/main" id="{A2A86B0C-698D-D99D-D208-218F69BA0114}"/>
              </a:ext>
            </a:extLst>
          </p:cNvPr>
          <p:cNvSpPr txBox="1">
            <a:spLocks noGrp="1" noRot="1" noMove="1" noResize="1" noEditPoints="1" noAdjustHandles="1" noChangeArrowheads="1" noChangeShapeType="1"/>
          </p:cNvSpPr>
          <p:nvPr/>
        </p:nvSpPr>
        <p:spPr>
          <a:xfrm>
            <a:off x="3872901" y="3759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latin typeface="Gilmer Bold" panose="00000800000000000000" pitchFamily="50" charset="0"/>
              </a:rPr>
              <a:t>TYPES OF</a:t>
            </a:r>
            <a:r>
              <a:rPr lang="en-US" spc="150" dirty="0"/>
              <a:t> </a:t>
            </a:r>
            <a:r>
              <a:rPr lang="en-US" sz="2400" b="1" spc="150" dirty="0">
                <a:latin typeface="Gilmer Bold" panose="00000800000000000000" pitchFamily="50" charset="0"/>
              </a:rPr>
              <a:t>PARTNERSHIPS</a:t>
            </a:r>
            <a:endParaRPr lang="en-AE" sz="2400" b="1" spc="150" dirty="0">
              <a:latin typeface="Gilmer Bold" panose="00000800000000000000" pitchFamily="50" charset="0"/>
            </a:endParaRPr>
          </a:p>
        </p:txBody>
      </p:sp>
      <p:sp>
        <p:nvSpPr>
          <p:cNvPr id="15" name="TextBox 14">
            <a:extLst>
              <a:ext uri="{FF2B5EF4-FFF2-40B4-BE49-F238E27FC236}">
                <a16:creationId xmlns:a16="http://schemas.microsoft.com/office/drawing/2014/main" id="{8BC5805B-FDDE-9427-1F06-BEFCE2170EB1}"/>
              </a:ext>
            </a:extLst>
          </p:cNvPr>
          <p:cNvSpPr txBox="1"/>
          <p:nvPr/>
        </p:nvSpPr>
        <p:spPr>
          <a:xfrm>
            <a:off x="5650230" y="5347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latin typeface="Gilmer Bold" panose="00000800000000000000" pitchFamily="50" charset="0"/>
              </a:rPr>
              <a:t>AGREEMENT</a:t>
            </a:r>
            <a:r>
              <a:rPr lang="en-US" dirty="0"/>
              <a:t> </a:t>
            </a:r>
            <a:r>
              <a:rPr lang="en-US" sz="2400" b="1" spc="150" dirty="0">
                <a:latin typeface="Gilmer Bold" panose="00000800000000000000" pitchFamily="50" charset="0"/>
              </a:rPr>
              <a:t>PREPARATION</a:t>
            </a:r>
            <a:endParaRPr lang="en-AE" sz="2400" b="1" spc="150" dirty="0">
              <a:latin typeface="Gilmer Bold" panose="00000800000000000000" pitchFamily="50" charset="0"/>
            </a:endParaRPr>
          </a:p>
        </p:txBody>
      </p:sp>
      <p:sp>
        <p:nvSpPr>
          <p:cNvPr id="17" name="TextBox 16">
            <a:extLst>
              <a:ext uri="{FF2B5EF4-FFF2-40B4-BE49-F238E27FC236}">
                <a16:creationId xmlns:a16="http://schemas.microsoft.com/office/drawing/2014/main" id="{6E716F8C-73E5-9C46-0364-3AD73423EB88}"/>
              </a:ext>
            </a:extLst>
          </p:cNvPr>
          <p:cNvSpPr txBox="1"/>
          <p:nvPr/>
        </p:nvSpPr>
        <p:spPr>
          <a:xfrm>
            <a:off x="7620071" y="3759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solidFill>
                  <a:srgbClr val="F0EDE5"/>
                </a:solidFill>
                <a:latin typeface="Gilmer Bold" panose="00000800000000000000" pitchFamily="50" charset="0"/>
              </a:rPr>
              <a:t>MANAGING</a:t>
            </a:r>
            <a:r>
              <a:rPr lang="en-US" dirty="0">
                <a:solidFill>
                  <a:srgbClr val="F0EDE5"/>
                </a:solidFill>
              </a:rPr>
              <a:t> </a:t>
            </a:r>
            <a:r>
              <a:rPr lang="en-US" sz="2400" b="1" spc="150" dirty="0">
                <a:solidFill>
                  <a:srgbClr val="F0EDE5"/>
                </a:solidFill>
                <a:latin typeface="Gilmer Bold" panose="00000800000000000000" pitchFamily="50" charset="0"/>
              </a:rPr>
              <a:t>EXPENSES</a:t>
            </a:r>
            <a:endParaRPr lang="en-AE" sz="2400" b="1" spc="150" dirty="0">
              <a:solidFill>
                <a:srgbClr val="F0EDE5"/>
              </a:solidFill>
              <a:latin typeface="Gilmer Bold" panose="00000800000000000000" pitchFamily="50" charset="0"/>
            </a:endParaRPr>
          </a:p>
        </p:txBody>
      </p:sp>
      <p:sp>
        <p:nvSpPr>
          <p:cNvPr id="18" name="TextBox 17">
            <a:extLst>
              <a:ext uri="{FF2B5EF4-FFF2-40B4-BE49-F238E27FC236}">
                <a16:creationId xmlns:a16="http://schemas.microsoft.com/office/drawing/2014/main" id="{D98FA6F6-328C-168A-8FC0-BE8874146158}"/>
              </a:ext>
            </a:extLst>
          </p:cNvPr>
          <p:cNvSpPr txBox="1"/>
          <p:nvPr/>
        </p:nvSpPr>
        <p:spPr>
          <a:xfrm>
            <a:off x="9253625" y="5347856"/>
            <a:ext cx="2824075" cy="461665"/>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solidFill>
                  <a:srgbClr val="F0EDE5"/>
                </a:solidFill>
                <a:latin typeface="Gilmer Bold" panose="00000800000000000000" pitchFamily="50" charset="0"/>
              </a:rPr>
              <a:t>DISSOLUTION</a:t>
            </a:r>
          </a:p>
        </p:txBody>
      </p:sp>
      <p:sp>
        <p:nvSpPr>
          <p:cNvPr id="24" name="TextBox 23">
            <a:extLst>
              <a:ext uri="{FF2B5EF4-FFF2-40B4-BE49-F238E27FC236}">
                <a16:creationId xmlns:a16="http://schemas.microsoft.com/office/drawing/2014/main" id="{3F1D9DDB-312D-ABC3-E558-AB5B58637B53}"/>
              </a:ext>
            </a:extLst>
          </p:cNvPr>
          <p:cNvSpPr txBox="1"/>
          <p:nvPr/>
        </p:nvSpPr>
        <p:spPr>
          <a:xfrm>
            <a:off x="3931349" y="1048479"/>
            <a:ext cx="4329301" cy="1200329"/>
          </a:xfrm>
          <a:prstGeom prst="rect">
            <a:avLst/>
          </a:prstGeom>
          <a:noFill/>
        </p:spPr>
        <p:txBody>
          <a:bodyPr wrap="square" rtlCol="0">
            <a:spAutoFit/>
          </a:bodyPr>
          <a:lstStyle/>
          <a:p>
            <a:pPr algn="ctr"/>
            <a:r>
              <a:rPr lang="en-US" sz="7200" spc="300" dirty="0">
                <a:solidFill>
                  <a:srgbClr val="922A2A"/>
                </a:solidFill>
                <a:latin typeface="Impact" panose="020B0806030902050204" pitchFamily="34" charset="0"/>
              </a:rPr>
              <a:t>AGENDA</a:t>
            </a:r>
            <a:endParaRPr lang="en-AE" sz="7200" spc="300" dirty="0">
              <a:solidFill>
                <a:srgbClr val="922A2A"/>
              </a:solidFill>
              <a:latin typeface="Impact" panose="020B0806030902050204" pitchFamily="34" charset="0"/>
            </a:endParaRPr>
          </a:p>
        </p:txBody>
      </p:sp>
      <p:cxnSp>
        <p:nvCxnSpPr>
          <p:cNvPr id="38" name="Straight Connector 37">
            <a:extLst>
              <a:ext uri="{FF2B5EF4-FFF2-40B4-BE49-F238E27FC236}">
                <a16:creationId xmlns:a16="http://schemas.microsoft.com/office/drawing/2014/main" id="{B216A5C3-F4D8-D1CD-8243-C1B3965F0333}"/>
              </a:ext>
            </a:extLst>
          </p:cNvPr>
          <p:cNvCxnSpPr>
            <a:cxnSpLocks/>
          </p:cNvCxnSpPr>
          <p:nvPr/>
        </p:nvCxnSpPr>
        <p:spPr>
          <a:xfrm flipH="1">
            <a:off x="1537767" y="3245652"/>
            <a:ext cx="1" cy="400518"/>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6FB2A3C4-5B34-63F5-6F27-CA9BC478A12F}"/>
              </a:ext>
            </a:extLst>
          </p:cNvPr>
          <p:cNvCxnSpPr>
            <a:cxnSpLocks/>
          </p:cNvCxnSpPr>
          <p:nvPr/>
        </p:nvCxnSpPr>
        <p:spPr>
          <a:xfrm>
            <a:off x="3267573" y="3245652"/>
            <a:ext cx="0" cy="1948648"/>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9D8CC77C-A67C-4871-179E-E8AAEA52CD66}"/>
              </a:ext>
            </a:extLst>
          </p:cNvPr>
          <p:cNvCxnSpPr>
            <a:cxnSpLocks/>
          </p:cNvCxnSpPr>
          <p:nvPr/>
        </p:nvCxnSpPr>
        <p:spPr>
          <a:xfrm>
            <a:off x="7065433" y="3092116"/>
            <a:ext cx="0" cy="2102184"/>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sp>
        <p:nvSpPr>
          <p:cNvPr id="42" name="Oval 41">
            <a:extLst>
              <a:ext uri="{FF2B5EF4-FFF2-40B4-BE49-F238E27FC236}">
                <a16:creationId xmlns:a16="http://schemas.microsoft.com/office/drawing/2014/main" id="{0695A224-12C8-F948-033B-86D890D40F0A}"/>
              </a:ext>
            </a:extLst>
          </p:cNvPr>
          <p:cNvSpPr/>
          <p:nvPr/>
        </p:nvSpPr>
        <p:spPr>
          <a:xfrm>
            <a:off x="6696976" y="2515067"/>
            <a:ext cx="730585" cy="730585"/>
          </a:xfrm>
          <a:prstGeom prst="ellipse">
            <a:avLst/>
          </a:prstGeom>
          <a:solidFill>
            <a:srgbClr val="0F2739"/>
          </a:solidFill>
          <a:ln w="38100">
            <a:solidFill>
              <a:srgbClr val="9D1F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sp>
        <p:nvSpPr>
          <p:cNvPr id="8" name="Oval 7">
            <a:extLst>
              <a:ext uri="{FF2B5EF4-FFF2-40B4-BE49-F238E27FC236}">
                <a16:creationId xmlns:a16="http://schemas.microsoft.com/office/drawing/2014/main" id="{824ABDAD-6C98-864D-BB27-3233C248EEA1}"/>
              </a:ext>
            </a:extLst>
          </p:cNvPr>
          <p:cNvSpPr/>
          <p:nvPr/>
        </p:nvSpPr>
        <p:spPr>
          <a:xfrm>
            <a:off x="2902281" y="2515067"/>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2</a:t>
            </a:r>
            <a:endParaRPr lang="en-AE" sz="2400" b="1" dirty="0">
              <a:effectLst>
                <a:outerShdw blurRad="38100" dist="38100" dir="2700000" algn="tl">
                  <a:srgbClr val="000000">
                    <a:alpha val="43137"/>
                  </a:srgbClr>
                </a:outerShdw>
              </a:effectLst>
              <a:latin typeface="Impact" panose="020B0806030902050204" pitchFamily="34" charset="0"/>
            </a:endParaRPr>
          </a:p>
        </p:txBody>
      </p:sp>
      <p:cxnSp>
        <p:nvCxnSpPr>
          <p:cNvPr id="6" name="Straight Connector 5">
            <a:extLst>
              <a:ext uri="{FF2B5EF4-FFF2-40B4-BE49-F238E27FC236}">
                <a16:creationId xmlns:a16="http://schemas.microsoft.com/office/drawing/2014/main" id="{A1BADE3C-3CB0-0550-81B8-19C282A12876}"/>
              </a:ext>
            </a:extLst>
          </p:cNvPr>
          <p:cNvCxnSpPr>
            <a:cxnSpLocks/>
          </p:cNvCxnSpPr>
          <p:nvPr/>
        </p:nvCxnSpPr>
        <p:spPr>
          <a:xfrm>
            <a:off x="5284938" y="3245652"/>
            <a:ext cx="0" cy="400518"/>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sp>
        <p:nvSpPr>
          <p:cNvPr id="19" name="Oval 18">
            <a:extLst>
              <a:ext uri="{FF2B5EF4-FFF2-40B4-BE49-F238E27FC236}">
                <a16:creationId xmlns:a16="http://schemas.microsoft.com/office/drawing/2014/main" id="{04D39B25-90FB-19DB-5694-0E0874581E2C}"/>
              </a:ext>
            </a:extLst>
          </p:cNvPr>
          <p:cNvSpPr/>
          <p:nvPr/>
        </p:nvSpPr>
        <p:spPr>
          <a:xfrm>
            <a:off x="4919646" y="2515066"/>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3</a:t>
            </a:r>
            <a:endParaRPr lang="en-AE" sz="2400" b="1" dirty="0">
              <a:effectLst>
                <a:outerShdw blurRad="38100" dist="38100" dir="2700000" algn="tl">
                  <a:srgbClr val="000000">
                    <a:alpha val="43137"/>
                  </a:srgbClr>
                </a:outerShdw>
              </a:effectLst>
              <a:latin typeface="Impact" panose="020B0806030902050204" pitchFamily="34" charset="0"/>
            </a:endParaRPr>
          </a:p>
        </p:txBody>
      </p:sp>
      <p:sp>
        <p:nvSpPr>
          <p:cNvPr id="21" name="Oval 20">
            <a:extLst>
              <a:ext uri="{FF2B5EF4-FFF2-40B4-BE49-F238E27FC236}">
                <a16:creationId xmlns:a16="http://schemas.microsoft.com/office/drawing/2014/main" id="{1216CEBB-8CB9-3B8F-B387-D222ED73FE31}"/>
              </a:ext>
            </a:extLst>
          </p:cNvPr>
          <p:cNvSpPr/>
          <p:nvPr/>
        </p:nvSpPr>
        <p:spPr>
          <a:xfrm>
            <a:off x="6696976" y="2515067"/>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4</a:t>
            </a:r>
            <a:endParaRPr lang="en-AE" sz="2400" b="1"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441468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50"/>
                                        <p:tgtEl>
                                          <p:spTgt spid="20"/>
                                        </p:tgtEl>
                                      </p:cBhvr>
                                    </p:animEffect>
                                    <p:anim calcmode="lin" valueType="num">
                                      <p:cBhvr>
                                        <p:cTn id="8" dur="250" fill="hold"/>
                                        <p:tgtEl>
                                          <p:spTgt spid="20"/>
                                        </p:tgtEl>
                                        <p:attrNameLst>
                                          <p:attrName>ppt_x</p:attrName>
                                        </p:attrNameLst>
                                      </p:cBhvr>
                                      <p:tavLst>
                                        <p:tav tm="0">
                                          <p:val>
                                            <p:strVal val="#ppt_x"/>
                                          </p:val>
                                        </p:tav>
                                        <p:tav tm="100000">
                                          <p:val>
                                            <p:strVal val="#ppt_x"/>
                                          </p:val>
                                        </p:tav>
                                      </p:tavLst>
                                    </p:anim>
                                    <p:anim calcmode="lin" valueType="num">
                                      <p:cBhvr>
                                        <p:cTn id="9" dur="25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25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5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EF263-EBA7-D11B-A448-8BCA53000FCF}"/>
            </a:ext>
          </a:extLst>
        </p:cNvPr>
        <p:cNvGrpSpPr/>
        <p:nvPr/>
      </p:nvGrpSpPr>
      <p:grpSpPr>
        <a:xfrm>
          <a:off x="0" y="0"/>
          <a:ext cx="0" cy="0"/>
          <a:chOff x="0" y="0"/>
          <a:chExt cx="0" cy="0"/>
        </a:xfrm>
      </p:grpSpPr>
      <p:cxnSp>
        <p:nvCxnSpPr>
          <p:cNvPr id="41" name="Straight Connector 40">
            <a:extLst>
              <a:ext uri="{FF2B5EF4-FFF2-40B4-BE49-F238E27FC236}">
                <a16:creationId xmlns:a16="http://schemas.microsoft.com/office/drawing/2014/main" id="{B405A51C-F58B-0C18-8ADE-4A8A1CC850E1}"/>
              </a:ext>
            </a:extLst>
          </p:cNvPr>
          <p:cNvCxnSpPr>
            <a:cxnSpLocks/>
          </p:cNvCxnSpPr>
          <p:nvPr/>
        </p:nvCxnSpPr>
        <p:spPr>
          <a:xfrm>
            <a:off x="-3530246" y="2870735"/>
            <a:ext cx="12197063" cy="0"/>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B2D5702C-CA1D-9908-A103-52F159850EDD}"/>
              </a:ext>
            </a:extLst>
          </p:cNvPr>
          <p:cNvSpPr/>
          <p:nvPr/>
        </p:nvSpPr>
        <p:spPr>
          <a:xfrm>
            <a:off x="1172475" y="2515067"/>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1</a:t>
            </a:r>
            <a:endParaRPr lang="en-AE" sz="2400" b="1" dirty="0">
              <a:effectLst>
                <a:outerShdw blurRad="38100" dist="38100" dir="2700000" algn="tl">
                  <a:srgbClr val="000000">
                    <a:alpha val="43137"/>
                  </a:srgbClr>
                </a:outerShdw>
              </a:effectLst>
              <a:latin typeface="Impact" panose="020B0806030902050204" pitchFamily="34" charset="0"/>
            </a:endParaRPr>
          </a:p>
        </p:txBody>
      </p:sp>
      <p:pic>
        <p:nvPicPr>
          <p:cNvPr id="7" name="Picture 6">
            <a:extLst>
              <a:ext uri="{FF2B5EF4-FFF2-40B4-BE49-F238E27FC236}">
                <a16:creationId xmlns:a16="http://schemas.microsoft.com/office/drawing/2014/main" id="{F41573E7-4950-F9AE-64F0-56EBF0CB4D0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896789" y="366445"/>
            <a:ext cx="2133508" cy="631271"/>
          </a:xfrm>
          <a:prstGeom prst="rect">
            <a:avLst/>
          </a:prstGeom>
        </p:spPr>
      </p:pic>
      <p:sp>
        <p:nvSpPr>
          <p:cNvPr id="5" name="TextBox 4">
            <a:extLst>
              <a:ext uri="{FF2B5EF4-FFF2-40B4-BE49-F238E27FC236}">
                <a16:creationId xmlns:a16="http://schemas.microsoft.com/office/drawing/2014/main" id="{CD00E9A2-997D-991C-170C-6479C4532D2A}"/>
              </a:ext>
            </a:extLst>
          </p:cNvPr>
          <p:cNvSpPr txBox="1"/>
          <p:nvPr/>
        </p:nvSpPr>
        <p:spPr>
          <a:xfrm>
            <a:off x="9764436" y="1177342"/>
            <a:ext cx="2414863" cy="400110"/>
          </a:xfrm>
          <a:prstGeom prst="rect">
            <a:avLst/>
          </a:prstGeom>
          <a:noFill/>
        </p:spPr>
        <p:txBody>
          <a:bodyPr wrap="square" rtlCol="0">
            <a:spAutoFit/>
          </a:bodyPr>
          <a:lstStyle/>
          <a:p>
            <a:pPr algn="ctr"/>
            <a:r>
              <a:rPr lang="en-US" sz="2000" spc="300" dirty="0">
                <a:solidFill>
                  <a:srgbClr val="9D1F1F"/>
                </a:solidFill>
                <a:latin typeface="Gilmer Bold" panose="00000800000000000000" pitchFamily="50" charset="0"/>
              </a:rPr>
              <a:t>PARTNERSHIP</a:t>
            </a:r>
            <a:endParaRPr lang="en-AE" sz="2000" spc="300" dirty="0">
              <a:solidFill>
                <a:srgbClr val="9D1F1F"/>
              </a:solidFill>
              <a:latin typeface="Gilmer Bold" panose="00000800000000000000" pitchFamily="50" charset="0"/>
            </a:endParaRPr>
          </a:p>
        </p:txBody>
      </p:sp>
      <p:sp>
        <p:nvSpPr>
          <p:cNvPr id="3" name="Rectangle 2">
            <a:extLst>
              <a:ext uri="{FF2B5EF4-FFF2-40B4-BE49-F238E27FC236}">
                <a16:creationId xmlns:a16="http://schemas.microsoft.com/office/drawing/2014/main" id="{41A93333-4B49-EB89-110A-812DFE9EA97E}"/>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B5474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B5474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212DBD07-E585-8766-AEF0-DC9D5FD6B3B6}"/>
              </a:ext>
            </a:extLst>
          </p:cNvPr>
          <p:cNvSpPr txBox="1"/>
          <p:nvPr/>
        </p:nvSpPr>
        <p:spPr>
          <a:xfrm>
            <a:off x="125730" y="3759856"/>
            <a:ext cx="2824075" cy="461665"/>
          </a:xfrm>
          <a:prstGeom prst="rect">
            <a:avLst/>
          </a:prstGeom>
          <a:noFill/>
        </p:spPr>
        <p:txBody>
          <a:bodyPr wrap="square" rtlCol="0">
            <a:spAutoFit/>
          </a:bodyPr>
          <a:lstStyle/>
          <a:p>
            <a:pPr algn="ctr"/>
            <a:r>
              <a:rPr lang="en-US" sz="2400" b="1" spc="150" dirty="0">
                <a:solidFill>
                  <a:srgbClr val="0F2739"/>
                </a:solidFill>
                <a:latin typeface="Gilmer Bold" panose="00000800000000000000" pitchFamily="50" charset="0"/>
              </a:rPr>
              <a:t>CONCEPT</a:t>
            </a:r>
          </a:p>
        </p:txBody>
      </p:sp>
      <p:sp>
        <p:nvSpPr>
          <p:cNvPr id="11" name="TextBox 10">
            <a:extLst>
              <a:ext uri="{FF2B5EF4-FFF2-40B4-BE49-F238E27FC236}">
                <a16:creationId xmlns:a16="http://schemas.microsoft.com/office/drawing/2014/main" id="{8DDAC5EE-E58C-BD8D-2C17-969B82B5BB83}"/>
              </a:ext>
            </a:extLst>
          </p:cNvPr>
          <p:cNvSpPr txBox="1"/>
          <p:nvPr/>
        </p:nvSpPr>
        <p:spPr>
          <a:xfrm>
            <a:off x="1855535" y="5347856"/>
            <a:ext cx="2824076" cy="461665"/>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latin typeface="Gilmer Bold" panose="00000800000000000000" pitchFamily="50" charset="0"/>
              </a:rPr>
              <a:t>IMPORTANCE</a:t>
            </a:r>
          </a:p>
        </p:txBody>
      </p:sp>
      <p:sp>
        <p:nvSpPr>
          <p:cNvPr id="12" name="TextBox 11">
            <a:extLst>
              <a:ext uri="{FF2B5EF4-FFF2-40B4-BE49-F238E27FC236}">
                <a16:creationId xmlns:a16="http://schemas.microsoft.com/office/drawing/2014/main" id="{4865E3B2-FCB9-92DA-8274-BD629326621B}"/>
              </a:ext>
            </a:extLst>
          </p:cNvPr>
          <p:cNvSpPr txBox="1">
            <a:spLocks noGrp="1" noRot="1" noMove="1" noResize="1" noEditPoints="1" noAdjustHandles="1" noChangeArrowheads="1" noChangeShapeType="1"/>
          </p:cNvSpPr>
          <p:nvPr/>
        </p:nvSpPr>
        <p:spPr>
          <a:xfrm>
            <a:off x="3872901" y="3759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latin typeface="Gilmer Bold" panose="00000800000000000000" pitchFamily="50" charset="0"/>
              </a:rPr>
              <a:t>TYPES OF</a:t>
            </a:r>
            <a:r>
              <a:rPr lang="en-US" spc="150" dirty="0"/>
              <a:t> </a:t>
            </a:r>
            <a:r>
              <a:rPr lang="en-US" sz="2400" b="1" spc="150" dirty="0">
                <a:latin typeface="Gilmer Bold" panose="00000800000000000000" pitchFamily="50" charset="0"/>
              </a:rPr>
              <a:t>PARTNERSHIPS</a:t>
            </a:r>
            <a:endParaRPr lang="en-AE" sz="2400" b="1" spc="150" dirty="0">
              <a:latin typeface="Gilmer Bold" panose="00000800000000000000" pitchFamily="50" charset="0"/>
            </a:endParaRPr>
          </a:p>
        </p:txBody>
      </p:sp>
      <p:sp>
        <p:nvSpPr>
          <p:cNvPr id="15" name="TextBox 14">
            <a:extLst>
              <a:ext uri="{FF2B5EF4-FFF2-40B4-BE49-F238E27FC236}">
                <a16:creationId xmlns:a16="http://schemas.microsoft.com/office/drawing/2014/main" id="{7C9A1A3A-F505-633F-4337-ED44D0364EA5}"/>
              </a:ext>
            </a:extLst>
          </p:cNvPr>
          <p:cNvSpPr txBox="1"/>
          <p:nvPr/>
        </p:nvSpPr>
        <p:spPr>
          <a:xfrm>
            <a:off x="5650230" y="5347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latin typeface="Gilmer Bold" panose="00000800000000000000" pitchFamily="50" charset="0"/>
              </a:rPr>
              <a:t>AGREEMENT</a:t>
            </a:r>
            <a:r>
              <a:rPr lang="en-US" dirty="0"/>
              <a:t> </a:t>
            </a:r>
            <a:r>
              <a:rPr lang="en-US" sz="2400" b="1" spc="150" dirty="0">
                <a:latin typeface="Gilmer Bold" panose="00000800000000000000" pitchFamily="50" charset="0"/>
              </a:rPr>
              <a:t>PREPARATION</a:t>
            </a:r>
            <a:endParaRPr lang="en-AE" sz="2400" b="1" spc="150" dirty="0">
              <a:latin typeface="Gilmer Bold" panose="00000800000000000000" pitchFamily="50" charset="0"/>
            </a:endParaRPr>
          </a:p>
        </p:txBody>
      </p:sp>
      <p:sp>
        <p:nvSpPr>
          <p:cNvPr id="17" name="TextBox 16">
            <a:extLst>
              <a:ext uri="{FF2B5EF4-FFF2-40B4-BE49-F238E27FC236}">
                <a16:creationId xmlns:a16="http://schemas.microsoft.com/office/drawing/2014/main" id="{7A51705D-3D7C-B7B0-1DF8-3D1DE6332F92}"/>
              </a:ext>
            </a:extLst>
          </p:cNvPr>
          <p:cNvSpPr txBox="1"/>
          <p:nvPr/>
        </p:nvSpPr>
        <p:spPr>
          <a:xfrm>
            <a:off x="7620071" y="3759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latin typeface="Gilmer Bold" panose="00000800000000000000" pitchFamily="50" charset="0"/>
              </a:rPr>
              <a:t>MANAGING</a:t>
            </a:r>
            <a:r>
              <a:rPr lang="en-US" dirty="0"/>
              <a:t> </a:t>
            </a:r>
            <a:r>
              <a:rPr lang="en-US" sz="2400" b="1" spc="150" dirty="0">
                <a:latin typeface="Gilmer Bold" panose="00000800000000000000" pitchFamily="50" charset="0"/>
              </a:rPr>
              <a:t>EXPENSES</a:t>
            </a:r>
            <a:endParaRPr lang="en-AE" sz="2400" b="1" spc="150" dirty="0">
              <a:latin typeface="Gilmer Bold" panose="00000800000000000000" pitchFamily="50" charset="0"/>
            </a:endParaRPr>
          </a:p>
        </p:txBody>
      </p:sp>
      <p:sp>
        <p:nvSpPr>
          <p:cNvPr id="18" name="TextBox 17">
            <a:extLst>
              <a:ext uri="{FF2B5EF4-FFF2-40B4-BE49-F238E27FC236}">
                <a16:creationId xmlns:a16="http://schemas.microsoft.com/office/drawing/2014/main" id="{E1FFE0AF-A070-FDD6-702F-9D3C2FDCD4B4}"/>
              </a:ext>
            </a:extLst>
          </p:cNvPr>
          <p:cNvSpPr txBox="1"/>
          <p:nvPr/>
        </p:nvSpPr>
        <p:spPr>
          <a:xfrm>
            <a:off x="9253625" y="5347856"/>
            <a:ext cx="2824075" cy="461665"/>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solidFill>
                  <a:srgbClr val="F0EDE5"/>
                </a:solidFill>
                <a:latin typeface="Gilmer Bold" panose="00000800000000000000" pitchFamily="50" charset="0"/>
              </a:rPr>
              <a:t>DISSOLUTION</a:t>
            </a:r>
          </a:p>
        </p:txBody>
      </p:sp>
      <p:sp>
        <p:nvSpPr>
          <p:cNvPr id="24" name="TextBox 23">
            <a:extLst>
              <a:ext uri="{FF2B5EF4-FFF2-40B4-BE49-F238E27FC236}">
                <a16:creationId xmlns:a16="http://schemas.microsoft.com/office/drawing/2014/main" id="{48D764E8-D98D-6ADA-2B64-073FE273BF1F}"/>
              </a:ext>
            </a:extLst>
          </p:cNvPr>
          <p:cNvSpPr txBox="1"/>
          <p:nvPr/>
        </p:nvSpPr>
        <p:spPr>
          <a:xfrm>
            <a:off x="3931349" y="1048479"/>
            <a:ext cx="4329301" cy="1200329"/>
          </a:xfrm>
          <a:prstGeom prst="rect">
            <a:avLst/>
          </a:prstGeom>
          <a:noFill/>
        </p:spPr>
        <p:txBody>
          <a:bodyPr wrap="square" rtlCol="0">
            <a:spAutoFit/>
          </a:bodyPr>
          <a:lstStyle/>
          <a:p>
            <a:pPr algn="ctr"/>
            <a:r>
              <a:rPr lang="en-US" sz="7200" spc="300" dirty="0">
                <a:solidFill>
                  <a:srgbClr val="922A2A"/>
                </a:solidFill>
                <a:latin typeface="Impact" panose="020B0806030902050204" pitchFamily="34" charset="0"/>
              </a:rPr>
              <a:t>AGENDA</a:t>
            </a:r>
            <a:endParaRPr lang="en-AE" sz="7200" spc="300" dirty="0">
              <a:solidFill>
                <a:srgbClr val="922A2A"/>
              </a:solidFill>
              <a:latin typeface="Impact" panose="020B0806030902050204" pitchFamily="34" charset="0"/>
            </a:endParaRPr>
          </a:p>
        </p:txBody>
      </p:sp>
      <p:cxnSp>
        <p:nvCxnSpPr>
          <p:cNvPr id="38" name="Straight Connector 37">
            <a:extLst>
              <a:ext uri="{FF2B5EF4-FFF2-40B4-BE49-F238E27FC236}">
                <a16:creationId xmlns:a16="http://schemas.microsoft.com/office/drawing/2014/main" id="{8295FEA0-1338-2C06-911F-48C26DAD4C4C}"/>
              </a:ext>
            </a:extLst>
          </p:cNvPr>
          <p:cNvCxnSpPr>
            <a:cxnSpLocks/>
          </p:cNvCxnSpPr>
          <p:nvPr/>
        </p:nvCxnSpPr>
        <p:spPr>
          <a:xfrm flipH="1">
            <a:off x="1537767" y="3245652"/>
            <a:ext cx="1" cy="400518"/>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F5F93144-5E70-FADD-4EA1-3EFF32A930B3}"/>
              </a:ext>
            </a:extLst>
          </p:cNvPr>
          <p:cNvCxnSpPr>
            <a:cxnSpLocks/>
          </p:cNvCxnSpPr>
          <p:nvPr/>
        </p:nvCxnSpPr>
        <p:spPr>
          <a:xfrm>
            <a:off x="3267573" y="3245652"/>
            <a:ext cx="0" cy="1948648"/>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4602CF1C-3BFD-9688-99AE-AD18D711AF59}"/>
              </a:ext>
            </a:extLst>
          </p:cNvPr>
          <p:cNvCxnSpPr>
            <a:cxnSpLocks/>
          </p:cNvCxnSpPr>
          <p:nvPr/>
        </p:nvCxnSpPr>
        <p:spPr>
          <a:xfrm>
            <a:off x="7065433" y="3092116"/>
            <a:ext cx="0" cy="2102184"/>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6737772E-19EC-9511-E4A6-5EEFFCCB2500}"/>
              </a:ext>
            </a:extLst>
          </p:cNvPr>
          <p:cNvCxnSpPr>
            <a:stCxn id="17" idx="0"/>
          </p:cNvCxnSpPr>
          <p:nvPr/>
        </p:nvCxnSpPr>
        <p:spPr>
          <a:xfrm flipV="1">
            <a:off x="9032109" y="3162300"/>
            <a:ext cx="1824" cy="597556"/>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sp>
        <p:nvSpPr>
          <p:cNvPr id="42" name="Oval 41">
            <a:extLst>
              <a:ext uri="{FF2B5EF4-FFF2-40B4-BE49-F238E27FC236}">
                <a16:creationId xmlns:a16="http://schemas.microsoft.com/office/drawing/2014/main" id="{FAB31566-5A5F-9541-9633-9D2050F8771A}"/>
              </a:ext>
            </a:extLst>
          </p:cNvPr>
          <p:cNvSpPr/>
          <p:nvPr/>
        </p:nvSpPr>
        <p:spPr>
          <a:xfrm>
            <a:off x="8666817" y="2515067"/>
            <a:ext cx="730585" cy="730585"/>
          </a:xfrm>
          <a:prstGeom prst="ellipse">
            <a:avLst/>
          </a:prstGeom>
          <a:solidFill>
            <a:srgbClr val="0F2739"/>
          </a:solidFill>
          <a:ln w="38100">
            <a:solidFill>
              <a:srgbClr val="9D1F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sp>
        <p:nvSpPr>
          <p:cNvPr id="8" name="Oval 7">
            <a:extLst>
              <a:ext uri="{FF2B5EF4-FFF2-40B4-BE49-F238E27FC236}">
                <a16:creationId xmlns:a16="http://schemas.microsoft.com/office/drawing/2014/main" id="{D886C828-FD54-1D61-EB0A-89FA8D9994E7}"/>
              </a:ext>
            </a:extLst>
          </p:cNvPr>
          <p:cNvSpPr/>
          <p:nvPr/>
        </p:nvSpPr>
        <p:spPr>
          <a:xfrm>
            <a:off x="2902281" y="2515067"/>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2</a:t>
            </a:r>
            <a:endParaRPr lang="en-AE" sz="2400" b="1" dirty="0">
              <a:effectLst>
                <a:outerShdw blurRad="38100" dist="38100" dir="2700000" algn="tl">
                  <a:srgbClr val="000000">
                    <a:alpha val="43137"/>
                  </a:srgbClr>
                </a:outerShdw>
              </a:effectLst>
              <a:latin typeface="Impact" panose="020B0806030902050204" pitchFamily="34" charset="0"/>
            </a:endParaRPr>
          </a:p>
        </p:txBody>
      </p:sp>
      <p:cxnSp>
        <p:nvCxnSpPr>
          <p:cNvPr id="6" name="Straight Connector 5">
            <a:extLst>
              <a:ext uri="{FF2B5EF4-FFF2-40B4-BE49-F238E27FC236}">
                <a16:creationId xmlns:a16="http://schemas.microsoft.com/office/drawing/2014/main" id="{8D500CBF-7833-3EC7-0528-7A3ADEBCA501}"/>
              </a:ext>
            </a:extLst>
          </p:cNvPr>
          <p:cNvCxnSpPr>
            <a:cxnSpLocks/>
          </p:cNvCxnSpPr>
          <p:nvPr/>
        </p:nvCxnSpPr>
        <p:spPr>
          <a:xfrm>
            <a:off x="5284938" y="3245652"/>
            <a:ext cx="0" cy="400518"/>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sp>
        <p:nvSpPr>
          <p:cNvPr id="19" name="Oval 18">
            <a:extLst>
              <a:ext uri="{FF2B5EF4-FFF2-40B4-BE49-F238E27FC236}">
                <a16:creationId xmlns:a16="http://schemas.microsoft.com/office/drawing/2014/main" id="{D4635455-9C60-AD54-ED62-49CC7C247B40}"/>
              </a:ext>
            </a:extLst>
          </p:cNvPr>
          <p:cNvSpPr/>
          <p:nvPr/>
        </p:nvSpPr>
        <p:spPr>
          <a:xfrm>
            <a:off x="4919646" y="2515066"/>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3</a:t>
            </a:r>
            <a:endParaRPr lang="en-AE" sz="2400" b="1" dirty="0">
              <a:effectLst>
                <a:outerShdw blurRad="38100" dist="38100" dir="2700000" algn="tl">
                  <a:srgbClr val="000000">
                    <a:alpha val="43137"/>
                  </a:srgbClr>
                </a:outerShdw>
              </a:effectLst>
              <a:latin typeface="Impact" panose="020B0806030902050204" pitchFamily="34" charset="0"/>
            </a:endParaRPr>
          </a:p>
        </p:txBody>
      </p:sp>
      <p:sp>
        <p:nvSpPr>
          <p:cNvPr id="21" name="Oval 20">
            <a:extLst>
              <a:ext uri="{FF2B5EF4-FFF2-40B4-BE49-F238E27FC236}">
                <a16:creationId xmlns:a16="http://schemas.microsoft.com/office/drawing/2014/main" id="{845E7667-BA77-428A-8560-7FA06913129C}"/>
              </a:ext>
            </a:extLst>
          </p:cNvPr>
          <p:cNvSpPr/>
          <p:nvPr/>
        </p:nvSpPr>
        <p:spPr>
          <a:xfrm>
            <a:off x="6696976" y="2515067"/>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4</a:t>
            </a:r>
            <a:endParaRPr lang="en-AE" sz="2400" b="1" dirty="0">
              <a:effectLst>
                <a:outerShdw blurRad="38100" dist="38100" dir="2700000" algn="tl">
                  <a:srgbClr val="000000">
                    <a:alpha val="43137"/>
                  </a:srgbClr>
                </a:outerShdw>
              </a:effectLst>
              <a:latin typeface="Impact" panose="020B0806030902050204" pitchFamily="34" charset="0"/>
            </a:endParaRPr>
          </a:p>
        </p:txBody>
      </p:sp>
      <p:sp>
        <p:nvSpPr>
          <p:cNvPr id="16" name="Oval 15">
            <a:extLst>
              <a:ext uri="{FF2B5EF4-FFF2-40B4-BE49-F238E27FC236}">
                <a16:creationId xmlns:a16="http://schemas.microsoft.com/office/drawing/2014/main" id="{FB6ABC8A-7E50-5700-B76B-A8382674198C}"/>
              </a:ext>
            </a:extLst>
          </p:cNvPr>
          <p:cNvSpPr/>
          <p:nvPr/>
        </p:nvSpPr>
        <p:spPr>
          <a:xfrm>
            <a:off x="8671050" y="2519299"/>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5</a:t>
            </a:r>
            <a:endParaRPr lang="en-AE" sz="2400" b="1"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2464546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50"/>
                                        <p:tgtEl>
                                          <p:spTgt spid="14"/>
                                        </p:tgtEl>
                                      </p:cBhvr>
                                    </p:animEffect>
                                    <p:anim calcmode="lin" valueType="num">
                                      <p:cBhvr>
                                        <p:cTn id="8" dur="250" fill="hold"/>
                                        <p:tgtEl>
                                          <p:spTgt spid="14"/>
                                        </p:tgtEl>
                                        <p:attrNameLst>
                                          <p:attrName>ppt_x</p:attrName>
                                        </p:attrNameLst>
                                      </p:cBhvr>
                                      <p:tavLst>
                                        <p:tav tm="0">
                                          <p:val>
                                            <p:strVal val="#ppt_x"/>
                                          </p:val>
                                        </p:tav>
                                        <p:tav tm="100000">
                                          <p:val>
                                            <p:strVal val="#ppt_x"/>
                                          </p:val>
                                        </p:tav>
                                      </p:tavLst>
                                    </p:anim>
                                    <p:anim calcmode="lin" valueType="num">
                                      <p:cBhvr>
                                        <p:cTn id="9" dur="250" fill="hold"/>
                                        <p:tgtEl>
                                          <p:spTgt spid="14"/>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250"/>
                                        <p:tgtEl>
                                          <p:spTgt spid="1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7CB08-694B-01F4-5607-4AEF173AB090}"/>
            </a:ext>
          </a:extLst>
        </p:cNvPr>
        <p:cNvGrpSpPr/>
        <p:nvPr/>
      </p:nvGrpSpPr>
      <p:grpSpPr>
        <a:xfrm>
          <a:off x="0" y="0"/>
          <a:ext cx="0" cy="0"/>
          <a:chOff x="0" y="0"/>
          <a:chExt cx="0" cy="0"/>
        </a:xfrm>
      </p:grpSpPr>
      <p:cxnSp>
        <p:nvCxnSpPr>
          <p:cNvPr id="41" name="Straight Connector 40">
            <a:extLst>
              <a:ext uri="{FF2B5EF4-FFF2-40B4-BE49-F238E27FC236}">
                <a16:creationId xmlns:a16="http://schemas.microsoft.com/office/drawing/2014/main" id="{3826A8E1-AE52-3B94-5241-02CA60B2B3D7}"/>
              </a:ext>
            </a:extLst>
          </p:cNvPr>
          <p:cNvCxnSpPr>
            <a:cxnSpLocks/>
          </p:cNvCxnSpPr>
          <p:nvPr/>
        </p:nvCxnSpPr>
        <p:spPr>
          <a:xfrm>
            <a:off x="1537767" y="2870735"/>
            <a:ext cx="8772852" cy="0"/>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E06E3511-FAD2-DFE4-B972-B90422943FE1}"/>
              </a:ext>
            </a:extLst>
          </p:cNvPr>
          <p:cNvSpPr/>
          <p:nvPr/>
        </p:nvSpPr>
        <p:spPr>
          <a:xfrm>
            <a:off x="1172475" y="2515067"/>
            <a:ext cx="730585" cy="730585"/>
          </a:xfrm>
          <a:prstGeom prst="ellipse">
            <a:avLst/>
          </a:prstGeom>
          <a:solidFill>
            <a:srgbClr val="85AB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1</a:t>
            </a:r>
            <a:endParaRPr lang="en-AE" sz="2400" b="1" dirty="0">
              <a:effectLst>
                <a:outerShdw blurRad="38100" dist="38100" dir="2700000" algn="tl">
                  <a:srgbClr val="000000">
                    <a:alpha val="43137"/>
                  </a:srgbClr>
                </a:outerShdw>
              </a:effectLst>
              <a:latin typeface="Impact" panose="020B0806030902050204" pitchFamily="34" charset="0"/>
            </a:endParaRPr>
          </a:p>
        </p:txBody>
      </p:sp>
      <p:pic>
        <p:nvPicPr>
          <p:cNvPr id="7" name="Picture 6">
            <a:extLst>
              <a:ext uri="{FF2B5EF4-FFF2-40B4-BE49-F238E27FC236}">
                <a16:creationId xmlns:a16="http://schemas.microsoft.com/office/drawing/2014/main" id="{37BBB88D-65B9-CB66-6DF1-23426B670D8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896789" y="366445"/>
            <a:ext cx="2133508" cy="631271"/>
          </a:xfrm>
          <a:prstGeom prst="rect">
            <a:avLst/>
          </a:prstGeom>
        </p:spPr>
      </p:pic>
      <p:sp>
        <p:nvSpPr>
          <p:cNvPr id="5" name="TextBox 4">
            <a:extLst>
              <a:ext uri="{FF2B5EF4-FFF2-40B4-BE49-F238E27FC236}">
                <a16:creationId xmlns:a16="http://schemas.microsoft.com/office/drawing/2014/main" id="{C56889B0-BA46-D49D-16FF-4991E24D436C}"/>
              </a:ext>
            </a:extLst>
          </p:cNvPr>
          <p:cNvSpPr txBox="1"/>
          <p:nvPr/>
        </p:nvSpPr>
        <p:spPr>
          <a:xfrm>
            <a:off x="9764436" y="1177342"/>
            <a:ext cx="2414863" cy="400110"/>
          </a:xfrm>
          <a:prstGeom prst="rect">
            <a:avLst/>
          </a:prstGeom>
          <a:noFill/>
        </p:spPr>
        <p:txBody>
          <a:bodyPr wrap="square" rtlCol="0">
            <a:spAutoFit/>
          </a:bodyPr>
          <a:lstStyle/>
          <a:p>
            <a:pPr algn="ctr"/>
            <a:r>
              <a:rPr lang="en-US" sz="2000" spc="300" dirty="0">
                <a:solidFill>
                  <a:srgbClr val="9D1F1F"/>
                </a:solidFill>
                <a:latin typeface="Gilmer Bold" panose="00000800000000000000" pitchFamily="50" charset="0"/>
              </a:rPr>
              <a:t>PARTNERSHIP</a:t>
            </a:r>
            <a:endParaRPr lang="en-AE" sz="2000" spc="300" dirty="0">
              <a:solidFill>
                <a:srgbClr val="9D1F1F"/>
              </a:solidFill>
              <a:latin typeface="Gilmer Bold" panose="00000800000000000000" pitchFamily="50" charset="0"/>
            </a:endParaRPr>
          </a:p>
        </p:txBody>
      </p:sp>
      <p:sp>
        <p:nvSpPr>
          <p:cNvPr id="3" name="Rectangle 2">
            <a:extLst>
              <a:ext uri="{FF2B5EF4-FFF2-40B4-BE49-F238E27FC236}">
                <a16:creationId xmlns:a16="http://schemas.microsoft.com/office/drawing/2014/main" id="{565E17A8-7FCF-FAB7-43AA-6F4B272FFF07}"/>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B5474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B5474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7498EF6-7522-F0A4-328C-A80B7B92065B}"/>
              </a:ext>
            </a:extLst>
          </p:cNvPr>
          <p:cNvSpPr txBox="1"/>
          <p:nvPr/>
        </p:nvSpPr>
        <p:spPr>
          <a:xfrm>
            <a:off x="125730" y="3759856"/>
            <a:ext cx="2824075" cy="461665"/>
          </a:xfrm>
          <a:prstGeom prst="rect">
            <a:avLst/>
          </a:prstGeom>
          <a:noFill/>
        </p:spPr>
        <p:txBody>
          <a:bodyPr wrap="square" rtlCol="0">
            <a:spAutoFit/>
          </a:bodyPr>
          <a:lstStyle/>
          <a:p>
            <a:pPr algn="ctr"/>
            <a:r>
              <a:rPr lang="en-US" sz="2400" b="1" spc="150" dirty="0">
                <a:solidFill>
                  <a:srgbClr val="0F2739"/>
                </a:solidFill>
                <a:latin typeface="Gilmer Bold" panose="00000800000000000000" pitchFamily="50" charset="0"/>
              </a:rPr>
              <a:t>CONCEPT</a:t>
            </a:r>
          </a:p>
        </p:txBody>
      </p:sp>
      <p:sp>
        <p:nvSpPr>
          <p:cNvPr id="11" name="TextBox 10">
            <a:extLst>
              <a:ext uri="{FF2B5EF4-FFF2-40B4-BE49-F238E27FC236}">
                <a16:creationId xmlns:a16="http://schemas.microsoft.com/office/drawing/2014/main" id="{A65C4216-263F-7570-1E7F-F039DE1BD617}"/>
              </a:ext>
            </a:extLst>
          </p:cNvPr>
          <p:cNvSpPr txBox="1"/>
          <p:nvPr/>
        </p:nvSpPr>
        <p:spPr>
          <a:xfrm>
            <a:off x="1855535" y="5347856"/>
            <a:ext cx="2824076" cy="461665"/>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latin typeface="Gilmer Bold" panose="00000800000000000000" pitchFamily="50" charset="0"/>
              </a:rPr>
              <a:t>IMPORTANCE</a:t>
            </a:r>
          </a:p>
        </p:txBody>
      </p:sp>
      <p:sp>
        <p:nvSpPr>
          <p:cNvPr id="12" name="TextBox 11">
            <a:extLst>
              <a:ext uri="{FF2B5EF4-FFF2-40B4-BE49-F238E27FC236}">
                <a16:creationId xmlns:a16="http://schemas.microsoft.com/office/drawing/2014/main" id="{074717A4-55EB-5CF0-D11A-16E66CCBF219}"/>
              </a:ext>
            </a:extLst>
          </p:cNvPr>
          <p:cNvSpPr txBox="1">
            <a:spLocks noGrp="1" noRot="1" noMove="1" noResize="1" noEditPoints="1" noAdjustHandles="1" noChangeArrowheads="1" noChangeShapeType="1"/>
          </p:cNvSpPr>
          <p:nvPr/>
        </p:nvSpPr>
        <p:spPr>
          <a:xfrm>
            <a:off x="3872901" y="3759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latin typeface="Gilmer Bold" panose="00000800000000000000" pitchFamily="50" charset="0"/>
              </a:rPr>
              <a:t>TYPES OF</a:t>
            </a:r>
            <a:r>
              <a:rPr lang="en-US" spc="150" dirty="0"/>
              <a:t> </a:t>
            </a:r>
            <a:r>
              <a:rPr lang="en-US" sz="2400" b="1" spc="150" dirty="0">
                <a:latin typeface="Gilmer Bold" panose="00000800000000000000" pitchFamily="50" charset="0"/>
              </a:rPr>
              <a:t>PARTNERSHIPS</a:t>
            </a:r>
            <a:endParaRPr lang="en-AE" sz="2400" b="1" spc="150" dirty="0">
              <a:latin typeface="Gilmer Bold" panose="00000800000000000000" pitchFamily="50" charset="0"/>
            </a:endParaRPr>
          </a:p>
        </p:txBody>
      </p:sp>
      <p:sp>
        <p:nvSpPr>
          <p:cNvPr id="15" name="TextBox 14">
            <a:extLst>
              <a:ext uri="{FF2B5EF4-FFF2-40B4-BE49-F238E27FC236}">
                <a16:creationId xmlns:a16="http://schemas.microsoft.com/office/drawing/2014/main" id="{C84C6D40-DA8C-DEA1-7CF9-5C069846F423}"/>
              </a:ext>
            </a:extLst>
          </p:cNvPr>
          <p:cNvSpPr txBox="1"/>
          <p:nvPr/>
        </p:nvSpPr>
        <p:spPr>
          <a:xfrm>
            <a:off x="5650230" y="5347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latin typeface="Gilmer Bold" panose="00000800000000000000" pitchFamily="50" charset="0"/>
              </a:rPr>
              <a:t>AGREEMENT</a:t>
            </a:r>
            <a:r>
              <a:rPr lang="en-US" dirty="0"/>
              <a:t> </a:t>
            </a:r>
            <a:r>
              <a:rPr lang="en-US" sz="2400" b="1" spc="150" dirty="0">
                <a:latin typeface="Gilmer Bold" panose="00000800000000000000" pitchFamily="50" charset="0"/>
              </a:rPr>
              <a:t>PREPARATION</a:t>
            </a:r>
            <a:endParaRPr lang="en-AE" sz="2400" b="1" spc="150" dirty="0">
              <a:latin typeface="Gilmer Bold" panose="00000800000000000000" pitchFamily="50" charset="0"/>
            </a:endParaRPr>
          </a:p>
        </p:txBody>
      </p:sp>
      <p:sp>
        <p:nvSpPr>
          <p:cNvPr id="17" name="TextBox 16">
            <a:extLst>
              <a:ext uri="{FF2B5EF4-FFF2-40B4-BE49-F238E27FC236}">
                <a16:creationId xmlns:a16="http://schemas.microsoft.com/office/drawing/2014/main" id="{B303D417-C978-A8F5-78D4-45162D412F21}"/>
              </a:ext>
            </a:extLst>
          </p:cNvPr>
          <p:cNvSpPr txBox="1"/>
          <p:nvPr/>
        </p:nvSpPr>
        <p:spPr>
          <a:xfrm>
            <a:off x="7620071" y="3759856"/>
            <a:ext cx="2824075" cy="892552"/>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latin typeface="Gilmer Bold" panose="00000800000000000000" pitchFamily="50" charset="0"/>
              </a:rPr>
              <a:t>MANAGING</a:t>
            </a:r>
            <a:r>
              <a:rPr lang="en-US" dirty="0"/>
              <a:t> </a:t>
            </a:r>
            <a:r>
              <a:rPr lang="en-US" sz="2400" b="1" spc="150" dirty="0">
                <a:latin typeface="Gilmer Bold" panose="00000800000000000000" pitchFamily="50" charset="0"/>
              </a:rPr>
              <a:t>EXPENSES</a:t>
            </a:r>
            <a:endParaRPr lang="en-AE" sz="2400" b="1" spc="150" dirty="0">
              <a:latin typeface="Gilmer Bold" panose="00000800000000000000" pitchFamily="50" charset="0"/>
            </a:endParaRPr>
          </a:p>
        </p:txBody>
      </p:sp>
      <p:sp>
        <p:nvSpPr>
          <p:cNvPr id="18" name="TextBox 17">
            <a:extLst>
              <a:ext uri="{FF2B5EF4-FFF2-40B4-BE49-F238E27FC236}">
                <a16:creationId xmlns:a16="http://schemas.microsoft.com/office/drawing/2014/main" id="{31F142C9-B6B6-E9F6-9FB4-CCA6DC1F17BF}"/>
              </a:ext>
            </a:extLst>
          </p:cNvPr>
          <p:cNvSpPr txBox="1"/>
          <p:nvPr/>
        </p:nvSpPr>
        <p:spPr>
          <a:xfrm>
            <a:off x="9253625" y="5347856"/>
            <a:ext cx="2824075" cy="461665"/>
          </a:xfrm>
          <a:prstGeom prst="rect">
            <a:avLst/>
          </a:prstGeom>
          <a:noFill/>
        </p:spPr>
        <p:txBody>
          <a:bodyPr wrap="square" rtlCol="0">
            <a:spAutoFit/>
          </a:bodyPr>
          <a:lstStyle>
            <a:defPPr>
              <a:defRPr lang="en-US"/>
            </a:defPPr>
            <a:lvl1pPr algn="ctr">
              <a:defRPr sz="2800">
                <a:solidFill>
                  <a:srgbClr val="0F2739"/>
                </a:solidFill>
                <a:latin typeface="Book Antiqua" panose="02040602050305030304" pitchFamily="18" charset="0"/>
              </a:defRPr>
            </a:lvl1pPr>
          </a:lstStyle>
          <a:p>
            <a:r>
              <a:rPr lang="en-US" sz="2400" b="1" spc="150" dirty="0">
                <a:latin typeface="Gilmer Bold" panose="00000800000000000000" pitchFamily="50" charset="0"/>
              </a:rPr>
              <a:t>DISSOLUTION</a:t>
            </a:r>
          </a:p>
        </p:txBody>
      </p:sp>
      <p:sp>
        <p:nvSpPr>
          <p:cNvPr id="24" name="TextBox 23">
            <a:extLst>
              <a:ext uri="{FF2B5EF4-FFF2-40B4-BE49-F238E27FC236}">
                <a16:creationId xmlns:a16="http://schemas.microsoft.com/office/drawing/2014/main" id="{25D502EC-E005-16ED-500A-D70F6DCD8D15}"/>
              </a:ext>
            </a:extLst>
          </p:cNvPr>
          <p:cNvSpPr txBox="1"/>
          <p:nvPr/>
        </p:nvSpPr>
        <p:spPr>
          <a:xfrm>
            <a:off x="3931349" y="1048479"/>
            <a:ext cx="4329301" cy="1200329"/>
          </a:xfrm>
          <a:prstGeom prst="rect">
            <a:avLst/>
          </a:prstGeom>
          <a:noFill/>
        </p:spPr>
        <p:txBody>
          <a:bodyPr wrap="square" rtlCol="0">
            <a:spAutoFit/>
          </a:bodyPr>
          <a:lstStyle/>
          <a:p>
            <a:pPr algn="ctr"/>
            <a:r>
              <a:rPr lang="en-US" sz="7200" spc="300" dirty="0">
                <a:solidFill>
                  <a:srgbClr val="922A2A"/>
                </a:solidFill>
                <a:latin typeface="Impact" panose="020B0806030902050204" pitchFamily="34" charset="0"/>
              </a:rPr>
              <a:t>AGENDA</a:t>
            </a:r>
            <a:endParaRPr lang="en-AE" sz="7200" spc="300" dirty="0">
              <a:solidFill>
                <a:srgbClr val="922A2A"/>
              </a:solidFill>
              <a:latin typeface="Impact" panose="020B0806030902050204" pitchFamily="34" charset="0"/>
            </a:endParaRPr>
          </a:p>
        </p:txBody>
      </p:sp>
      <p:cxnSp>
        <p:nvCxnSpPr>
          <p:cNvPr id="38" name="Straight Connector 37">
            <a:extLst>
              <a:ext uri="{FF2B5EF4-FFF2-40B4-BE49-F238E27FC236}">
                <a16:creationId xmlns:a16="http://schemas.microsoft.com/office/drawing/2014/main" id="{53CDC55C-C61B-1B4B-9047-99F91CBA23FE}"/>
              </a:ext>
            </a:extLst>
          </p:cNvPr>
          <p:cNvCxnSpPr>
            <a:cxnSpLocks/>
          </p:cNvCxnSpPr>
          <p:nvPr/>
        </p:nvCxnSpPr>
        <p:spPr>
          <a:xfrm flipH="1">
            <a:off x="1537767" y="3245652"/>
            <a:ext cx="1" cy="400518"/>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1A7E965A-E75A-3A5E-F366-BC3B782F21B1}"/>
              </a:ext>
            </a:extLst>
          </p:cNvPr>
          <p:cNvCxnSpPr>
            <a:cxnSpLocks/>
          </p:cNvCxnSpPr>
          <p:nvPr/>
        </p:nvCxnSpPr>
        <p:spPr>
          <a:xfrm>
            <a:off x="3267573" y="3245652"/>
            <a:ext cx="0" cy="1948648"/>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99BE9A89-FE5C-271C-0937-BF2737894713}"/>
              </a:ext>
            </a:extLst>
          </p:cNvPr>
          <p:cNvCxnSpPr>
            <a:cxnSpLocks/>
          </p:cNvCxnSpPr>
          <p:nvPr/>
        </p:nvCxnSpPr>
        <p:spPr>
          <a:xfrm>
            <a:off x="7065433" y="3092116"/>
            <a:ext cx="0" cy="2102184"/>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69F57FBC-DD39-9831-CE34-BF1D9C15528F}"/>
              </a:ext>
            </a:extLst>
          </p:cNvPr>
          <p:cNvCxnSpPr>
            <a:stCxn id="18" idx="0"/>
          </p:cNvCxnSpPr>
          <p:nvPr/>
        </p:nvCxnSpPr>
        <p:spPr>
          <a:xfrm flipV="1">
            <a:off x="10665663" y="3022600"/>
            <a:ext cx="2337" cy="2325256"/>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sp>
        <p:nvSpPr>
          <p:cNvPr id="42" name="Oval 41">
            <a:extLst>
              <a:ext uri="{FF2B5EF4-FFF2-40B4-BE49-F238E27FC236}">
                <a16:creationId xmlns:a16="http://schemas.microsoft.com/office/drawing/2014/main" id="{74B64D77-2F45-0A4F-E958-1FD477538AA5}"/>
              </a:ext>
            </a:extLst>
          </p:cNvPr>
          <p:cNvSpPr/>
          <p:nvPr/>
        </p:nvSpPr>
        <p:spPr>
          <a:xfrm>
            <a:off x="10310619" y="2515067"/>
            <a:ext cx="730585" cy="730585"/>
          </a:xfrm>
          <a:prstGeom prst="ellipse">
            <a:avLst/>
          </a:prstGeom>
          <a:solidFill>
            <a:srgbClr val="0F2739"/>
          </a:solidFill>
          <a:ln w="38100">
            <a:solidFill>
              <a:srgbClr val="9D1F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sp>
        <p:nvSpPr>
          <p:cNvPr id="8" name="Oval 7">
            <a:extLst>
              <a:ext uri="{FF2B5EF4-FFF2-40B4-BE49-F238E27FC236}">
                <a16:creationId xmlns:a16="http://schemas.microsoft.com/office/drawing/2014/main" id="{FE9DC321-71AF-3AF6-FD3D-CE461DFDB6BF}"/>
              </a:ext>
            </a:extLst>
          </p:cNvPr>
          <p:cNvSpPr/>
          <p:nvPr/>
        </p:nvSpPr>
        <p:spPr>
          <a:xfrm>
            <a:off x="2902281" y="2515067"/>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2</a:t>
            </a:r>
            <a:endParaRPr lang="en-AE" sz="2400" b="1" dirty="0">
              <a:effectLst>
                <a:outerShdw blurRad="38100" dist="38100" dir="2700000" algn="tl">
                  <a:srgbClr val="000000">
                    <a:alpha val="43137"/>
                  </a:srgbClr>
                </a:outerShdw>
              </a:effectLst>
              <a:latin typeface="Impact" panose="020B0806030902050204" pitchFamily="34" charset="0"/>
            </a:endParaRPr>
          </a:p>
        </p:txBody>
      </p:sp>
      <p:cxnSp>
        <p:nvCxnSpPr>
          <p:cNvPr id="6" name="Straight Connector 5">
            <a:extLst>
              <a:ext uri="{FF2B5EF4-FFF2-40B4-BE49-F238E27FC236}">
                <a16:creationId xmlns:a16="http://schemas.microsoft.com/office/drawing/2014/main" id="{10C54684-432D-46E1-B96F-9834E2C00DE7}"/>
              </a:ext>
            </a:extLst>
          </p:cNvPr>
          <p:cNvCxnSpPr>
            <a:cxnSpLocks/>
          </p:cNvCxnSpPr>
          <p:nvPr/>
        </p:nvCxnSpPr>
        <p:spPr>
          <a:xfrm>
            <a:off x="5284938" y="3245652"/>
            <a:ext cx="0" cy="400518"/>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sp>
        <p:nvSpPr>
          <p:cNvPr id="19" name="Oval 18">
            <a:extLst>
              <a:ext uri="{FF2B5EF4-FFF2-40B4-BE49-F238E27FC236}">
                <a16:creationId xmlns:a16="http://schemas.microsoft.com/office/drawing/2014/main" id="{6797EFE5-CB24-04E0-CA3D-C7D775E2D088}"/>
              </a:ext>
            </a:extLst>
          </p:cNvPr>
          <p:cNvSpPr/>
          <p:nvPr/>
        </p:nvSpPr>
        <p:spPr>
          <a:xfrm>
            <a:off x="4919646" y="2515066"/>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3</a:t>
            </a:r>
            <a:endParaRPr lang="en-AE" sz="2400" b="1" dirty="0">
              <a:effectLst>
                <a:outerShdw blurRad="38100" dist="38100" dir="2700000" algn="tl">
                  <a:srgbClr val="000000">
                    <a:alpha val="43137"/>
                  </a:srgbClr>
                </a:outerShdw>
              </a:effectLst>
              <a:latin typeface="Impact" panose="020B0806030902050204" pitchFamily="34" charset="0"/>
            </a:endParaRPr>
          </a:p>
        </p:txBody>
      </p:sp>
      <p:sp>
        <p:nvSpPr>
          <p:cNvPr id="21" name="Oval 20">
            <a:extLst>
              <a:ext uri="{FF2B5EF4-FFF2-40B4-BE49-F238E27FC236}">
                <a16:creationId xmlns:a16="http://schemas.microsoft.com/office/drawing/2014/main" id="{350E6065-55B5-E1D1-1ADA-2C470087684E}"/>
              </a:ext>
            </a:extLst>
          </p:cNvPr>
          <p:cNvSpPr/>
          <p:nvPr/>
        </p:nvSpPr>
        <p:spPr>
          <a:xfrm>
            <a:off x="6696976" y="2515067"/>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4</a:t>
            </a:r>
            <a:endParaRPr lang="en-AE" sz="2400" b="1" dirty="0">
              <a:effectLst>
                <a:outerShdw blurRad="38100" dist="38100" dir="2700000" algn="tl">
                  <a:srgbClr val="000000">
                    <a:alpha val="43137"/>
                  </a:srgbClr>
                </a:outerShdw>
              </a:effectLst>
              <a:latin typeface="Impact" panose="020B0806030902050204" pitchFamily="34" charset="0"/>
            </a:endParaRPr>
          </a:p>
        </p:txBody>
      </p:sp>
      <p:cxnSp>
        <p:nvCxnSpPr>
          <p:cNvPr id="14" name="Straight Connector 13">
            <a:extLst>
              <a:ext uri="{FF2B5EF4-FFF2-40B4-BE49-F238E27FC236}">
                <a16:creationId xmlns:a16="http://schemas.microsoft.com/office/drawing/2014/main" id="{3D5DA3AB-BA04-C724-2C55-C8F74C8F5BCE}"/>
              </a:ext>
            </a:extLst>
          </p:cNvPr>
          <p:cNvCxnSpPr>
            <a:stCxn id="17" idx="0"/>
          </p:cNvCxnSpPr>
          <p:nvPr/>
        </p:nvCxnSpPr>
        <p:spPr>
          <a:xfrm flipV="1">
            <a:off x="9032109" y="3162300"/>
            <a:ext cx="1824" cy="597556"/>
          </a:xfrm>
          <a:prstGeom prst="line">
            <a:avLst/>
          </a:prstGeom>
          <a:ln w="38100">
            <a:solidFill>
              <a:srgbClr val="9D1F1F"/>
            </a:solidFill>
          </a:ln>
        </p:spPr>
        <p:style>
          <a:lnRef idx="2">
            <a:schemeClr val="accent1"/>
          </a:lnRef>
          <a:fillRef idx="0">
            <a:schemeClr val="accent1"/>
          </a:fillRef>
          <a:effectRef idx="1">
            <a:schemeClr val="accent1"/>
          </a:effectRef>
          <a:fontRef idx="minor">
            <a:schemeClr val="tx1"/>
          </a:fontRef>
        </p:style>
      </p:cxnSp>
      <p:sp>
        <p:nvSpPr>
          <p:cNvPr id="16" name="Oval 15">
            <a:extLst>
              <a:ext uri="{FF2B5EF4-FFF2-40B4-BE49-F238E27FC236}">
                <a16:creationId xmlns:a16="http://schemas.microsoft.com/office/drawing/2014/main" id="{3F2134CE-B5F9-EC59-5325-7F09A139AF55}"/>
              </a:ext>
            </a:extLst>
          </p:cNvPr>
          <p:cNvSpPr/>
          <p:nvPr/>
        </p:nvSpPr>
        <p:spPr>
          <a:xfrm>
            <a:off x="8671050" y="2519299"/>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5</a:t>
            </a:r>
            <a:endParaRPr lang="en-AE" sz="2400" b="1" dirty="0">
              <a:effectLst>
                <a:outerShdw blurRad="38100" dist="38100" dir="2700000" algn="tl">
                  <a:srgbClr val="000000">
                    <a:alpha val="43137"/>
                  </a:srgbClr>
                </a:outerShdw>
              </a:effectLst>
              <a:latin typeface="Impact" panose="020B0806030902050204" pitchFamily="34" charset="0"/>
            </a:endParaRPr>
          </a:p>
        </p:txBody>
      </p:sp>
      <p:sp>
        <p:nvSpPr>
          <p:cNvPr id="23" name="Oval 22">
            <a:extLst>
              <a:ext uri="{FF2B5EF4-FFF2-40B4-BE49-F238E27FC236}">
                <a16:creationId xmlns:a16="http://schemas.microsoft.com/office/drawing/2014/main" id="{DBA95A1E-C9A1-B992-F03F-5BF62617D57D}"/>
              </a:ext>
            </a:extLst>
          </p:cNvPr>
          <p:cNvSpPr/>
          <p:nvPr/>
        </p:nvSpPr>
        <p:spPr>
          <a:xfrm>
            <a:off x="10319419" y="2521416"/>
            <a:ext cx="730585" cy="730585"/>
          </a:xfrm>
          <a:prstGeom prst="ellipse">
            <a:avLst/>
          </a:prstGeom>
          <a:solidFill>
            <a:srgbClr val="0F27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Impact" panose="020B0806030902050204" pitchFamily="34" charset="0"/>
              </a:rPr>
              <a:t>6</a:t>
            </a:r>
            <a:endParaRPr lang="en-AE" sz="2400" b="1"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1992637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50"/>
                                        <p:tgtEl>
                                          <p:spTgt spid="22"/>
                                        </p:tgtEl>
                                      </p:cBhvr>
                                    </p:animEffect>
                                    <p:anim calcmode="lin" valueType="num">
                                      <p:cBhvr>
                                        <p:cTn id="8" dur="250" fill="hold"/>
                                        <p:tgtEl>
                                          <p:spTgt spid="22"/>
                                        </p:tgtEl>
                                        <p:attrNameLst>
                                          <p:attrName>ppt_x</p:attrName>
                                        </p:attrNameLst>
                                      </p:cBhvr>
                                      <p:tavLst>
                                        <p:tav tm="0">
                                          <p:val>
                                            <p:strVal val="#ppt_x"/>
                                          </p:val>
                                        </p:tav>
                                        <p:tav tm="100000">
                                          <p:val>
                                            <p:strVal val="#ppt_x"/>
                                          </p:val>
                                        </p:tav>
                                      </p:tavLst>
                                    </p:anim>
                                    <p:anim calcmode="lin" valueType="num">
                                      <p:cBhvr>
                                        <p:cTn id="9" dur="250" fill="hold"/>
                                        <p:tgtEl>
                                          <p:spTgt spid="22"/>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25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250"/>
                                        <p:tgtEl>
                                          <p:spTgt spid="1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F7776-CBB5-6CA7-1CC6-30E935A0F4BC}"/>
            </a:ext>
          </a:extLst>
        </p:cNvPr>
        <p:cNvGrpSpPr/>
        <p:nvPr/>
      </p:nvGrpSpPr>
      <p:grpSpPr>
        <a:xfrm>
          <a:off x="0" y="0"/>
          <a:ext cx="0" cy="0"/>
          <a:chOff x="0" y="0"/>
          <a:chExt cx="0" cy="0"/>
        </a:xfrm>
      </p:grpSpPr>
      <p:sp>
        <p:nvSpPr>
          <p:cNvPr id="43" name="Oval 42">
            <a:extLst>
              <a:ext uri="{FF2B5EF4-FFF2-40B4-BE49-F238E27FC236}">
                <a16:creationId xmlns:a16="http://schemas.microsoft.com/office/drawing/2014/main" id="{DC227DF0-4E44-C13A-76D8-8393BF5A75AC}"/>
              </a:ext>
            </a:extLst>
          </p:cNvPr>
          <p:cNvSpPr>
            <a:spLocks noGrp="1" noRot="1" noMove="1" noResize="1" noEditPoints="1" noAdjustHandles="1" noChangeArrowheads="1" noChangeShapeType="1"/>
          </p:cNvSpPr>
          <p:nvPr/>
        </p:nvSpPr>
        <p:spPr>
          <a:xfrm>
            <a:off x="-10348635" y="-9006043"/>
            <a:ext cx="23772806" cy="23772806"/>
          </a:xfrm>
          <a:prstGeom prst="ellipse">
            <a:avLst/>
          </a:prstGeom>
          <a:gradFill flip="none" rotWithShape="1">
            <a:gsLst>
              <a:gs pos="0">
                <a:srgbClr val="85ABAB"/>
              </a:gs>
              <a:gs pos="100000">
                <a:srgbClr val="1F3345"/>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85ABAB"/>
                </a:solidFill>
                <a:latin typeface="Impact" panose="020B0806030902050204" pitchFamily="34" charset="0"/>
              </a:rPr>
              <a:t>1</a:t>
            </a:r>
            <a:endParaRPr lang="en-AE" sz="2400" dirty="0">
              <a:solidFill>
                <a:srgbClr val="85ABAB"/>
              </a:solidFill>
              <a:latin typeface="Impact" panose="020B0806030902050204" pitchFamily="34" charset="0"/>
            </a:endParaRPr>
          </a:p>
        </p:txBody>
      </p:sp>
      <p:sp>
        <p:nvSpPr>
          <p:cNvPr id="3" name="Rectangle 2">
            <a:extLst>
              <a:ext uri="{FF2B5EF4-FFF2-40B4-BE49-F238E27FC236}">
                <a16:creationId xmlns:a16="http://schemas.microsoft.com/office/drawing/2014/main" id="{51BDC913-9216-11BA-8013-FA746291BC8C}"/>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B5474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B5474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93D61300-391D-442F-A640-C45BBD86EE08}"/>
              </a:ext>
            </a:extLst>
          </p:cNvPr>
          <p:cNvSpPr txBox="1"/>
          <p:nvPr/>
        </p:nvSpPr>
        <p:spPr>
          <a:xfrm>
            <a:off x="4077145" y="1048478"/>
            <a:ext cx="4037708" cy="1200329"/>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r>
              <a:rPr lang="en-US" dirty="0"/>
              <a:t>CONCEPT</a:t>
            </a:r>
          </a:p>
        </p:txBody>
      </p:sp>
      <p:sp>
        <p:nvSpPr>
          <p:cNvPr id="2" name="TextBox 1">
            <a:extLst>
              <a:ext uri="{FF2B5EF4-FFF2-40B4-BE49-F238E27FC236}">
                <a16:creationId xmlns:a16="http://schemas.microsoft.com/office/drawing/2014/main" id="{D2751248-2D20-EDD0-4C8B-3C9A30A51104}"/>
              </a:ext>
            </a:extLst>
          </p:cNvPr>
          <p:cNvSpPr txBox="1"/>
          <p:nvPr/>
        </p:nvSpPr>
        <p:spPr>
          <a:xfrm>
            <a:off x="1881165" y="2355103"/>
            <a:ext cx="8429668" cy="1932837"/>
          </a:xfrm>
          <a:prstGeom prst="rect">
            <a:avLst/>
          </a:prstGeom>
          <a:noFill/>
          <a:ln w="28575">
            <a:noFill/>
            <a:prstDash val="sysDot"/>
          </a:ln>
          <a:effectLst/>
        </p:spPr>
        <p:txBody>
          <a:bodyPr wrap="square" rtlCol="0">
            <a:spAutoFit/>
          </a:bodyPr>
          <a:lstStyle/>
          <a:p>
            <a:pPr algn="ctr" rtl="1">
              <a:lnSpc>
                <a:spcPct val="130000"/>
              </a:lnSpc>
            </a:pPr>
            <a:r>
              <a:rPr lang="ar-SA" sz="3200" b="1" dirty="0">
                <a:ln w="6600">
                  <a:noFill/>
                  <a:prstDash val="solid"/>
                </a:ln>
                <a:solidFill>
                  <a:srgbClr val="0F2739"/>
                </a:solidFill>
                <a:effectLst>
                  <a:outerShdw blurRad="38100" dist="38100" dir="2700000" algn="tl">
                    <a:srgbClr val="000000">
                      <a:alpha val="43137"/>
                    </a:srgbClr>
                  </a:outerShdw>
                </a:effectLst>
                <a:latin typeface="Kanz-al-Marjaan" panose="03020500000000000000" pitchFamily="66" charset="-78"/>
                <a:cs typeface="Kanz-al-Marjaan" panose="03020500000000000000" pitchFamily="66" charset="-78"/>
              </a:rPr>
              <a:t>الامام احمد المستور </a:t>
            </a:r>
            <a:r>
              <a:rPr lang="ar-SA" sz="3200" b="1" baseline="30000" dirty="0">
                <a:ln w="6600">
                  <a:noFill/>
                  <a:prstDash val="solid"/>
                </a:ln>
                <a:solidFill>
                  <a:srgbClr val="0F2739"/>
                </a:solidFill>
                <a:effectLst>
                  <a:outerShdw blurRad="38100" dist="38100" dir="2700000" algn="tl">
                    <a:srgbClr val="000000">
                      <a:alpha val="43137"/>
                    </a:srgbClr>
                  </a:outerShdw>
                </a:effectLst>
                <a:latin typeface="Kanz-al-Marjaan" panose="03020500000000000000" pitchFamily="66" charset="-78"/>
                <a:cs typeface="Kanz-al-Marjaan" panose="03020500000000000000" pitchFamily="66" charset="-78"/>
              </a:rPr>
              <a:t>ص ع </a:t>
            </a:r>
            <a:r>
              <a:rPr lang="ar-SA" sz="3200" b="1" dirty="0">
                <a:ln w="6600">
                  <a:noFill/>
                  <a:prstDash val="solid"/>
                </a:ln>
                <a:solidFill>
                  <a:srgbClr val="0F2739"/>
                </a:solidFill>
                <a:effectLst>
                  <a:outerShdw blurRad="38100" dist="38100" dir="2700000" algn="tl">
                    <a:srgbClr val="000000">
                      <a:alpha val="43137"/>
                    </a:srgbClr>
                  </a:outerShdw>
                </a:effectLst>
                <a:latin typeface="Kanz-al-Marjaan" panose="03020500000000000000" pitchFamily="66" charset="-78"/>
                <a:cs typeface="Kanz-al-Marjaan" panose="03020500000000000000" pitchFamily="66" charset="-78"/>
              </a:rPr>
              <a:t>– رسائل اخوان الصفاء</a:t>
            </a:r>
            <a:endParaRPr lang="ar-SA" sz="4400" b="1" dirty="0">
              <a:ln w="6600">
                <a:noFill/>
                <a:prstDash val="solid"/>
              </a:ln>
              <a:solidFill>
                <a:srgbClr val="0F2739"/>
              </a:solidFill>
              <a:effectLst>
                <a:outerShdw blurRad="38100" dist="38100" dir="2700000" algn="tl">
                  <a:srgbClr val="000000">
                    <a:alpha val="43137"/>
                  </a:srgbClr>
                </a:outerShdw>
              </a:effectLst>
              <a:latin typeface="Kanz-al-Marjaan" panose="03020500000000000000" pitchFamily="66" charset="-78"/>
              <a:cs typeface="Kanz-al-Marjaan" panose="03020500000000000000" pitchFamily="66" charset="-78"/>
            </a:endParaRPr>
          </a:p>
          <a:p>
            <a:pPr algn="ctr" rtl="1">
              <a:lnSpc>
                <a:spcPct val="130000"/>
              </a:lnSpc>
            </a:pPr>
            <a:r>
              <a:rPr lang="ar-SA" sz="6000" b="1" dirty="0">
                <a:ln w="6600">
                  <a:noFill/>
                  <a:prstDash val="solid"/>
                </a:ln>
                <a:solidFill>
                  <a:srgbClr val="0F2739"/>
                </a:solidFill>
                <a:effectLst>
                  <a:outerShdw blurRad="38100" dist="38100" dir="2700000" algn="tl">
                    <a:srgbClr val="000000">
                      <a:alpha val="43137"/>
                    </a:srgbClr>
                  </a:outerShdw>
                </a:effectLst>
                <a:latin typeface="Kanz-al-Marjaan" panose="03020500000000000000" pitchFamily="66" charset="-78"/>
                <a:cs typeface="Kanz-al-Marjaan" panose="03020500000000000000" pitchFamily="66" charset="-78"/>
              </a:rPr>
              <a:t>حاجة الانسان الى التعاون</a:t>
            </a:r>
          </a:p>
        </p:txBody>
      </p:sp>
      <p:sp>
        <p:nvSpPr>
          <p:cNvPr id="9" name="TextBox 8">
            <a:extLst>
              <a:ext uri="{FF2B5EF4-FFF2-40B4-BE49-F238E27FC236}">
                <a16:creationId xmlns:a16="http://schemas.microsoft.com/office/drawing/2014/main" id="{2A110E60-DB6C-3775-0FF7-F85D56994D28}"/>
              </a:ext>
            </a:extLst>
          </p:cNvPr>
          <p:cNvSpPr txBox="1"/>
          <p:nvPr/>
        </p:nvSpPr>
        <p:spPr>
          <a:xfrm>
            <a:off x="3117414" y="4287940"/>
            <a:ext cx="5957170" cy="769441"/>
          </a:xfrm>
          <a:prstGeom prst="rect">
            <a:avLst/>
          </a:prstGeom>
          <a:noFill/>
          <a:ln w="28575">
            <a:noFill/>
            <a:prstDash val="sysDot"/>
          </a:ln>
          <a:effectLst/>
        </p:spPr>
        <p:txBody>
          <a:bodyPr wrap="square" rtlCol="0" anchor="ctr">
            <a:spAutoFit/>
          </a:bodyPr>
          <a:lstStyle/>
          <a:p>
            <a:pPr algn="ctr" rtl="1">
              <a:lnSpc>
                <a:spcPct val="150000"/>
              </a:lnSpc>
            </a:pPr>
            <a:r>
              <a:rPr lang="ar-EG" sz="3200" b="1" dirty="0">
                <a:ln w="6600">
                  <a:noFill/>
                  <a:prstDash val="solid"/>
                </a:ln>
                <a:solidFill>
                  <a:srgbClr val="0F2739"/>
                </a:solidFill>
                <a:effectLst>
                  <a:outerShdw blurRad="38100" dist="38100" dir="2700000" algn="tl">
                    <a:srgbClr val="000000">
                      <a:alpha val="43137"/>
                    </a:srgbClr>
                  </a:outerShdw>
                </a:effectLst>
                <a:latin typeface="Kanz-al-Marjaan" panose="03020500000000000000" pitchFamily="66" charset="-78"/>
                <a:cs typeface="Kanz-al-Marjaan" panose="03020500000000000000" pitchFamily="66" charset="-78"/>
              </a:rPr>
              <a:t>ويثثار ما بهي تعاون </a:t>
            </a:r>
            <a:endParaRPr lang="ar-SA" sz="6000" b="1" dirty="0">
              <a:ln w="6600">
                <a:noFill/>
                <a:prstDash val="solid"/>
              </a:ln>
              <a:solidFill>
                <a:srgbClr val="0F2739"/>
              </a:solidFill>
              <a:effectLst>
                <a:outerShdw blurRad="38100" dist="38100" dir="2700000" algn="tl">
                  <a:srgbClr val="000000">
                    <a:alpha val="43137"/>
                  </a:srgbClr>
                </a:outerShdw>
              </a:effectLst>
              <a:latin typeface="Kanz-al-Marjaan" panose="03020500000000000000" pitchFamily="66" charset="-78"/>
              <a:cs typeface="Kanz-al-Marjaan" panose="03020500000000000000" pitchFamily="66" charset="-78"/>
            </a:endParaRPr>
          </a:p>
        </p:txBody>
      </p:sp>
      <p:sp>
        <p:nvSpPr>
          <p:cNvPr id="13" name="TextBox 12">
            <a:extLst>
              <a:ext uri="{FF2B5EF4-FFF2-40B4-BE49-F238E27FC236}">
                <a16:creationId xmlns:a16="http://schemas.microsoft.com/office/drawing/2014/main" id="{00EEEA16-5664-1A36-6BC1-627B950F4F23}"/>
              </a:ext>
            </a:extLst>
          </p:cNvPr>
          <p:cNvSpPr txBox="1"/>
          <p:nvPr/>
        </p:nvSpPr>
        <p:spPr>
          <a:xfrm>
            <a:off x="4310396" y="5057381"/>
            <a:ext cx="3571205" cy="769441"/>
          </a:xfrm>
          <a:prstGeom prst="rect">
            <a:avLst/>
          </a:prstGeom>
          <a:noFill/>
          <a:ln w="28575">
            <a:noFill/>
            <a:prstDash val="sysDot"/>
          </a:ln>
          <a:effectLst/>
        </p:spPr>
        <p:txBody>
          <a:bodyPr wrap="square" rtlCol="0" anchor="ctr">
            <a:spAutoFit/>
          </a:bodyPr>
          <a:lstStyle/>
          <a:p>
            <a:pPr algn="ctr" rtl="1">
              <a:lnSpc>
                <a:spcPct val="150000"/>
              </a:lnSpc>
            </a:pPr>
            <a:r>
              <a:rPr lang="ar-EG" sz="3200" b="1" dirty="0">
                <a:ln w="6600">
                  <a:noFill/>
                  <a:prstDash val="solid"/>
                </a:ln>
                <a:solidFill>
                  <a:srgbClr val="0F2739"/>
                </a:solidFill>
                <a:effectLst>
                  <a:outerShdw blurRad="38100" dist="38100" dir="2700000" algn="tl">
                    <a:srgbClr val="000000">
                      <a:alpha val="43137"/>
                    </a:srgbClr>
                  </a:outerShdw>
                </a:effectLst>
                <a:latin typeface="Kanz-al-Marjaan" panose="03020500000000000000" pitchFamily="66" charset="-78"/>
                <a:cs typeface="Kanz-al-Marjaan" panose="03020500000000000000" pitchFamily="66" charset="-78"/>
              </a:rPr>
              <a:t>شريعة يھ بهي سكهاوسس ؛</a:t>
            </a:r>
            <a:endParaRPr lang="ar-SA" sz="6000" b="1" dirty="0">
              <a:ln w="6600">
                <a:noFill/>
                <a:prstDash val="solid"/>
              </a:ln>
              <a:solidFill>
                <a:srgbClr val="0F2739"/>
              </a:solidFill>
              <a:effectLst>
                <a:outerShdw blurRad="38100" dist="38100" dir="2700000" algn="tl">
                  <a:srgbClr val="000000">
                    <a:alpha val="43137"/>
                  </a:srgbClr>
                </a:outerShdw>
              </a:effectLst>
              <a:latin typeface="Kanz-al-Marjaan" panose="03020500000000000000" pitchFamily="66" charset="-78"/>
              <a:cs typeface="Kanz-al-Marjaan" panose="03020500000000000000" pitchFamily="66" charset="-78"/>
            </a:endParaRPr>
          </a:p>
        </p:txBody>
      </p:sp>
    </p:spTree>
    <p:extLst>
      <p:ext uri="{BB962C8B-B14F-4D97-AF65-F5344CB8AC3E}">
        <p14:creationId xmlns:p14="http://schemas.microsoft.com/office/powerpoint/2010/main" val="7304391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75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750"/>
                                        <p:tgtEl>
                                          <p:spTgt spid="2">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fade">
                                      <p:cBhvr>
                                        <p:cTn id="13" dur="750"/>
                                        <p:tgtEl>
                                          <p:spTgt spid="9">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fade">
                                      <p:cBhvr>
                                        <p:cTn id="16" dur="75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AD1D0"/>
        </a:solidFill>
        <a:effectLst/>
      </p:bgPr>
    </p:bg>
    <p:spTree>
      <p:nvGrpSpPr>
        <p:cNvPr id="1" name="">
          <a:extLst>
            <a:ext uri="{FF2B5EF4-FFF2-40B4-BE49-F238E27FC236}">
              <a16:creationId xmlns:a16="http://schemas.microsoft.com/office/drawing/2014/main" id="{B02B6902-A4CF-722A-32DC-CB769A00C0E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F3C9C6C-0408-8FF2-0C59-6BFB5C30B4EF}"/>
              </a:ext>
            </a:extLst>
          </p:cNvPr>
          <p:cNvPicPr>
            <a:picLocks noChangeAspect="1"/>
          </p:cNvPicPr>
          <p:nvPr/>
        </p:nvPicPr>
        <p:blipFill>
          <a:blip r:embed="rId2">
            <a:alphaModFix amt="10000"/>
            <a:extLst>
              <a:ext uri="{BEBA8EAE-BF5A-486C-A8C5-ECC9F3942E4B}">
                <a14:imgProps xmlns:a14="http://schemas.microsoft.com/office/drawing/2010/main">
                  <a14:imgLayer r:embed="rId3">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3" name="Rectangle 2">
            <a:extLst>
              <a:ext uri="{FF2B5EF4-FFF2-40B4-BE49-F238E27FC236}">
                <a16:creationId xmlns:a16="http://schemas.microsoft.com/office/drawing/2014/main" id="{D306A3CF-4A06-DEA5-082B-383C96F2C252}"/>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B5474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B5474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32B7DA6-070D-BFE8-98EC-3512676455C0}"/>
              </a:ext>
            </a:extLst>
          </p:cNvPr>
          <p:cNvSpPr txBox="1"/>
          <p:nvPr/>
        </p:nvSpPr>
        <p:spPr>
          <a:xfrm>
            <a:off x="4077145" y="1048478"/>
            <a:ext cx="4037708" cy="1200329"/>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r>
              <a:rPr lang="en-US" dirty="0"/>
              <a:t>CONCEPT</a:t>
            </a:r>
          </a:p>
        </p:txBody>
      </p:sp>
      <p:sp>
        <p:nvSpPr>
          <p:cNvPr id="6" name="TextBox 5">
            <a:extLst>
              <a:ext uri="{FF2B5EF4-FFF2-40B4-BE49-F238E27FC236}">
                <a16:creationId xmlns:a16="http://schemas.microsoft.com/office/drawing/2014/main" id="{1412363A-CC9C-9D88-4CB4-F4736D913EEA}"/>
              </a:ext>
            </a:extLst>
          </p:cNvPr>
          <p:cNvSpPr txBox="1"/>
          <p:nvPr/>
        </p:nvSpPr>
        <p:spPr>
          <a:xfrm>
            <a:off x="599552" y="2192564"/>
            <a:ext cx="10992897" cy="769441"/>
          </a:xfrm>
          <a:prstGeom prst="rect">
            <a:avLst/>
          </a:prstGeom>
          <a:noFill/>
          <a:ln w="28575">
            <a:noFill/>
            <a:prstDash val="sysDot"/>
          </a:ln>
        </p:spPr>
        <p:txBody>
          <a:bodyPr wrap="square" rtlCol="0">
            <a:spAutoFit/>
          </a:bodyPr>
          <a:lstStyle/>
          <a:p>
            <a:pPr algn="ctr" rtl="1"/>
            <a:r>
              <a:rPr lang="ar-EG" sz="3600" b="1" dirty="0">
                <a:ln w="6600">
                  <a:noFill/>
                  <a:prstDash val="solid"/>
                </a:ln>
                <a:solidFill>
                  <a:srgbClr val="0F2739"/>
                </a:solidFill>
                <a:effectLst>
                  <a:outerShdw blurRad="38100" dist="38100" dir="2700000" algn="tl">
                    <a:srgbClr val="000000">
                      <a:alpha val="43137"/>
                    </a:srgbClr>
                  </a:outerShdw>
                </a:effectLst>
                <a:latin typeface="Kanz-al-Marjaan" panose="03020500000000000000" pitchFamily="66" charset="-78"/>
                <a:cs typeface="Kanz-al-Marjaan" panose="03020500000000000000" pitchFamily="66" charset="-78"/>
              </a:rPr>
              <a:t>شريعة نا حامي هر </a:t>
            </a:r>
            <a:r>
              <a:rPr lang="ar-EG" sz="4400" b="1" dirty="0">
                <a:ln w="9525">
                  <a:solidFill>
                    <a:srgbClr val="0F2739"/>
                  </a:solidFill>
                  <a:prstDash val="solid"/>
                </a:ln>
                <a:solidFill>
                  <a:srgbClr val="C78F57"/>
                </a:solidFill>
                <a:effectLst>
                  <a:outerShdw blurRad="38100" dist="38100" dir="2700000" algn="tl">
                    <a:srgbClr val="000000">
                      <a:alpha val="43137"/>
                    </a:srgbClr>
                  </a:outerShdw>
                </a:effectLst>
                <a:latin typeface="Kanz-al-Marjaan" panose="03020500000000000000" pitchFamily="66" charset="-78"/>
                <a:cs typeface="Kanz-al-Marjaan" panose="03020500000000000000" pitchFamily="66" charset="-78"/>
              </a:rPr>
              <a:t>زمان نا داعي</a:t>
            </a:r>
            <a:r>
              <a:rPr lang="ar-EG" sz="3600" b="1" dirty="0">
                <a:ln w="6600">
                  <a:noFill/>
                  <a:prstDash val="solid"/>
                </a:ln>
                <a:solidFill>
                  <a:srgbClr val="0F2739"/>
                </a:solidFill>
                <a:effectLst>
                  <a:outerShdw blurRad="38100" dist="38100" dir="2700000" algn="tl">
                    <a:srgbClr val="000000">
                      <a:alpha val="43137"/>
                    </a:srgbClr>
                  </a:outerShdw>
                </a:effectLst>
                <a:latin typeface="Kanz-al-Marjaan" panose="03020500000000000000" pitchFamily="66" charset="-78"/>
                <a:cs typeface="Kanz-al-Marjaan" panose="03020500000000000000" pitchFamily="66" charset="-78"/>
              </a:rPr>
              <a:t> زمان نا مقتضى مطابق عمل فرماوسس ؛</a:t>
            </a:r>
            <a:endParaRPr lang="en-IN" sz="3600" b="1" dirty="0">
              <a:ln w="6600">
                <a:noFill/>
                <a:prstDash val="solid"/>
              </a:ln>
              <a:solidFill>
                <a:srgbClr val="0F2739"/>
              </a:solidFill>
              <a:effectLst>
                <a:outerShdw blurRad="38100" dist="38100" dir="2700000" algn="tl">
                  <a:srgbClr val="000000">
                    <a:alpha val="43137"/>
                  </a:srgbClr>
                </a:outerShdw>
              </a:effectLst>
              <a:latin typeface="Kanz-al-Marjaan" panose="03020500000000000000" pitchFamily="66" charset="-78"/>
              <a:cs typeface="Kanz-al-Marjaan" panose="03020500000000000000" pitchFamily="66" charset="-78"/>
            </a:endParaRPr>
          </a:p>
        </p:txBody>
      </p:sp>
      <p:grpSp>
        <p:nvGrpSpPr>
          <p:cNvPr id="8" name="Group 7">
            <a:extLst>
              <a:ext uri="{FF2B5EF4-FFF2-40B4-BE49-F238E27FC236}">
                <a16:creationId xmlns:a16="http://schemas.microsoft.com/office/drawing/2014/main" id="{5E9E8D3D-674A-7246-FEA3-D980B5EE2395}"/>
              </a:ext>
            </a:extLst>
          </p:cNvPr>
          <p:cNvGrpSpPr/>
          <p:nvPr/>
        </p:nvGrpSpPr>
        <p:grpSpPr>
          <a:xfrm>
            <a:off x="2727960" y="3094261"/>
            <a:ext cx="6736080" cy="2862042"/>
            <a:chOff x="2322801" y="2490095"/>
            <a:chExt cx="7790688" cy="3310128"/>
          </a:xfrm>
          <a:effectLst>
            <a:outerShdw blurRad="165100" dir="1800000" sx="104000" sy="104000" algn="ctr" rotWithShape="0">
              <a:prstClr val="black">
                <a:alpha val="40000"/>
              </a:prstClr>
            </a:outerShdw>
          </a:effectLst>
        </p:grpSpPr>
        <p:pic>
          <p:nvPicPr>
            <p:cNvPr id="11" name="Picture 10">
              <a:extLst>
                <a:ext uri="{FF2B5EF4-FFF2-40B4-BE49-F238E27FC236}">
                  <a16:creationId xmlns:a16="http://schemas.microsoft.com/office/drawing/2014/main" id="{79CCE7E2-F523-C30F-57BD-36FB9BB6A587}"/>
                </a:ext>
              </a:extLst>
            </p:cNvPr>
            <p:cNvPicPr preferRelativeResize="0">
              <a:picLocks/>
            </p:cNvPicPr>
            <p:nvPr/>
          </p:nvPicPr>
          <p:blipFill rotWithShape="1">
            <a:blip r:embed="rId4">
              <a:extLst>
                <a:ext uri="{28A0092B-C50C-407E-A947-70E740481C1C}">
                  <a14:useLocalDpi xmlns:a14="http://schemas.microsoft.com/office/drawing/2010/main" val="0"/>
                </a:ext>
              </a:extLst>
            </a:blip>
            <a:srcRect b="18537"/>
            <a:stretch/>
          </p:blipFill>
          <p:spPr>
            <a:xfrm>
              <a:off x="2322801" y="2492865"/>
              <a:ext cx="2593624" cy="3307358"/>
            </a:xfrm>
            <a:prstGeom prst="rect">
              <a:avLst/>
            </a:prstGeom>
            <a:ln>
              <a:solidFill>
                <a:schemeClr val="accent4">
                  <a:lumMod val="40000"/>
                  <a:lumOff val="60000"/>
                </a:schemeClr>
              </a:solidFill>
            </a:ln>
          </p:spPr>
        </p:pic>
        <p:pic>
          <p:nvPicPr>
            <p:cNvPr id="12" name="Picture 11">
              <a:extLst>
                <a:ext uri="{FF2B5EF4-FFF2-40B4-BE49-F238E27FC236}">
                  <a16:creationId xmlns:a16="http://schemas.microsoft.com/office/drawing/2014/main" id="{C187BAF5-2DE1-B792-1417-6B72D77A5749}"/>
                </a:ext>
              </a:extLst>
            </p:cNvPr>
            <p:cNvPicPr preferRelativeResize="0">
              <a:picLocks/>
            </p:cNvPicPr>
            <p:nvPr/>
          </p:nvPicPr>
          <p:blipFill>
            <a:blip r:embed="rId5">
              <a:extLst>
                <a:ext uri="{28A0092B-C50C-407E-A947-70E740481C1C}">
                  <a14:useLocalDpi xmlns:a14="http://schemas.microsoft.com/office/drawing/2010/main" val="0"/>
                </a:ext>
              </a:extLst>
            </a:blip>
            <a:stretch>
              <a:fillRect/>
            </a:stretch>
          </p:blipFill>
          <p:spPr>
            <a:xfrm>
              <a:off x="4919697" y="2490095"/>
              <a:ext cx="2596896" cy="3310128"/>
            </a:xfrm>
            <a:prstGeom prst="rect">
              <a:avLst/>
            </a:prstGeom>
            <a:ln>
              <a:solidFill>
                <a:schemeClr val="accent4">
                  <a:lumMod val="40000"/>
                  <a:lumOff val="60000"/>
                </a:schemeClr>
              </a:solidFill>
            </a:ln>
          </p:spPr>
        </p:pic>
        <p:pic>
          <p:nvPicPr>
            <p:cNvPr id="14" name="Picture 13">
              <a:extLst>
                <a:ext uri="{FF2B5EF4-FFF2-40B4-BE49-F238E27FC236}">
                  <a16:creationId xmlns:a16="http://schemas.microsoft.com/office/drawing/2014/main" id="{B65EC18A-56C9-8786-97E4-900A19C925D8}"/>
                </a:ext>
              </a:extLst>
            </p:cNvPr>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7516593" y="2490095"/>
              <a:ext cx="2596896" cy="3310128"/>
            </a:xfrm>
            <a:prstGeom prst="rect">
              <a:avLst/>
            </a:prstGeom>
            <a:ln>
              <a:solidFill>
                <a:schemeClr val="accent4">
                  <a:lumMod val="40000"/>
                  <a:lumOff val="60000"/>
                </a:schemeClr>
              </a:solidFill>
            </a:ln>
          </p:spPr>
        </p:pic>
      </p:grpSp>
    </p:spTree>
    <p:extLst>
      <p:ext uri="{BB962C8B-B14F-4D97-AF65-F5344CB8AC3E}">
        <p14:creationId xmlns:p14="http://schemas.microsoft.com/office/powerpoint/2010/main" val="41416769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1000"/>
                                        <p:tgtEl>
                                          <p:spTgt spid="6">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AD1D0"/>
        </a:solidFill>
        <a:effectLst/>
      </p:bgPr>
    </p:bg>
    <p:spTree>
      <p:nvGrpSpPr>
        <p:cNvPr id="1" name="">
          <a:extLst>
            <a:ext uri="{FF2B5EF4-FFF2-40B4-BE49-F238E27FC236}">
              <a16:creationId xmlns:a16="http://schemas.microsoft.com/office/drawing/2014/main" id="{D909A834-9B9E-4B44-0E11-BF6F5487E78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1BA1833-E431-7CCC-996A-E23CD15C110E}"/>
              </a:ext>
            </a:extLst>
          </p:cNvPr>
          <p:cNvPicPr>
            <a:picLocks noChangeAspect="1"/>
          </p:cNvPicPr>
          <p:nvPr/>
        </p:nvPicPr>
        <p:blipFill>
          <a:blip r:embed="rId2">
            <a:alphaModFix amt="10000"/>
            <a:extLst>
              <a:ext uri="{BEBA8EAE-BF5A-486C-A8C5-ECC9F3942E4B}">
                <a14:imgProps xmlns:a14="http://schemas.microsoft.com/office/drawing/2010/main">
                  <a14:imgLayer r:embed="rId3">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3" name="Rectangle 2">
            <a:extLst>
              <a:ext uri="{FF2B5EF4-FFF2-40B4-BE49-F238E27FC236}">
                <a16:creationId xmlns:a16="http://schemas.microsoft.com/office/drawing/2014/main" id="{8C63E5F6-C7E3-577B-26D7-AC00CF03A1DA}"/>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B5474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B5474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76D1417B-8BED-94AA-5D48-C83D9A2BE602}"/>
              </a:ext>
            </a:extLst>
          </p:cNvPr>
          <p:cNvSpPr txBox="1"/>
          <p:nvPr/>
        </p:nvSpPr>
        <p:spPr>
          <a:xfrm>
            <a:off x="4077145" y="1048478"/>
            <a:ext cx="4037708" cy="1200329"/>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r>
              <a:rPr lang="en-US" dirty="0"/>
              <a:t>CONCEPT</a:t>
            </a:r>
          </a:p>
        </p:txBody>
      </p:sp>
      <p:pic>
        <p:nvPicPr>
          <p:cNvPr id="2" name="Picture 1"/>
          <p:cNvPicPr>
            <a:picLocks noChangeAspect="1"/>
          </p:cNvPicPr>
          <p:nvPr/>
        </p:nvPicPr>
        <p:blipFill>
          <a:blip r:embed="rId4"/>
          <a:srcRect/>
          <a:stretch/>
        </p:blipFill>
        <p:spPr>
          <a:xfrm>
            <a:off x="4626076" y="2431021"/>
            <a:ext cx="2939846" cy="41536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705DF358-BA40-5EFF-A237-476FC4CFBDB9}"/>
              </a:ext>
            </a:extLst>
          </p:cNvPr>
          <p:cNvPicPr>
            <a:picLocks noChangeAspect="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a:off x="3761005" y="5467085"/>
            <a:ext cx="1117618" cy="1117618"/>
          </a:xfrm>
          <a:prstGeom prst="rect">
            <a:avLst/>
          </a:prstGeom>
        </p:spPr>
      </p:pic>
    </p:spTree>
    <p:extLst>
      <p:ext uri="{BB962C8B-B14F-4D97-AF65-F5344CB8AC3E}">
        <p14:creationId xmlns:p14="http://schemas.microsoft.com/office/powerpoint/2010/main" val="42615765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AD1D0"/>
        </a:solidFill>
        <a:effectLst/>
      </p:bgPr>
    </p:bg>
    <p:spTree>
      <p:nvGrpSpPr>
        <p:cNvPr id="1" name="">
          <a:extLst>
            <a:ext uri="{FF2B5EF4-FFF2-40B4-BE49-F238E27FC236}">
              <a16:creationId xmlns:a16="http://schemas.microsoft.com/office/drawing/2014/main" id="{BAEB0585-D4E0-4478-8DBA-5382D7EFABA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CF6253F-692E-EC3C-D86E-8E157C2DF372}"/>
              </a:ext>
            </a:extLst>
          </p:cNvPr>
          <p:cNvPicPr>
            <a:picLocks noChangeAspect="1"/>
          </p:cNvPicPr>
          <p:nvPr/>
        </p:nvPicPr>
        <p:blipFill>
          <a:blip r:embed="rId2">
            <a:alphaModFix amt="10000"/>
            <a:extLst>
              <a:ext uri="{BEBA8EAE-BF5A-486C-A8C5-ECC9F3942E4B}">
                <a14:imgProps xmlns:a14="http://schemas.microsoft.com/office/drawing/2010/main">
                  <a14:imgLayer r:embed="rId3">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3" name="Rectangle 2">
            <a:extLst>
              <a:ext uri="{FF2B5EF4-FFF2-40B4-BE49-F238E27FC236}">
                <a16:creationId xmlns:a16="http://schemas.microsoft.com/office/drawing/2014/main" id="{9B047610-615D-A1D5-BAAF-6EEA4F845611}"/>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B5474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B5474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6F02456-5E4B-483A-9F0D-EA5D1C72D614}"/>
              </a:ext>
            </a:extLst>
          </p:cNvPr>
          <p:cNvSpPr txBox="1"/>
          <p:nvPr/>
        </p:nvSpPr>
        <p:spPr>
          <a:xfrm>
            <a:off x="4077145" y="1048478"/>
            <a:ext cx="4037708" cy="1200329"/>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r>
              <a:rPr lang="en-US" dirty="0"/>
              <a:t>CONCEPT</a:t>
            </a:r>
          </a:p>
        </p:txBody>
      </p:sp>
      <p:pic>
        <p:nvPicPr>
          <p:cNvPr id="6" name="Picture 5">
            <a:extLst>
              <a:ext uri="{FF2B5EF4-FFF2-40B4-BE49-F238E27FC236}">
                <a16:creationId xmlns:a16="http://schemas.microsoft.com/office/drawing/2014/main" id="{6A4572A2-7430-3018-0D2D-67E43CCEDDB4}"/>
              </a:ext>
            </a:extLst>
          </p:cNvPr>
          <p:cNvPicPr>
            <a:picLocks noChangeAspect="1"/>
          </p:cNvPicPr>
          <p:nvPr/>
        </p:nvPicPr>
        <p:blipFill>
          <a:blip r:embed="rId4"/>
          <a:srcRect/>
          <a:stretch/>
        </p:blipFill>
        <p:spPr>
          <a:xfrm>
            <a:off x="587830" y="1793132"/>
            <a:ext cx="10962252" cy="154884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813EDB4B-1693-030E-1190-05B438FDD2B0}"/>
              </a:ext>
            </a:extLst>
          </p:cNvPr>
          <p:cNvPicPr>
            <a:picLocks noChangeAspect="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a:off x="5878584" y="2144406"/>
            <a:ext cx="5530421" cy="5530421"/>
          </a:xfrm>
          <a:prstGeom prst="rect">
            <a:avLst/>
          </a:prstGeom>
        </p:spPr>
      </p:pic>
    </p:spTree>
    <p:extLst>
      <p:ext uri="{BB962C8B-B14F-4D97-AF65-F5344CB8AC3E}">
        <p14:creationId xmlns:p14="http://schemas.microsoft.com/office/powerpoint/2010/main" val="24279685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AD1D0"/>
        </a:solidFill>
        <a:effectLst/>
      </p:bgPr>
    </p:bg>
    <p:spTree>
      <p:nvGrpSpPr>
        <p:cNvPr id="1" name="">
          <a:extLst>
            <a:ext uri="{FF2B5EF4-FFF2-40B4-BE49-F238E27FC236}">
              <a16:creationId xmlns:a16="http://schemas.microsoft.com/office/drawing/2014/main" id="{AD76EA02-C835-3AE8-9586-C95CBD9481F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1EDD1E5-11D5-95C2-2F6E-8BA613735045}"/>
              </a:ext>
            </a:extLst>
          </p:cNvPr>
          <p:cNvPicPr>
            <a:picLocks noChangeAspect="1"/>
          </p:cNvPicPr>
          <p:nvPr/>
        </p:nvPicPr>
        <p:blipFill>
          <a:blip r:embed="rId2">
            <a:alphaModFix amt="10000"/>
            <a:extLst>
              <a:ext uri="{BEBA8EAE-BF5A-486C-A8C5-ECC9F3942E4B}">
                <a14:imgProps xmlns:a14="http://schemas.microsoft.com/office/drawing/2010/main">
                  <a14:imgLayer r:embed="rId3">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3" name="Rectangle 2">
            <a:extLst>
              <a:ext uri="{FF2B5EF4-FFF2-40B4-BE49-F238E27FC236}">
                <a16:creationId xmlns:a16="http://schemas.microsoft.com/office/drawing/2014/main" id="{AA695EA8-32D3-FFC2-DD47-E602B1EA5549}"/>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B5474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B5474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5B27B169-841D-132E-1517-CB8659E1C8D2}"/>
              </a:ext>
            </a:extLst>
          </p:cNvPr>
          <p:cNvSpPr txBox="1"/>
          <p:nvPr/>
        </p:nvSpPr>
        <p:spPr>
          <a:xfrm>
            <a:off x="4077145" y="1048478"/>
            <a:ext cx="4037708" cy="1200329"/>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r>
              <a:rPr lang="en-US" dirty="0"/>
              <a:t>CONCEPT</a:t>
            </a:r>
          </a:p>
        </p:txBody>
      </p:sp>
      <p:pic>
        <p:nvPicPr>
          <p:cNvPr id="2" name="Picture 1">
            <a:extLst>
              <a:ext uri="{FF2B5EF4-FFF2-40B4-BE49-F238E27FC236}">
                <a16:creationId xmlns:a16="http://schemas.microsoft.com/office/drawing/2014/main" id="{7740DCC6-FD9F-D22B-DF90-989F6D8889ED}"/>
              </a:ext>
            </a:extLst>
          </p:cNvPr>
          <p:cNvPicPr>
            <a:picLocks noChangeAspect="1"/>
          </p:cNvPicPr>
          <p:nvPr/>
        </p:nvPicPr>
        <p:blipFill>
          <a:blip r:embed="rId4"/>
          <a:srcRect/>
          <a:stretch/>
        </p:blipFill>
        <p:spPr>
          <a:xfrm>
            <a:off x="587830" y="-886233"/>
            <a:ext cx="10962252" cy="154884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5B2F85D3-A172-0D5C-5D9A-D368BC8BAF85}"/>
              </a:ext>
            </a:extLst>
          </p:cNvPr>
          <p:cNvPicPr>
            <a:picLocks noChangeAspect="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a:off x="-1432274" y="1599833"/>
            <a:ext cx="6971556" cy="6971556"/>
          </a:xfrm>
          <a:prstGeom prst="rect">
            <a:avLst/>
          </a:prstGeom>
        </p:spPr>
      </p:pic>
    </p:spTree>
    <p:extLst>
      <p:ext uri="{BB962C8B-B14F-4D97-AF65-F5344CB8AC3E}">
        <p14:creationId xmlns:p14="http://schemas.microsoft.com/office/powerpoint/2010/main" val="2764587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BAD1D0"/>
        </a:solidFill>
        <a:effectLst/>
      </p:bgPr>
    </p:bg>
    <p:spTree>
      <p:nvGrpSpPr>
        <p:cNvPr id="1" name="">
          <a:extLst>
            <a:ext uri="{FF2B5EF4-FFF2-40B4-BE49-F238E27FC236}">
              <a16:creationId xmlns:a16="http://schemas.microsoft.com/office/drawing/2014/main" id="{771916E0-F924-78CE-32EA-037D2FC0802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AFF9D54-862E-C323-5B14-46895F30BDB9}"/>
              </a:ext>
            </a:extLst>
          </p:cNvPr>
          <p:cNvPicPr>
            <a:picLocks noChangeAspect="1"/>
          </p:cNvPicPr>
          <p:nvPr/>
        </p:nvPicPr>
        <p:blipFill>
          <a:blip r:embed="rId2">
            <a:alphaModFix amt="10000"/>
            <a:extLst>
              <a:ext uri="{BEBA8EAE-BF5A-486C-A8C5-ECC9F3942E4B}">
                <a14:imgProps xmlns:a14="http://schemas.microsoft.com/office/drawing/2010/main">
                  <a14:imgLayer r:embed="rId3">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3" name="Rectangle 2">
            <a:extLst>
              <a:ext uri="{FF2B5EF4-FFF2-40B4-BE49-F238E27FC236}">
                <a16:creationId xmlns:a16="http://schemas.microsoft.com/office/drawing/2014/main" id="{0433E389-26C8-672A-E067-2E3EB21CEB62}"/>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B5474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B5474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152387F7-B28A-5051-EACA-F9924F975785}"/>
              </a:ext>
            </a:extLst>
          </p:cNvPr>
          <p:cNvSpPr txBox="1"/>
          <p:nvPr/>
        </p:nvSpPr>
        <p:spPr>
          <a:xfrm>
            <a:off x="4077145" y="1048478"/>
            <a:ext cx="4037708" cy="1200329"/>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r>
              <a:rPr lang="en-US" dirty="0"/>
              <a:t>CONCEPT</a:t>
            </a:r>
          </a:p>
        </p:txBody>
      </p:sp>
      <p:pic>
        <p:nvPicPr>
          <p:cNvPr id="6" name="Picture 5">
            <a:extLst>
              <a:ext uri="{FF2B5EF4-FFF2-40B4-BE49-F238E27FC236}">
                <a16:creationId xmlns:a16="http://schemas.microsoft.com/office/drawing/2014/main" id="{E9AE0301-3662-62B9-08F0-D5EBCDF2A1CC}"/>
              </a:ext>
            </a:extLst>
          </p:cNvPr>
          <p:cNvPicPr>
            <a:picLocks noChangeAspect="1"/>
          </p:cNvPicPr>
          <p:nvPr/>
        </p:nvPicPr>
        <p:blipFill>
          <a:blip r:embed="rId4"/>
          <a:srcRect/>
          <a:stretch/>
        </p:blipFill>
        <p:spPr>
          <a:xfrm>
            <a:off x="587830" y="-4042979"/>
            <a:ext cx="10962252" cy="154884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94375F4F-772F-39BF-E48E-7888FBF15522}"/>
              </a:ext>
            </a:extLst>
          </p:cNvPr>
          <p:cNvPicPr>
            <a:picLocks noChangeAspect="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a:off x="6906185" y="1670958"/>
            <a:ext cx="3178866" cy="3178866"/>
          </a:xfrm>
          <a:prstGeom prst="rect">
            <a:avLst/>
          </a:prstGeom>
        </p:spPr>
      </p:pic>
    </p:spTree>
    <p:extLst>
      <p:ext uri="{BB962C8B-B14F-4D97-AF65-F5344CB8AC3E}">
        <p14:creationId xmlns:p14="http://schemas.microsoft.com/office/powerpoint/2010/main" val="18361202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BAD1D0"/>
        </a:solidFill>
        <a:effectLst/>
      </p:bgPr>
    </p:bg>
    <p:spTree>
      <p:nvGrpSpPr>
        <p:cNvPr id="1" name="">
          <a:extLst>
            <a:ext uri="{FF2B5EF4-FFF2-40B4-BE49-F238E27FC236}">
              <a16:creationId xmlns:a16="http://schemas.microsoft.com/office/drawing/2014/main" id="{C74BE9D4-E1BE-8A8D-81FE-068B5A33879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5B71DA4-C873-9429-34A3-E8887359600A}"/>
              </a:ext>
            </a:extLst>
          </p:cNvPr>
          <p:cNvPicPr>
            <a:picLocks noChangeAspect="1"/>
          </p:cNvPicPr>
          <p:nvPr/>
        </p:nvPicPr>
        <p:blipFill>
          <a:blip r:embed="rId2">
            <a:alphaModFix amt="10000"/>
            <a:extLst>
              <a:ext uri="{BEBA8EAE-BF5A-486C-A8C5-ECC9F3942E4B}">
                <a14:imgProps xmlns:a14="http://schemas.microsoft.com/office/drawing/2010/main">
                  <a14:imgLayer r:embed="rId3">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3" name="Rectangle 2">
            <a:extLst>
              <a:ext uri="{FF2B5EF4-FFF2-40B4-BE49-F238E27FC236}">
                <a16:creationId xmlns:a16="http://schemas.microsoft.com/office/drawing/2014/main" id="{48FF2461-D0AD-AD09-5F49-BBCE9CF12257}"/>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B5474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B5474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6690EC40-CE07-BDBC-B52D-74D9C73445BD}"/>
              </a:ext>
            </a:extLst>
          </p:cNvPr>
          <p:cNvSpPr txBox="1"/>
          <p:nvPr/>
        </p:nvSpPr>
        <p:spPr>
          <a:xfrm>
            <a:off x="4077145" y="1048478"/>
            <a:ext cx="4037708" cy="1200329"/>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r>
              <a:rPr lang="en-US" dirty="0"/>
              <a:t>CONCEPT</a:t>
            </a:r>
          </a:p>
        </p:txBody>
      </p:sp>
      <p:pic>
        <p:nvPicPr>
          <p:cNvPr id="2" name="Picture 1">
            <a:extLst>
              <a:ext uri="{FF2B5EF4-FFF2-40B4-BE49-F238E27FC236}">
                <a16:creationId xmlns:a16="http://schemas.microsoft.com/office/drawing/2014/main" id="{4D69B3C0-60AD-FA55-6643-4210B8E56DEB}"/>
              </a:ext>
            </a:extLst>
          </p:cNvPr>
          <p:cNvPicPr>
            <a:picLocks noChangeAspect="1"/>
          </p:cNvPicPr>
          <p:nvPr/>
        </p:nvPicPr>
        <p:blipFill>
          <a:blip r:embed="rId4"/>
          <a:srcRect/>
          <a:stretch/>
        </p:blipFill>
        <p:spPr>
          <a:xfrm>
            <a:off x="587830" y="-4315233"/>
            <a:ext cx="10962252" cy="154884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84D7B8AC-6F5B-DC87-87E1-97F6E5FBA78F}"/>
              </a:ext>
            </a:extLst>
          </p:cNvPr>
          <p:cNvPicPr>
            <a:picLocks noChangeAspect="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a:off x="6486011" y="2396750"/>
            <a:ext cx="3808610" cy="3808610"/>
          </a:xfrm>
          <a:prstGeom prst="rect">
            <a:avLst/>
          </a:prstGeom>
        </p:spPr>
      </p:pic>
    </p:spTree>
    <p:extLst>
      <p:ext uri="{BB962C8B-B14F-4D97-AF65-F5344CB8AC3E}">
        <p14:creationId xmlns:p14="http://schemas.microsoft.com/office/powerpoint/2010/main" val="41482908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BAD1D0"/>
        </a:solidFill>
        <a:effectLst/>
      </p:bgPr>
    </p:bg>
    <p:spTree>
      <p:nvGrpSpPr>
        <p:cNvPr id="1" name="">
          <a:extLst>
            <a:ext uri="{FF2B5EF4-FFF2-40B4-BE49-F238E27FC236}">
              <a16:creationId xmlns:a16="http://schemas.microsoft.com/office/drawing/2014/main" id="{875B29DC-C7F1-5159-608B-34E3190FCE4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0E0889A-57A9-53FA-731C-5AED4C692C7C}"/>
              </a:ext>
            </a:extLst>
          </p:cNvPr>
          <p:cNvPicPr>
            <a:picLocks noChangeAspect="1"/>
          </p:cNvPicPr>
          <p:nvPr/>
        </p:nvPicPr>
        <p:blipFill>
          <a:blip r:embed="rId2">
            <a:alphaModFix amt="10000"/>
            <a:extLst>
              <a:ext uri="{BEBA8EAE-BF5A-486C-A8C5-ECC9F3942E4B}">
                <a14:imgProps xmlns:a14="http://schemas.microsoft.com/office/drawing/2010/main">
                  <a14:imgLayer r:embed="rId3">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3" name="Rectangle 2">
            <a:extLst>
              <a:ext uri="{FF2B5EF4-FFF2-40B4-BE49-F238E27FC236}">
                <a16:creationId xmlns:a16="http://schemas.microsoft.com/office/drawing/2014/main" id="{D8532B28-B065-EC2E-0801-8BC8FBBA2ADB}"/>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B5474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B54745"/>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865F61DC-9307-33AB-941F-B3CD72EEAC83}"/>
              </a:ext>
            </a:extLst>
          </p:cNvPr>
          <p:cNvPicPr>
            <a:picLocks noChangeAspect="1"/>
          </p:cNvPicPr>
          <p:nvPr/>
        </p:nvPicPr>
        <p:blipFill>
          <a:blip r:embed="rId4"/>
          <a:srcRect/>
          <a:stretch/>
        </p:blipFill>
        <p:spPr>
          <a:xfrm>
            <a:off x="587830" y="-7079623"/>
            <a:ext cx="10962252" cy="154884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237BF8B4-0DBB-6B19-9920-DA78DF42A77D}"/>
              </a:ext>
            </a:extLst>
          </p:cNvPr>
          <p:cNvPicPr>
            <a:picLocks noChangeAspect="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a:off x="3593268" y="371644"/>
            <a:ext cx="8265580" cy="8265580"/>
          </a:xfrm>
          <a:prstGeom prst="rect">
            <a:avLst/>
          </a:prstGeom>
        </p:spPr>
      </p:pic>
      <p:sp>
        <p:nvSpPr>
          <p:cNvPr id="11" name="Rectangle 10">
            <a:extLst>
              <a:ext uri="{FF2B5EF4-FFF2-40B4-BE49-F238E27FC236}">
                <a16:creationId xmlns:a16="http://schemas.microsoft.com/office/drawing/2014/main" id="{C6C77F9D-5DFB-730A-07FC-3B32823F0448}"/>
              </a:ext>
            </a:extLst>
          </p:cNvPr>
          <p:cNvSpPr/>
          <p:nvPr/>
        </p:nvSpPr>
        <p:spPr>
          <a:xfrm>
            <a:off x="1766869" y="1259522"/>
            <a:ext cx="8604173" cy="3962473"/>
          </a:xfrm>
          <a:prstGeom prst="rect">
            <a:avLst/>
          </a:prstGeom>
          <a:noFill/>
          <a:ln w="76200">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2" name="Oval 11">
            <a:extLst>
              <a:ext uri="{FF2B5EF4-FFF2-40B4-BE49-F238E27FC236}">
                <a16:creationId xmlns:a16="http://schemas.microsoft.com/office/drawing/2014/main" id="{911B2B41-28A6-8C17-FAA6-49CC35E98672}"/>
              </a:ext>
            </a:extLst>
          </p:cNvPr>
          <p:cNvSpPr/>
          <p:nvPr/>
        </p:nvSpPr>
        <p:spPr>
          <a:xfrm>
            <a:off x="-1280181" y="3063708"/>
            <a:ext cx="730585" cy="730585"/>
          </a:xfrm>
          <a:prstGeom prst="ellipse">
            <a:avLst/>
          </a:prstGeom>
          <a:solidFill>
            <a:srgbClr val="C78F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34104075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AD1D0"/>
        </a:solidFill>
        <a:effectLst/>
      </p:bgPr>
    </p:bg>
    <p:spTree>
      <p:nvGrpSpPr>
        <p:cNvPr id="1" name="">
          <a:extLst>
            <a:ext uri="{FF2B5EF4-FFF2-40B4-BE49-F238E27FC236}">
              <a16:creationId xmlns:a16="http://schemas.microsoft.com/office/drawing/2014/main" id="{A9B5B543-45DB-A689-8AE4-F739EE8F552D}"/>
            </a:ext>
          </a:extLst>
        </p:cNvPr>
        <p:cNvGrpSpPr/>
        <p:nvPr/>
      </p:nvGrpSpPr>
      <p:grpSpPr>
        <a:xfrm>
          <a:off x="0" y="0"/>
          <a:ext cx="0" cy="0"/>
          <a:chOff x="0" y="0"/>
          <a:chExt cx="0" cy="0"/>
        </a:xfrm>
      </p:grpSpPr>
      <p:sp>
        <p:nvSpPr>
          <p:cNvPr id="8" name="Oval 7">
            <a:extLst>
              <a:ext uri="{FF2B5EF4-FFF2-40B4-BE49-F238E27FC236}">
                <a16:creationId xmlns:a16="http://schemas.microsoft.com/office/drawing/2014/main" id="{D751078E-A596-3AEF-FE4E-BFAD8420568C}"/>
              </a:ext>
            </a:extLst>
          </p:cNvPr>
          <p:cNvSpPr>
            <a:spLocks/>
          </p:cNvSpPr>
          <p:nvPr/>
        </p:nvSpPr>
        <p:spPr>
          <a:xfrm>
            <a:off x="-16557454" y="-12213565"/>
            <a:ext cx="31285132" cy="31285132"/>
          </a:xfrm>
          <a:prstGeom prst="ellipse">
            <a:avLst/>
          </a:prstGeom>
          <a:gradFill flip="none" rotWithShape="1">
            <a:gsLst>
              <a:gs pos="50000">
                <a:srgbClr val="F7EEE5">
                  <a:alpha val="61000"/>
                </a:srgbClr>
              </a:gs>
              <a:gs pos="90000">
                <a:srgbClr val="C78F57"/>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sp>
        <p:nvSpPr>
          <p:cNvPr id="24" name="Freeform: Shape 23">
            <a:extLst>
              <a:ext uri="{FF2B5EF4-FFF2-40B4-BE49-F238E27FC236}">
                <a16:creationId xmlns:a16="http://schemas.microsoft.com/office/drawing/2014/main" id="{840C15EC-E851-6BA2-484A-F33213D2DB7A}"/>
              </a:ext>
            </a:extLst>
          </p:cNvPr>
          <p:cNvSpPr/>
          <p:nvPr/>
        </p:nvSpPr>
        <p:spPr>
          <a:xfrm>
            <a:off x="-2531" y="5097"/>
            <a:ext cx="12197063" cy="6847806"/>
          </a:xfrm>
          <a:custGeom>
            <a:avLst/>
            <a:gdLst>
              <a:gd name="connsiteX0" fmla="*/ 1339543 w 12197063"/>
              <a:gd name="connsiteY0" fmla="*/ 2287795 h 6847806"/>
              <a:gd name="connsiteX1" fmla="*/ 1339543 w 12197063"/>
              <a:gd name="connsiteY1" fmla="*/ 6090903 h 6847806"/>
              <a:gd name="connsiteX2" fmla="*/ 10857519 w 12197063"/>
              <a:gd name="connsiteY2" fmla="*/ 6090903 h 6847806"/>
              <a:gd name="connsiteX3" fmla="*/ 10857519 w 12197063"/>
              <a:gd name="connsiteY3" fmla="*/ 2287795 h 6847806"/>
              <a:gd name="connsiteX4" fmla="*/ 0 w 12197063"/>
              <a:gd name="connsiteY4" fmla="*/ 0 h 6847806"/>
              <a:gd name="connsiteX5" fmla="*/ 12197063 w 12197063"/>
              <a:gd name="connsiteY5" fmla="*/ 0 h 6847806"/>
              <a:gd name="connsiteX6" fmla="*/ 12197063 w 12197063"/>
              <a:gd name="connsiteY6" fmla="*/ 6847806 h 6847806"/>
              <a:gd name="connsiteX7" fmla="*/ 0 w 12197063"/>
              <a:gd name="connsiteY7" fmla="*/ 6847806 h 684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7063" h="6847806">
                <a:moveTo>
                  <a:pt x="1339543" y="2287795"/>
                </a:moveTo>
                <a:lnTo>
                  <a:pt x="1339543" y="6090903"/>
                </a:lnTo>
                <a:lnTo>
                  <a:pt x="10857519" y="6090903"/>
                </a:lnTo>
                <a:lnTo>
                  <a:pt x="10857519" y="2287795"/>
                </a:lnTo>
                <a:close/>
                <a:moveTo>
                  <a:pt x="0" y="0"/>
                </a:moveTo>
                <a:lnTo>
                  <a:pt x="12197063" y="0"/>
                </a:lnTo>
                <a:lnTo>
                  <a:pt x="12197063" y="6847806"/>
                </a:lnTo>
                <a:lnTo>
                  <a:pt x="0" y="6847806"/>
                </a:lnTo>
                <a:close/>
              </a:path>
            </a:pathLst>
          </a:custGeom>
          <a:blipFill>
            <a:blip r:embed="rId2">
              <a:duotone>
                <a:prstClr val="black"/>
                <a:srgbClr val="D9C3A5">
                  <a:tint val="50000"/>
                  <a:satMod val="180000"/>
                </a:srgbClr>
              </a:duotone>
              <a:alphaModFix amt="20000"/>
              <a:extLst>
                <a:ext uri="{BEBA8EAE-BF5A-486C-A8C5-ECC9F3942E4B}">
                  <a14:imgProps xmlns:a14="http://schemas.microsoft.com/office/drawing/2010/main">
                    <a14:imgLayer r:embed="rId3">
                      <a14:imgEffect>
                        <a14:colorTemperature colorTemp="47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3" name="Rectangle 2">
            <a:extLst>
              <a:ext uri="{FF2B5EF4-FFF2-40B4-BE49-F238E27FC236}">
                <a16:creationId xmlns:a16="http://schemas.microsoft.com/office/drawing/2014/main" id="{4BFC77AC-6D07-DAC9-CBE3-D8D3F5F70A9B}"/>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922A2A"/>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922A2A"/>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C70579A3-4E64-2C76-DD15-652EB78F2A07}"/>
              </a:ext>
            </a:extLst>
          </p:cNvPr>
          <p:cNvSpPr txBox="1"/>
          <p:nvPr/>
        </p:nvSpPr>
        <p:spPr>
          <a:xfrm>
            <a:off x="3293442" y="1048478"/>
            <a:ext cx="5605117" cy="1200329"/>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r>
              <a:rPr lang="en-US" dirty="0">
                <a:solidFill>
                  <a:srgbClr val="1F3345"/>
                </a:solidFill>
              </a:rPr>
              <a:t>IMPORTANCE</a:t>
            </a:r>
          </a:p>
        </p:txBody>
      </p:sp>
      <p:sp>
        <p:nvSpPr>
          <p:cNvPr id="13" name="picture">
            <a:extLst>
              <a:ext uri="{FF2B5EF4-FFF2-40B4-BE49-F238E27FC236}">
                <a16:creationId xmlns:a16="http://schemas.microsoft.com/office/drawing/2014/main" id="{FB3E8AF2-4618-A6E1-603A-07A22EE2FA1F}"/>
              </a:ext>
            </a:extLst>
          </p:cNvPr>
          <p:cNvSpPr/>
          <p:nvPr/>
        </p:nvSpPr>
        <p:spPr>
          <a:xfrm>
            <a:off x="9871389" y="2458837"/>
            <a:ext cx="903887" cy="1858852"/>
          </a:xfrm>
          <a:prstGeom prst="rect">
            <a:avLst/>
          </a:prstGeom>
          <a:blipFill>
            <a:blip r:embed="rId4" cstate="print">
              <a:duotone>
                <a:prstClr val="black"/>
                <a:schemeClr val="accent1">
                  <a:tint val="45000"/>
                  <a:satMod val="400000"/>
                </a:schemeClr>
              </a:duotone>
              <a:extLst>
                <a:ext uri="{BEBA8EAE-BF5A-486C-A8C5-ECC9F3942E4B}">
                  <a14:imgProps xmlns:a14="http://schemas.microsoft.com/office/drawing/2010/main">
                    <a14:imgLayer r:embed="rId5">
                      <a14:imgEffect>
                        <a14:saturation sat="200000"/>
                      </a14:imgEffect>
                      <a14:imgEffect>
                        <a14:brightnessContrast bright="-40000" contrast="-40000"/>
                      </a14:imgEffect>
                    </a14:imgLayer>
                  </a14:imgProps>
                </a:ext>
              </a:extLst>
            </a:blip>
            <a:stretch>
              <a:fillRect/>
            </a:stretch>
          </a:blipFill>
        </p:spPr>
        <p:txBody>
          <a:bodyPr wrap="square" lIns="0" tIns="0" rIns="0" bIns="0" rtlCol="0"/>
          <a:lstStyle/>
          <a:p>
            <a:endParaRPr dirty="0"/>
          </a:p>
        </p:txBody>
      </p:sp>
      <p:grpSp>
        <p:nvGrpSpPr>
          <p:cNvPr id="17" name="Group 16">
            <a:extLst>
              <a:ext uri="{FF2B5EF4-FFF2-40B4-BE49-F238E27FC236}">
                <a16:creationId xmlns:a16="http://schemas.microsoft.com/office/drawing/2014/main" id="{59AF6917-C9B5-7C26-5ED7-6C3BFADFF4CF}"/>
              </a:ext>
            </a:extLst>
          </p:cNvPr>
          <p:cNvGrpSpPr/>
          <p:nvPr/>
        </p:nvGrpSpPr>
        <p:grpSpPr>
          <a:xfrm>
            <a:off x="1506209" y="2458837"/>
            <a:ext cx="8581753" cy="1933976"/>
            <a:chOff x="2415342" y="2458837"/>
            <a:chExt cx="8581753" cy="1933976"/>
          </a:xfrm>
        </p:grpSpPr>
        <p:pic>
          <p:nvPicPr>
            <p:cNvPr id="15" name="Picture 14">
              <a:extLst>
                <a:ext uri="{FF2B5EF4-FFF2-40B4-BE49-F238E27FC236}">
                  <a16:creationId xmlns:a16="http://schemas.microsoft.com/office/drawing/2014/main" id="{300C456E-94B0-1F94-9AF1-0A7F412CFA29}"/>
                </a:ext>
              </a:extLst>
            </p:cNvPr>
            <p:cNvPicPr>
              <a:picLocks noChangeAspect="1"/>
            </p:cNvPicPr>
            <p:nvPr/>
          </p:nvPicPr>
          <p:blipFill>
            <a:blip r:embed="rId6"/>
            <a:srcRect b="43754"/>
            <a:stretch/>
          </p:blipFill>
          <p:spPr>
            <a:xfrm>
              <a:off x="5107849" y="2458837"/>
              <a:ext cx="5889246" cy="1933976"/>
            </a:xfrm>
            <a:prstGeom prst="rect">
              <a:avLst/>
            </a:prstGeom>
          </p:spPr>
        </p:pic>
        <p:pic>
          <p:nvPicPr>
            <p:cNvPr id="16" name="Picture 15">
              <a:extLst>
                <a:ext uri="{FF2B5EF4-FFF2-40B4-BE49-F238E27FC236}">
                  <a16:creationId xmlns:a16="http://schemas.microsoft.com/office/drawing/2014/main" id="{5EFFFB94-BE29-07E4-26F9-9F9A338816EE}"/>
                </a:ext>
              </a:extLst>
            </p:cNvPr>
            <p:cNvPicPr>
              <a:picLocks noChangeAspect="1"/>
            </p:cNvPicPr>
            <p:nvPr/>
          </p:nvPicPr>
          <p:blipFill>
            <a:blip r:embed="rId6"/>
            <a:srcRect l="44064" t="55800"/>
            <a:stretch/>
          </p:blipFill>
          <p:spPr>
            <a:xfrm>
              <a:off x="2415342" y="2873037"/>
              <a:ext cx="3294200" cy="1519776"/>
            </a:xfrm>
            <a:prstGeom prst="rect">
              <a:avLst/>
            </a:prstGeom>
          </p:spPr>
        </p:pic>
      </p:grpSp>
      <p:pic>
        <p:nvPicPr>
          <p:cNvPr id="20" name="Picture 19">
            <a:extLst>
              <a:ext uri="{FF2B5EF4-FFF2-40B4-BE49-F238E27FC236}">
                <a16:creationId xmlns:a16="http://schemas.microsoft.com/office/drawing/2014/main" id="{CA96FF65-D117-5CB9-DA08-A62D0A4F3CFD}"/>
              </a:ext>
            </a:extLst>
          </p:cNvPr>
          <p:cNvPicPr>
            <a:picLocks noChangeAspect="1"/>
          </p:cNvPicPr>
          <p:nvPr/>
        </p:nvPicPr>
        <p:blipFill>
          <a:blip r:embed="rId7">
            <a:duotone>
              <a:prstClr val="black"/>
              <a:schemeClr val="accent4">
                <a:tint val="45000"/>
                <a:satMod val="400000"/>
              </a:schemeClr>
            </a:duotone>
          </a:blip>
          <a:srcRect l="3787" t="55800" r="55672"/>
          <a:stretch/>
        </p:blipFill>
        <p:spPr>
          <a:xfrm>
            <a:off x="4334934" y="4095232"/>
            <a:ext cx="3522132" cy="2241938"/>
          </a:xfrm>
          <a:prstGeom prst="rect">
            <a:avLst/>
          </a:prstGeom>
          <a:effectLst>
            <a:glow rad="38100">
              <a:srgbClr val="FFCF05">
                <a:alpha val="30000"/>
              </a:srgbClr>
            </a:glow>
          </a:effectLst>
        </p:spPr>
      </p:pic>
    </p:spTree>
    <p:extLst>
      <p:ext uri="{BB962C8B-B14F-4D97-AF65-F5344CB8AC3E}">
        <p14:creationId xmlns:p14="http://schemas.microsoft.com/office/powerpoint/2010/main" val="2869826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ox(in)">
                                      <p:cBhvr>
                                        <p:cTn id="7" dur="1250"/>
                                        <p:tgtEl>
                                          <p:spTgt spid="24"/>
                                        </p:tgtEl>
                                      </p:cBhvr>
                                    </p:animEffect>
                                  </p:childTnLst>
                                </p:cTn>
                              </p:par>
                            </p:childTnLst>
                          </p:cTn>
                        </p:par>
                        <p:par>
                          <p:cTn id="8" fill="hold">
                            <p:stCondLst>
                              <p:cond delay="1250"/>
                            </p:stCondLst>
                            <p:childTnLst>
                              <p:par>
                                <p:cTn id="9" presetID="22" presetClass="entr" presetSubtype="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750"/>
                                        <p:tgtEl>
                                          <p:spTgt spid="13"/>
                                        </p:tgtEl>
                                      </p:cBhvr>
                                    </p:animEffect>
                                  </p:childTnLst>
                                </p:cTn>
                              </p:par>
                              <p:par>
                                <p:cTn id="12" presetID="22" presetClass="entr" presetSubtype="1"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up)">
                                      <p:cBhvr>
                                        <p:cTn id="14" dur="750"/>
                                        <p:tgtEl>
                                          <p:spTgt spid="17"/>
                                        </p:tgtEl>
                                      </p:cBhvr>
                                    </p:animEffect>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BAD1D0"/>
        </a:solidFill>
        <a:effectLst/>
      </p:bgPr>
    </p:bg>
    <p:spTree>
      <p:nvGrpSpPr>
        <p:cNvPr id="1" name="">
          <a:extLst>
            <a:ext uri="{FF2B5EF4-FFF2-40B4-BE49-F238E27FC236}">
              <a16:creationId xmlns:a16="http://schemas.microsoft.com/office/drawing/2014/main" id="{D73CB27C-E1C1-7765-9CDD-DD6D73A9DFFB}"/>
            </a:ext>
          </a:extLst>
        </p:cNvPr>
        <p:cNvGrpSpPr/>
        <p:nvPr/>
      </p:nvGrpSpPr>
      <p:grpSpPr>
        <a:xfrm>
          <a:off x="0" y="0"/>
          <a:ext cx="0" cy="0"/>
          <a:chOff x="0" y="0"/>
          <a:chExt cx="0" cy="0"/>
        </a:xfrm>
      </p:grpSpPr>
      <p:sp>
        <p:nvSpPr>
          <p:cNvPr id="8" name="Oval 7">
            <a:extLst>
              <a:ext uri="{FF2B5EF4-FFF2-40B4-BE49-F238E27FC236}">
                <a16:creationId xmlns:a16="http://schemas.microsoft.com/office/drawing/2014/main" id="{FC3C9127-DC6A-9CD6-A5E1-16279F14279C}"/>
              </a:ext>
            </a:extLst>
          </p:cNvPr>
          <p:cNvSpPr>
            <a:spLocks/>
          </p:cNvSpPr>
          <p:nvPr/>
        </p:nvSpPr>
        <p:spPr>
          <a:xfrm>
            <a:off x="-13311184" y="-4143622"/>
            <a:ext cx="31285132" cy="31285132"/>
          </a:xfrm>
          <a:prstGeom prst="ellipse">
            <a:avLst/>
          </a:prstGeom>
          <a:gradFill flip="none" rotWithShape="1">
            <a:gsLst>
              <a:gs pos="37000">
                <a:srgbClr val="F7EEE5">
                  <a:alpha val="80000"/>
                </a:srgbClr>
              </a:gs>
              <a:gs pos="100000">
                <a:srgbClr val="C78F57"/>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sp>
        <p:nvSpPr>
          <p:cNvPr id="4" name="Freeform: Shape 3">
            <a:extLst>
              <a:ext uri="{FF2B5EF4-FFF2-40B4-BE49-F238E27FC236}">
                <a16:creationId xmlns:a16="http://schemas.microsoft.com/office/drawing/2014/main" id="{F7376CDB-DA12-D0F7-3525-F39D339F4468}"/>
              </a:ext>
            </a:extLst>
          </p:cNvPr>
          <p:cNvSpPr/>
          <p:nvPr/>
        </p:nvSpPr>
        <p:spPr>
          <a:xfrm>
            <a:off x="-2531" y="5097"/>
            <a:ext cx="12197063" cy="6847806"/>
          </a:xfrm>
          <a:custGeom>
            <a:avLst/>
            <a:gdLst>
              <a:gd name="connsiteX0" fmla="*/ 2277333 w 12197063"/>
              <a:gd name="connsiteY0" fmla="*/ 2395203 h 6847806"/>
              <a:gd name="connsiteX1" fmla="*/ 2277333 w 12197063"/>
              <a:gd name="connsiteY1" fmla="*/ 6105076 h 6847806"/>
              <a:gd name="connsiteX2" fmla="*/ 9919729 w 12197063"/>
              <a:gd name="connsiteY2" fmla="*/ 6105076 h 6847806"/>
              <a:gd name="connsiteX3" fmla="*/ 9919729 w 12197063"/>
              <a:gd name="connsiteY3" fmla="*/ 2395203 h 6847806"/>
              <a:gd name="connsiteX4" fmla="*/ 0 w 12197063"/>
              <a:gd name="connsiteY4" fmla="*/ 0 h 6847806"/>
              <a:gd name="connsiteX5" fmla="*/ 12197063 w 12197063"/>
              <a:gd name="connsiteY5" fmla="*/ 0 h 6847806"/>
              <a:gd name="connsiteX6" fmla="*/ 12197063 w 12197063"/>
              <a:gd name="connsiteY6" fmla="*/ 6847806 h 6847806"/>
              <a:gd name="connsiteX7" fmla="*/ 0 w 12197063"/>
              <a:gd name="connsiteY7" fmla="*/ 6847806 h 684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7063" h="6847806">
                <a:moveTo>
                  <a:pt x="2277333" y="2395203"/>
                </a:moveTo>
                <a:lnTo>
                  <a:pt x="2277333" y="6105076"/>
                </a:lnTo>
                <a:lnTo>
                  <a:pt x="9919729" y="6105076"/>
                </a:lnTo>
                <a:lnTo>
                  <a:pt x="9919729" y="2395203"/>
                </a:lnTo>
                <a:close/>
                <a:moveTo>
                  <a:pt x="0" y="0"/>
                </a:moveTo>
                <a:lnTo>
                  <a:pt x="12197063" y="0"/>
                </a:lnTo>
                <a:lnTo>
                  <a:pt x="12197063" y="6847806"/>
                </a:lnTo>
                <a:lnTo>
                  <a:pt x="0" y="6847806"/>
                </a:lnTo>
                <a:close/>
              </a:path>
            </a:pathLst>
          </a:custGeom>
          <a:blipFill>
            <a:blip r:embed="rId2">
              <a:duotone>
                <a:prstClr val="black"/>
                <a:srgbClr val="D9C3A5">
                  <a:tint val="50000"/>
                  <a:satMod val="180000"/>
                </a:srgbClr>
              </a:duotone>
              <a:alphaModFix amt="20000"/>
              <a:extLst>
                <a:ext uri="{BEBA8EAE-BF5A-486C-A8C5-ECC9F3942E4B}">
                  <a14:imgProps xmlns:a14="http://schemas.microsoft.com/office/drawing/2010/main">
                    <a14:imgLayer r:embed="rId3">
                      <a14:imgEffect>
                        <a14:colorTemperature colorTemp="47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3" name="Rectangle 2">
            <a:extLst>
              <a:ext uri="{FF2B5EF4-FFF2-40B4-BE49-F238E27FC236}">
                <a16:creationId xmlns:a16="http://schemas.microsoft.com/office/drawing/2014/main" id="{D23926B5-F205-6B49-FF68-D92BCCC0D5BC}"/>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922A2A"/>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922A2A"/>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9A2FDFF5-AB42-C955-10E1-08A1F33CCB38}"/>
              </a:ext>
            </a:extLst>
          </p:cNvPr>
          <p:cNvSpPr txBox="1"/>
          <p:nvPr/>
        </p:nvSpPr>
        <p:spPr>
          <a:xfrm>
            <a:off x="3293442" y="1048478"/>
            <a:ext cx="5605117" cy="1200329"/>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r>
              <a:rPr lang="en-US" dirty="0">
                <a:solidFill>
                  <a:srgbClr val="1F3345"/>
                </a:solidFill>
              </a:rPr>
              <a:t>IMPORTANCE</a:t>
            </a:r>
          </a:p>
        </p:txBody>
      </p:sp>
      <p:sp>
        <p:nvSpPr>
          <p:cNvPr id="9" name="TextBox 8">
            <a:extLst>
              <a:ext uri="{FF2B5EF4-FFF2-40B4-BE49-F238E27FC236}">
                <a16:creationId xmlns:a16="http://schemas.microsoft.com/office/drawing/2014/main" id="{A3201EA7-3784-ACFD-A51A-CDCEE1F63629}"/>
              </a:ext>
            </a:extLst>
          </p:cNvPr>
          <p:cNvSpPr txBox="1"/>
          <p:nvPr/>
        </p:nvSpPr>
        <p:spPr>
          <a:xfrm>
            <a:off x="2331382" y="2248807"/>
            <a:ext cx="7529236" cy="3924151"/>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ar-EG" sz="4800" b="0" i="0" u="none" strike="noStrike" kern="1200" cap="none" spc="0" normalizeH="0" baseline="0" noProof="0" dirty="0">
                <a:ln w="19050">
                  <a:noFill/>
                  <a:prstDash val="solid"/>
                </a:ln>
                <a:solidFill>
                  <a:srgbClr val="1F3345"/>
                </a:solidFill>
                <a:effectLst/>
                <a:uLnTx/>
                <a:uFillTx/>
                <a:latin typeface="Arabic Typesetting" panose="03020402040406030203" pitchFamily="66" charset="-78"/>
                <a:ea typeface="+mn-ea"/>
                <a:cs typeface="DecoType Naskh" panose="02010400000000000000" pitchFamily="2" charset="-78"/>
              </a:rPr>
              <a:t>وكان المهدي </a:t>
            </a:r>
            <a:r>
              <a:rPr kumimoji="0" lang="ar-EG" sz="4800" b="0" i="0" u="none" strike="noStrike" kern="1200" cap="none" spc="0" normalizeH="0" baseline="30000" noProof="0" dirty="0">
                <a:ln w="19050">
                  <a:noFill/>
                  <a:prstDash val="solid"/>
                </a:ln>
                <a:solidFill>
                  <a:srgbClr val="1F3345"/>
                </a:solidFill>
                <a:effectLst/>
                <a:uLnTx/>
                <a:uFillTx/>
                <a:latin typeface="Arabic Typesetting" panose="03020402040406030203" pitchFamily="66" charset="-78"/>
                <a:ea typeface="+mn-ea"/>
                <a:cs typeface="DecoType Naskh" panose="02010400000000000000" pitchFamily="2" charset="-78"/>
              </a:rPr>
              <a:t>ع م </a:t>
            </a:r>
            <a:r>
              <a:rPr kumimoji="0" lang="ar-EG" sz="4800" b="0" i="0" u="none" strike="noStrike" kern="1200" cap="none" spc="0" normalizeH="0" baseline="0" noProof="0" dirty="0">
                <a:ln w="19050">
                  <a:noFill/>
                  <a:prstDash val="solid"/>
                </a:ln>
                <a:solidFill>
                  <a:srgbClr val="1F3345"/>
                </a:solidFill>
                <a:effectLst/>
                <a:uLnTx/>
                <a:uFillTx/>
                <a:latin typeface="Arabic Typesetting" panose="03020402040406030203" pitchFamily="66" charset="-78"/>
                <a:ea typeface="+mn-ea"/>
                <a:cs typeface="DecoType Naskh" panose="02010400000000000000" pitchFamily="2" charset="-78"/>
              </a:rPr>
              <a:t>فيما انتهى الينا عنه </a:t>
            </a:r>
            <a:r>
              <a:rPr kumimoji="0" lang="ar-EG" sz="4800" b="1" i="0" u="none" strike="noStrike" kern="1200" cap="none" spc="0" normalizeH="0" baseline="0" noProof="0" dirty="0">
                <a:ln w="19050">
                  <a:noFill/>
                  <a:prstDash val="solid"/>
                </a:ln>
                <a:solidFill>
                  <a:srgbClr val="1F3345"/>
                </a:solidFill>
                <a:effectLst/>
                <a:uLnTx/>
                <a:uFillTx/>
                <a:latin typeface="Arabic Typesetting" panose="03020402040406030203" pitchFamily="66" charset="-78"/>
                <a:ea typeface="+mn-ea"/>
                <a:cs typeface="DecoType Naskh" panose="02010400000000000000" pitchFamily="2" charset="-78"/>
              </a:rPr>
              <a:t>امر</a:t>
            </a:r>
            <a:r>
              <a:rPr kumimoji="0" lang="ar-EG" sz="4800" b="0" i="0" u="none" strike="noStrike" kern="1200" cap="none" spc="0" normalizeH="0" baseline="0" noProof="0" dirty="0">
                <a:ln w="19050">
                  <a:noFill/>
                  <a:prstDash val="solid"/>
                </a:ln>
                <a:solidFill>
                  <a:srgbClr val="1F3345"/>
                </a:solidFill>
                <a:effectLst/>
                <a:uLnTx/>
                <a:uFillTx/>
                <a:latin typeface="Arabic Typesetting" panose="03020402040406030203" pitchFamily="66" charset="-78"/>
                <a:ea typeface="+mn-ea"/>
                <a:cs typeface="DecoType Naskh" panose="02010400000000000000" pitchFamily="2" charset="-78"/>
              </a:rPr>
              <a:t> بذلك </a:t>
            </a:r>
            <a:r>
              <a:rPr kumimoji="0" lang="ar-EG" sz="4800" b="1" i="0" u="none" strike="noStrike" kern="1200" cap="none" spc="0" normalizeH="0" baseline="0" noProof="0" dirty="0">
                <a:ln w="19050">
                  <a:noFill/>
                  <a:prstDash val="solid"/>
                </a:ln>
                <a:solidFill>
                  <a:srgbClr val="1F3345"/>
                </a:solidFill>
                <a:effectLst/>
                <a:uLnTx/>
                <a:uFillTx/>
                <a:latin typeface="Arabic Typesetting" panose="03020402040406030203" pitchFamily="66" charset="-78"/>
                <a:ea typeface="+mn-ea"/>
                <a:cs typeface="DecoType Naskh" panose="02010400000000000000" pitchFamily="2" charset="-78"/>
              </a:rPr>
              <a:t>ان يكتب لئلا يرجع الناس بعضهم على بعض </a:t>
            </a:r>
            <a:r>
              <a:rPr kumimoji="0" lang="ar-EG" sz="4800" b="0" i="0" u="none" strike="noStrike" kern="1200" cap="none" spc="0" normalizeH="0" baseline="0" noProof="0" dirty="0">
                <a:ln w="19050">
                  <a:noFill/>
                  <a:prstDash val="solid"/>
                </a:ln>
                <a:solidFill>
                  <a:srgbClr val="1F3345"/>
                </a:solidFill>
                <a:effectLst/>
                <a:uLnTx/>
                <a:uFillTx/>
                <a:latin typeface="Arabic Typesetting" panose="03020402040406030203" pitchFamily="66" charset="-78"/>
                <a:ea typeface="+mn-ea"/>
                <a:cs typeface="DecoType Naskh" panose="02010400000000000000" pitchFamily="2" charset="-78"/>
              </a:rPr>
              <a:t>به ويطول خصوماتهم فيه</a:t>
            </a:r>
            <a:endParaRPr kumimoji="0" lang="en-US" sz="4800" b="0" i="0" u="none" strike="noStrike" kern="1200" cap="none" spc="0" normalizeH="0" baseline="0" noProof="0" dirty="0">
              <a:ln w="19050">
                <a:noFill/>
                <a:prstDash val="solid"/>
              </a:ln>
              <a:solidFill>
                <a:srgbClr val="1F3345"/>
              </a:solidFill>
              <a:effectLst/>
              <a:uLnTx/>
              <a:uFillTx/>
              <a:latin typeface="Arabic Typesetting" panose="03020402040406030203" pitchFamily="66" charset="-78"/>
              <a:ea typeface="+mn-ea"/>
              <a:cs typeface="DecoType Naskh" panose="02010400000000000000" pitchFamily="2" charset="-78"/>
            </a:endParaRPr>
          </a:p>
          <a:p>
            <a:pPr marL="0" marR="0" lvl="0" indent="0" algn="l" defTabSz="914400" rtl="1" eaLnBrk="1" fontAlgn="auto" latinLnBrk="0" hangingPunct="1">
              <a:lnSpc>
                <a:spcPct val="150000"/>
              </a:lnSpc>
              <a:spcBef>
                <a:spcPts val="0"/>
              </a:spcBef>
              <a:spcAft>
                <a:spcPts val="0"/>
              </a:spcAft>
              <a:buClrTx/>
              <a:buSzTx/>
              <a:buFontTx/>
              <a:buNone/>
              <a:tabLst/>
              <a:defRPr/>
            </a:pPr>
            <a:r>
              <a:rPr kumimoji="0" lang="ar-EG" sz="2400" b="0" i="0" u="none" strike="noStrike" kern="1200" cap="none" spc="0" normalizeH="0" baseline="0" noProof="0" dirty="0">
                <a:ln w="13462">
                  <a:noFill/>
                  <a:prstDash val="solid"/>
                </a:ln>
                <a:solidFill>
                  <a:srgbClr val="1F3345"/>
                </a:solidFill>
                <a:effectLst/>
                <a:uLnTx/>
                <a:uFillTx/>
                <a:latin typeface="Arabic Typesetting" panose="03020402040406030203" pitchFamily="66" charset="-78"/>
                <a:ea typeface="+mn-ea"/>
                <a:cs typeface="DecoType Naskh" panose="02010400000000000000" pitchFamily="2" charset="-78"/>
              </a:rPr>
              <a:t>من كتاب مختصر الاثـار</a:t>
            </a:r>
          </a:p>
        </p:txBody>
      </p:sp>
    </p:spTree>
    <p:extLst>
      <p:ext uri="{BB962C8B-B14F-4D97-AF65-F5344CB8AC3E}">
        <p14:creationId xmlns:p14="http://schemas.microsoft.com/office/powerpoint/2010/main" val="24638293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BAD1D0"/>
        </a:solidFill>
        <a:effectLst/>
      </p:bgPr>
    </p:bg>
    <p:spTree>
      <p:nvGrpSpPr>
        <p:cNvPr id="1" name="">
          <a:extLst>
            <a:ext uri="{FF2B5EF4-FFF2-40B4-BE49-F238E27FC236}">
              <a16:creationId xmlns:a16="http://schemas.microsoft.com/office/drawing/2014/main" id="{0DAB17B8-F4F3-5A5C-1144-82C9A2190E38}"/>
            </a:ext>
          </a:extLst>
        </p:cNvPr>
        <p:cNvGrpSpPr/>
        <p:nvPr/>
      </p:nvGrpSpPr>
      <p:grpSpPr>
        <a:xfrm>
          <a:off x="0" y="0"/>
          <a:ext cx="0" cy="0"/>
          <a:chOff x="0" y="0"/>
          <a:chExt cx="0" cy="0"/>
        </a:xfrm>
      </p:grpSpPr>
      <p:sp>
        <p:nvSpPr>
          <p:cNvPr id="8" name="Oval 7">
            <a:extLst>
              <a:ext uri="{FF2B5EF4-FFF2-40B4-BE49-F238E27FC236}">
                <a16:creationId xmlns:a16="http://schemas.microsoft.com/office/drawing/2014/main" id="{313BFCA1-BD62-B3EB-28D5-24B7C4FD0F0D}"/>
              </a:ext>
            </a:extLst>
          </p:cNvPr>
          <p:cNvSpPr>
            <a:spLocks/>
          </p:cNvSpPr>
          <p:nvPr/>
        </p:nvSpPr>
        <p:spPr>
          <a:xfrm>
            <a:off x="-13311184" y="-4143622"/>
            <a:ext cx="31285132" cy="31285132"/>
          </a:xfrm>
          <a:prstGeom prst="ellipse">
            <a:avLst/>
          </a:prstGeom>
          <a:gradFill flip="none" rotWithShape="1">
            <a:gsLst>
              <a:gs pos="0">
                <a:srgbClr val="F7EEE5">
                  <a:alpha val="80000"/>
                </a:srgbClr>
              </a:gs>
              <a:gs pos="73000">
                <a:srgbClr val="C78F57"/>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sp>
        <p:nvSpPr>
          <p:cNvPr id="3" name="Rectangle 2">
            <a:extLst>
              <a:ext uri="{FF2B5EF4-FFF2-40B4-BE49-F238E27FC236}">
                <a16:creationId xmlns:a16="http://schemas.microsoft.com/office/drawing/2014/main" id="{AE76737A-D5E2-89F3-9539-E4328E655FAF}"/>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922A2A"/>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922A2A"/>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36D4F77-263A-F095-37EF-22D99F818AF9}"/>
              </a:ext>
            </a:extLst>
          </p:cNvPr>
          <p:cNvSpPr txBox="1"/>
          <p:nvPr/>
        </p:nvSpPr>
        <p:spPr>
          <a:xfrm>
            <a:off x="3293442" y="1048478"/>
            <a:ext cx="5605117" cy="1200329"/>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r>
              <a:rPr lang="en-US" dirty="0">
                <a:solidFill>
                  <a:srgbClr val="1F3345"/>
                </a:solidFill>
              </a:rPr>
              <a:t>IMPORTANCE</a:t>
            </a:r>
          </a:p>
        </p:txBody>
      </p:sp>
      <p:sp>
        <p:nvSpPr>
          <p:cNvPr id="2" name="Content Placeholder 3">
            <a:extLst>
              <a:ext uri="{FF2B5EF4-FFF2-40B4-BE49-F238E27FC236}">
                <a16:creationId xmlns:a16="http://schemas.microsoft.com/office/drawing/2014/main" id="{20062354-17AA-4614-75BC-13CFD776A847}"/>
              </a:ext>
            </a:extLst>
          </p:cNvPr>
          <p:cNvSpPr txBox="1">
            <a:spLocks/>
          </p:cNvSpPr>
          <p:nvPr/>
        </p:nvSpPr>
        <p:spPr>
          <a:xfrm>
            <a:off x="1716889" y="2225079"/>
            <a:ext cx="8848165" cy="349018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a:lnSpc>
                <a:spcPct val="150000"/>
              </a:lnSpc>
              <a:buFont typeface="Arial" panose="020B0604020202020204" pitchFamily="34" charset="0"/>
              <a:buNone/>
            </a:pPr>
            <a:r>
              <a:rPr lang="ar-SA" sz="2400" dirty="0">
                <a:ln w="0"/>
                <a:latin typeface="Kanz-al-Marjaan" panose="03020500000000000000" pitchFamily="66" charset="-78"/>
                <a:ea typeface="Kanz-al-Marjaan" panose="03020500000000000000" pitchFamily="66" charset="-78"/>
                <a:cs typeface="Kanz-al-Marjaan" panose="03020500000000000000" pitchFamily="66" charset="-78"/>
              </a:rPr>
              <a:t>مؤمنين ني جماعة ! مملوك اْل محمد ني اميد ؛ ك</a:t>
            </a:r>
            <a:r>
              <a:rPr lang="ar-EG" sz="2400" dirty="0">
                <a:ln w="0"/>
                <a:latin typeface="Kanz-al-Marjaan" panose="03020500000000000000" pitchFamily="66" charset="-78"/>
                <a:ea typeface="Kanz-al-Marjaan" panose="03020500000000000000" pitchFamily="66" charset="-78"/>
                <a:cs typeface="Kanz-al-Marjaan" panose="03020500000000000000" pitchFamily="66" charset="-78"/>
              </a:rPr>
              <a:t>ھ</a:t>
            </a:r>
            <a:r>
              <a:rPr lang="ar-SA" sz="2400" dirty="0">
                <a:ln w="0"/>
                <a:latin typeface="Kanz-al-Marjaan" panose="03020500000000000000" pitchFamily="66" charset="-78"/>
                <a:ea typeface="Kanz-al-Marjaan" panose="03020500000000000000" pitchFamily="66" charset="-78"/>
                <a:cs typeface="Kanz-al-Marjaan" panose="03020500000000000000" pitchFamily="66" charset="-78"/>
              </a:rPr>
              <a:t> </a:t>
            </a:r>
            <a:r>
              <a:rPr lang="ar-SA" sz="2400" b="1" dirty="0">
                <a:ln w="0"/>
                <a:solidFill>
                  <a:srgbClr val="1B4667"/>
                </a:solidFill>
                <a:effectLst>
                  <a:outerShdw blurRad="38100" dist="38100" dir="2700000" algn="tl">
                    <a:srgbClr val="000000">
                      <a:alpha val="43137"/>
                    </a:srgbClr>
                  </a:outerShdw>
                </a:effectLst>
                <a:latin typeface="Kanz-al-Marjaan" panose="03020500000000000000" pitchFamily="66" charset="-78"/>
                <a:ea typeface="Kanz-al-Marjaan" panose="03020500000000000000" pitchFamily="66" charset="-78"/>
                <a:cs typeface="Kanz-al-Marjaan" panose="03020500000000000000" pitchFamily="66" charset="-78"/>
              </a:rPr>
              <a:t>مؤمنين نا تمام تجارة نا امور شريعة موافق هوئي</a:t>
            </a:r>
            <a:r>
              <a:rPr lang="ar-SA" sz="2400" dirty="0">
                <a:ln w="0"/>
                <a:latin typeface="Kanz-al-Marjaan" panose="03020500000000000000" pitchFamily="66" charset="-78"/>
                <a:ea typeface="Kanz-al-Marjaan" panose="03020500000000000000" pitchFamily="66" charset="-78"/>
                <a:cs typeface="Kanz-al-Marjaan" panose="03020500000000000000" pitchFamily="66" charset="-78"/>
              </a:rPr>
              <a:t>، اْج نا زمان ما ج</a:t>
            </a:r>
            <a:r>
              <a:rPr lang="ar-EG" sz="2400" dirty="0">
                <a:ln w="0"/>
                <a:latin typeface="Kanz-al-Marjaan" panose="03020500000000000000" pitchFamily="66" charset="-78"/>
                <a:ea typeface="Kanz-al-Marjaan" panose="03020500000000000000" pitchFamily="66" charset="-78"/>
                <a:cs typeface="Kanz-al-Marjaan" panose="03020500000000000000" pitchFamily="66" charset="-78"/>
              </a:rPr>
              <a:t>ھ</a:t>
            </a:r>
            <a:r>
              <a:rPr lang="ar-SA" sz="2400" dirty="0">
                <a:ln w="0"/>
                <a:latin typeface="Kanz-al-Marjaan" panose="03020500000000000000" pitchFamily="66" charset="-78"/>
                <a:ea typeface="Kanz-al-Marjaan" panose="03020500000000000000" pitchFamily="66" charset="-78"/>
                <a:cs typeface="Kanz-al-Marjaan" panose="03020500000000000000" pitchFamily="66" charset="-78"/>
              </a:rPr>
              <a:t> </a:t>
            </a:r>
            <a:r>
              <a:rPr lang="en-US" sz="2400" dirty="0">
                <a:ln w="0"/>
                <a:latin typeface="Garamond" panose="02020404030301010803" pitchFamily="18" charset="0"/>
                <a:ea typeface="Kanz-al-Marjaan" panose="03020500000000000000" pitchFamily="66" charset="-78"/>
                <a:cs typeface="Vijaya" panose="020B0604020202020204" pitchFamily="34" charset="0"/>
              </a:rPr>
              <a:t>Challenges</a:t>
            </a:r>
            <a:r>
              <a:rPr lang="ar-EG" sz="2400" dirty="0">
                <a:ln w="0"/>
                <a:latin typeface="Kanz-al-Marjaan" panose="03020500000000000000" pitchFamily="66" charset="-78"/>
                <a:ea typeface="Kanz-al-Marjaan" panose="03020500000000000000" pitchFamily="66" charset="-78"/>
                <a:cs typeface="Kanz-al-Marjaan" panose="03020500000000000000" pitchFamily="66" charset="-78"/>
              </a:rPr>
              <a:t> </a:t>
            </a:r>
            <a:r>
              <a:rPr lang="en-US" sz="2400" dirty="0">
                <a:ln w="0"/>
                <a:latin typeface="Kanz-al-Marjaan" panose="03020500000000000000" pitchFamily="66" charset="-78"/>
                <a:ea typeface="Kanz-al-Marjaan" panose="03020500000000000000" pitchFamily="66" charset="-78"/>
                <a:cs typeface="Kanz-al-Marjaan" panose="03020500000000000000" pitchFamily="66" charset="-78"/>
              </a:rPr>
              <a:t> ؛، </a:t>
            </a:r>
            <a:r>
              <a:rPr lang="ar-SA" sz="2400" dirty="0">
                <a:ln w="0"/>
                <a:latin typeface="Kanz-al-Marjaan" panose="03020500000000000000" pitchFamily="66" charset="-78"/>
                <a:ea typeface="Kanz-al-Marjaan" panose="03020500000000000000" pitchFamily="66" charset="-78"/>
                <a:cs typeface="Kanz-al-Marjaan" panose="03020500000000000000" pitchFamily="66" charset="-78"/>
              </a:rPr>
              <a:t>اهنا ساتهـ شريعة ني معرفة كري نسس بظظتر ما بظظتر شاكلة سي مؤمنين ويثثار كرسس، خدا سككلا نا امور سظظل كرسس ، نسس ككهني بركة اْثثسس،</a:t>
            </a:r>
            <a:endParaRPr lang="en-US" sz="2400" dirty="0">
              <a:ln w="0"/>
              <a:latin typeface="Kanz-al-Marjaan" panose="03020500000000000000" pitchFamily="66" charset="-78"/>
              <a:ea typeface="Kanz-al-Marjaan" panose="03020500000000000000" pitchFamily="66" charset="-78"/>
              <a:cs typeface="Kanz-al-Marjaan" panose="03020500000000000000" pitchFamily="66" charset="-78"/>
            </a:endParaRPr>
          </a:p>
          <a:p>
            <a:pPr marL="0" indent="0" algn="just" rtl="1">
              <a:lnSpc>
                <a:spcPct val="150000"/>
              </a:lnSpc>
              <a:buFont typeface="Arial" panose="020B0604020202020204" pitchFamily="34" charset="0"/>
              <a:buNone/>
            </a:pPr>
            <a:r>
              <a:rPr lang="ar-SA" sz="2400" dirty="0">
                <a:ln w="0"/>
                <a:latin typeface="Kanz-al-Marjaan" panose="03020500000000000000" pitchFamily="66" charset="-78"/>
                <a:ea typeface="Kanz-al-Marjaan" panose="03020500000000000000" pitchFamily="66" charset="-78"/>
                <a:cs typeface="Kanz-al-Marjaan" panose="03020500000000000000" pitchFamily="66" charset="-78"/>
              </a:rPr>
              <a:t>اْثثس ما</a:t>
            </a:r>
            <a:r>
              <a:rPr lang="ar-EG" sz="2400" dirty="0">
                <a:ln w="0"/>
                <a:latin typeface="Kanz-al-Marjaan" panose="03020500000000000000" pitchFamily="66" charset="-78"/>
                <a:ea typeface="Kanz-al-Marjaan" panose="03020500000000000000" pitchFamily="66" charset="-78"/>
                <a:cs typeface="Kanz-al-Marjaan" panose="03020500000000000000" pitchFamily="66" charset="-78"/>
              </a:rPr>
              <a:t> </a:t>
            </a:r>
            <a:r>
              <a:rPr lang="en-US" sz="2400" b="1" dirty="0">
                <a:ln w="0"/>
                <a:solidFill>
                  <a:srgbClr val="1B4667"/>
                </a:solidFill>
                <a:effectLst>
                  <a:outerShdw blurRad="38100" dist="38100" dir="2700000" algn="tl">
                    <a:srgbClr val="000000">
                      <a:alpha val="43137"/>
                    </a:srgbClr>
                  </a:outerShdw>
                </a:effectLst>
                <a:latin typeface="Garamond" panose="02020404030301010803" pitchFamily="18" charset="0"/>
                <a:ea typeface="Kanz-al-Marjaan" panose="03020500000000000000" pitchFamily="66" charset="-78"/>
                <a:cs typeface="Kanz-al-Marjaan" panose="03020500000000000000" pitchFamily="66" charset="-78"/>
              </a:rPr>
              <a:t>Partnership</a:t>
            </a:r>
            <a:r>
              <a:rPr lang="ar-EG" sz="2400" b="1" dirty="0">
                <a:ln w="0"/>
                <a:solidFill>
                  <a:srgbClr val="1B4667"/>
                </a:solidFill>
                <a:effectLst>
                  <a:outerShdw blurRad="38100" dist="38100" dir="2700000" algn="tl">
                    <a:srgbClr val="000000">
                      <a:alpha val="43137"/>
                    </a:srgbClr>
                  </a:outerShdw>
                </a:effectLst>
                <a:latin typeface="Kanz-al-Marjaan" panose="03020500000000000000" pitchFamily="66" charset="-78"/>
                <a:ea typeface="Kanz-al-Marjaan" panose="03020500000000000000" pitchFamily="66" charset="-78"/>
                <a:cs typeface="Kanz-al-Marjaan" panose="03020500000000000000" pitchFamily="66" charset="-78"/>
              </a:rPr>
              <a:t> </a:t>
            </a:r>
            <a:r>
              <a:rPr lang="en-US" sz="2400" b="1" dirty="0">
                <a:ln w="0"/>
                <a:solidFill>
                  <a:srgbClr val="1B4667"/>
                </a:solidFill>
                <a:effectLst>
                  <a:outerShdw blurRad="38100" dist="38100" dir="2700000" algn="tl">
                    <a:srgbClr val="000000">
                      <a:alpha val="43137"/>
                    </a:srgbClr>
                  </a:outerShdw>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400" b="1" dirty="0">
                <a:ln w="0"/>
                <a:solidFill>
                  <a:srgbClr val="1B4667"/>
                </a:solidFill>
                <a:effectLst>
                  <a:outerShdw blurRad="38100" dist="38100" dir="2700000" algn="tl">
                    <a:srgbClr val="000000">
                      <a:alpha val="43137"/>
                    </a:srgbClr>
                  </a:outerShdw>
                </a:effectLst>
                <a:latin typeface="Kanz-al-Marjaan" panose="03020500000000000000" pitchFamily="66" charset="-78"/>
                <a:ea typeface="Kanz-al-Marjaan" panose="03020500000000000000" pitchFamily="66" charset="-78"/>
                <a:cs typeface="Kanz-al-Marjaan" panose="03020500000000000000" pitchFamily="66" charset="-78"/>
              </a:rPr>
              <a:t>شريعة نا قانون موافق هوئي</a:t>
            </a:r>
            <a:r>
              <a:rPr lang="ar-SA" sz="2400" b="1" dirty="0">
                <a:ln w="0"/>
                <a:solidFill>
                  <a:schemeClr val="accent1">
                    <a:lumMod val="75000"/>
                  </a:schemeClr>
                </a:solidFill>
                <a:latin typeface="Kanz-al-Marjaan" panose="03020500000000000000" pitchFamily="66" charset="-78"/>
                <a:ea typeface="Kanz-al-Marjaan" panose="03020500000000000000" pitchFamily="66" charset="-78"/>
                <a:cs typeface="Kanz-al-Marjaan" panose="03020500000000000000" pitchFamily="66" charset="-78"/>
              </a:rPr>
              <a:t> </a:t>
            </a:r>
            <a:r>
              <a:rPr lang="ar-SA" sz="2400" dirty="0">
                <a:ln w="0"/>
                <a:latin typeface="Kanz-al-Marjaan" panose="03020500000000000000" pitchFamily="66" charset="-78"/>
                <a:ea typeface="Kanz-al-Marjaan" panose="03020500000000000000" pitchFamily="66" charset="-78"/>
                <a:cs typeface="Kanz-al-Marjaan" panose="03020500000000000000" pitchFamily="66" charset="-78"/>
              </a:rPr>
              <a:t>، هر ايك </a:t>
            </a:r>
            <a:r>
              <a:rPr lang="en-US" sz="2400" dirty="0">
                <a:ln w="0"/>
                <a:latin typeface="Garamond" panose="02020404030301010803" pitchFamily="18" charset="0"/>
                <a:ea typeface="Kanz-al-Marjaan" panose="03020500000000000000" pitchFamily="66" charset="-78"/>
                <a:cs typeface="Vijaya" panose="020B0604020202020204" pitchFamily="34" charset="0"/>
              </a:rPr>
              <a:t>Party</a:t>
            </a:r>
            <a:r>
              <a:rPr lang="ar-EG" sz="2400" dirty="0">
                <a:ln w="0"/>
                <a:latin typeface="Kanz-al-Marjaan" panose="03020500000000000000" pitchFamily="66" charset="-78"/>
                <a:ea typeface="Kanz-al-Marjaan" panose="03020500000000000000" pitchFamily="66" charset="-78"/>
                <a:cs typeface="Kanz-al-Marjaan" panose="03020500000000000000" pitchFamily="66" charset="-78"/>
              </a:rPr>
              <a:t> </a:t>
            </a:r>
            <a:r>
              <a:rPr lang="en-US" sz="2400" dirty="0">
                <a:ln w="0"/>
                <a:latin typeface="Kanz-al-Marjaan" panose="03020500000000000000" pitchFamily="66" charset="-78"/>
                <a:ea typeface="Kanz-al-Marjaan" panose="03020500000000000000" pitchFamily="66" charset="-78"/>
                <a:cs typeface="Kanz-al-Marjaan" panose="03020500000000000000" pitchFamily="66" charset="-78"/>
              </a:rPr>
              <a:t> </a:t>
            </a:r>
            <a:r>
              <a:rPr lang="ar-SA" sz="2400" dirty="0">
                <a:ln w="0"/>
                <a:latin typeface="Kanz-al-Marjaan" panose="03020500000000000000" pitchFamily="66" charset="-78"/>
                <a:ea typeface="Kanz-al-Marjaan" panose="03020500000000000000" pitchFamily="66" charset="-78"/>
                <a:cs typeface="Kanz-al-Marjaan" panose="03020500000000000000" pitchFamily="66" charset="-78"/>
              </a:rPr>
              <a:t>ما ج</a:t>
            </a:r>
            <a:r>
              <a:rPr lang="ar-EG" sz="2400" dirty="0">
                <a:ln w="0"/>
                <a:latin typeface="Kanz-al-Marjaan" panose="03020500000000000000" pitchFamily="66" charset="-78"/>
                <a:ea typeface="Kanz-al-Marjaan" panose="03020500000000000000" pitchFamily="66" charset="-78"/>
                <a:cs typeface="Kanz-al-Marjaan" panose="03020500000000000000" pitchFamily="66" charset="-78"/>
              </a:rPr>
              <a:t>ھ</a:t>
            </a:r>
            <a:r>
              <a:rPr lang="ar-SA" sz="2400" dirty="0">
                <a:ln w="0"/>
                <a:latin typeface="Kanz-al-Marjaan" panose="03020500000000000000" pitchFamily="66" charset="-78"/>
                <a:ea typeface="Kanz-al-Marjaan" panose="03020500000000000000" pitchFamily="66" charset="-78"/>
                <a:cs typeface="Kanz-al-Marjaan" panose="03020500000000000000" pitchFamily="66" charset="-78"/>
              </a:rPr>
              <a:t> بهي اتفاق تهائي ي</a:t>
            </a:r>
            <a:r>
              <a:rPr lang="ar-EG" sz="2400" dirty="0">
                <a:ln w="0"/>
                <a:latin typeface="Kanz-al-Marjaan" panose="03020500000000000000" pitchFamily="66" charset="-78"/>
                <a:ea typeface="Kanz-al-Marjaan" panose="03020500000000000000" pitchFamily="66" charset="-78"/>
                <a:cs typeface="Kanz-al-Marjaan" panose="03020500000000000000" pitchFamily="66" charset="-78"/>
              </a:rPr>
              <a:t>ھ</a:t>
            </a:r>
            <a:r>
              <a:rPr lang="ar-SA" sz="2400" dirty="0">
                <a:ln w="0"/>
                <a:latin typeface="Kanz-al-Marjaan" panose="03020500000000000000" pitchFamily="66" charset="-78"/>
                <a:ea typeface="Kanz-al-Marjaan" panose="03020500000000000000" pitchFamily="66" charset="-78"/>
                <a:cs typeface="Kanz-al-Marjaan" panose="03020500000000000000" pitchFamily="66" charset="-78"/>
              </a:rPr>
              <a:t> عن تراض ـــ </a:t>
            </a:r>
            <a:r>
              <a:rPr lang="ar-SA" sz="2400" b="1" dirty="0">
                <a:ln w="0"/>
                <a:solidFill>
                  <a:srgbClr val="1B4667"/>
                </a:solidFill>
                <a:effectLst>
                  <a:outerShdw blurRad="38100" dist="38100" dir="2700000" algn="tl">
                    <a:srgbClr val="000000">
                      <a:alpha val="43137"/>
                    </a:srgbClr>
                  </a:outerShdw>
                </a:effectLst>
                <a:latin typeface="Kanz-al-Marjaan" panose="03020500000000000000" pitchFamily="66" charset="-78"/>
                <a:ea typeface="Kanz-al-Marjaan" panose="03020500000000000000" pitchFamily="66" charset="-78"/>
                <a:cs typeface="Kanz-al-Marjaan" panose="03020500000000000000" pitchFamily="66" charset="-78"/>
              </a:rPr>
              <a:t>خوشي سي هوئ</a:t>
            </a:r>
            <a:r>
              <a:rPr lang="ar-SA" sz="2400" b="1" dirty="0">
                <a:ln w="0"/>
                <a:solidFill>
                  <a:schemeClr val="accent1">
                    <a:lumMod val="75000"/>
                  </a:schemeClr>
                </a:solidFill>
                <a:latin typeface="Kanz-al-Marjaan" panose="03020500000000000000" pitchFamily="66" charset="-78"/>
                <a:ea typeface="Kanz-al-Marjaan" panose="03020500000000000000" pitchFamily="66" charset="-78"/>
                <a:cs typeface="Kanz-al-Marjaan" panose="03020500000000000000" pitchFamily="66" charset="-78"/>
              </a:rPr>
              <a:t>ي </a:t>
            </a:r>
            <a:r>
              <a:rPr lang="ar-SA" sz="2400" dirty="0">
                <a:ln w="0"/>
                <a:latin typeface="Kanz-al-Marjaan" panose="03020500000000000000" pitchFamily="66" charset="-78"/>
                <a:ea typeface="Kanz-al-Marjaan" panose="03020500000000000000" pitchFamily="66" charset="-78"/>
                <a:cs typeface="Kanz-al-Marjaan" panose="03020500000000000000" pitchFamily="66" charset="-78"/>
              </a:rPr>
              <a:t>، برابر </a:t>
            </a:r>
            <a:r>
              <a:rPr lang="en-US" sz="2400" dirty="0">
                <a:ln w="0"/>
                <a:latin typeface="Garamond" panose="02020404030301010803" pitchFamily="18" charset="0"/>
                <a:ea typeface="Kanz-al-Marjaan" panose="03020500000000000000" pitchFamily="66" charset="-78"/>
                <a:cs typeface="Vijaya" panose="020B0604020202020204" pitchFamily="34" charset="0"/>
              </a:rPr>
              <a:t>Legal Documents </a:t>
            </a:r>
            <a:r>
              <a:rPr lang="ar-EG" sz="2400" dirty="0">
                <a:ln w="0"/>
                <a:latin typeface="Garamond" panose="02020404030301010803" pitchFamily="18" charset="0"/>
                <a:ea typeface="Kanz-al-Marjaan" panose="03020500000000000000" pitchFamily="66" charset="-78"/>
                <a:cs typeface="Kanz-al-Marjaan" panose="03020500000000000000" pitchFamily="66" charset="-78"/>
              </a:rPr>
              <a:t> </a:t>
            </a:r>
            <a:r>
              <a:rPr lang="ar-SA" sz="2400" dirty="0">
                <a:ln w="0"/>
                <a:latin typeface="Kanz-al-Marjaan" panose="03020500000000000000" pitchFamily="66" charset="-78"/>
                <a:ea typeface="Kanz-al-Marjaan" panose="03020500000000000000" pitchFamily="66" charset="-78"/>
                <a:cs typeface="Kanz-al-Marjaan" panose="03020500000000000000" pitchFamily="66" charset="-78"/>
              </a:rPr>
              <a:t>تيار تهائي تا ك</a:t>
            </a:r>
            <a:r>
              <a:rPr lang="ar-EG" sz="2400" dirty="0">
                <a:ln w="0"/>
                <a:latin typeface="Kanz-al-Marjaan" panose="03020500000000000000" pitchFamily="66" charset="-78"/>
                <a:ea typeface="Kanz-al-Marjaan" panose="03020500000000000000" pitchFamily="66" charset="-78"/>
                <a:cs typeface="Kanz-al-Marjaan" panose="03020500000000000000" pitchFamily="66" charset="-78"/>
              </a:rPr>
              <a:t>ھ</a:t>
            </a:r>
            <a:r>
              <a:rPr lang="ar-SA" sz="2400" dirty="0">
                <a:ln w="0"/>
                <a:latin typeface="Kanz-al-Marjaan" panose="03020500000000000000" pitchFamily="66" charset="-78"/>
                <a:ea typeface="Kanz-al-Marjaan" panose="03020500000000000000" pitchFamily="66" charset="-78"/>
                <a:cs typeface="Kanz-al-Marjaan" panose="03020500000000000000" pitchFamily="66" charset="-78"/>
              </a:rPr>
              <a:t> اْثثس ما </a:t>
            </a:r>
            <a:r>
              <a:rPr lang="ar-SA" sz="2400" b="1" dirty="0">
                <a:ln w="0"/>
                <a:solidFill>
                  <a:srgbClr val="1B4667"/>
                </a:solidFill>
                <a:effectLst>
                  <a:outerShdw blurRad="38100" dist="38100" dir="2700000" algn="tl">
                    <a:srgbClr val="000000">
                      <a:alpha val="43137"/>
                    </a:srgbClr>
                  </a:outerShdw>
                </a:effectLst>
                <a:latin typeface="Kanz-al-Marjaan" panose="03020500000000000000" pitchFamily="66" charset="-78"/>
                <a:ea typeface="Kanz-al-Marjaan" panose="03020500000000000000" pitchFamily="66" charset="-78"/>
                <a:cs typeface="Kanz-al-Marjaan" panose="03020500000000000000" pitchFamily="66" charset="-78"/>
              </a:rPr>
              <a:t>محبة س</a:t>
            </a:r>
            <a:r>
              <a:rPr lang="ar-EG" sz="2400" b="1" dirty="0">
                <a:ln w="0"/>
                <a:solidFill>
                  <a:schemeClr val="accent1">
                    <a:lumMod val="75000"/>
                  </a:schemeClr>
                </a:solidFill>
                <a:latin typeface="Kanz-al-Marjaan" panose="03020500000000000000" pitchFamily="66" charset="-78"/>
                <a:ea typeface="Kanz-al-Marjaan" panose="03020500000000000000" pitchFamily="66" charset="-78"/>
                <a:cs typeface="Kanz-al-Marjaan" panose="03020500000000000000" pitchFamily="66" charset="-78"/>
              </a:rPr>
              <a:t>ي</a:t>
            </a:r>
            <a:r>
              <a:rPr lang="ar-SA" sz="2400" dirty="0">
                <a:ln w="0"/>
                <a:latin typeface="Kanz-al-Marjaan" panose="03020500000000000000" pitchFamily="66" charset="-78"/>
                <a:ea typeface="Kanz-al-Marjaan" panose="03020500000000000000" pitchFamily="66" charset="-78"/>
                <a:cs typeface="Kanz-al-Marjaan" panose="03020500000000000000" pitchFamily="66" charset="-78"/>
              </a:rPr>
              <a:t> </a:t>
            </a:r>
            <a:r>
              <a:rPr lang="en-US" sz="2400" dirty="0">
                <a:ln w="0"/>
                <a:latin typeface="Garamond" panose="02020404030301010803" pitchFamily="18" charset="0"/>
                <a:ea typeface="Kanz-al-Marjaan" panose="03020500000000000000" pitchFamily="66" charset="-78"/>
                <a:cs typeface="Vijaya" panose="020B0604020202020204" pitchFamily="34" charset="0"/>
              </a:rPr>
              <a:t>Unity</a:t>
            </a:r>
            <a:r>
              <a:rPr lang="en-US" sz="2400" dirty="0">
                <a:ln w="0"/>
                <a:latin typeface="Kanz-al-Marjaan" panose="03020500000000000000" pitchFamily="66" charset="-78"/>
                <a:ea typeface="Kanz-al-Marjaan" panose="03020500000000000000" pitchFamily="66" charset="-78"/>
                <a:cs typeface="Kanz-al-Marjaan" panose="03020500000000000000" pitchFamily="66" charset="-78"/>
              </a:rPr>
              <a:t> </a:t>
            </a:r>
            <a:r>
              <a:rPr lang="ar-EG" sz="2400" dirty="0">
                <a:ln w="0"/>
                <a:latin typeface="Kanz-al-Marjaan" panose="03020500000000000000" pitchFamily="66" charset="-78"/>
                <a:ea typeface="Kanz-al-Marjaan" panose="03020500000000000000" pitchFamily="66" charset="-78"/>
                <a:cs typeface="Kanz-al-Marjaan" panose="03020500000000000000" pitchFamily="66" charset="-78"/>
              </a:rPr>
              <a:t> </a:t>
            </a:r>
            <a:r>
              <a:rPr lang="ar-SA" sz="2400" dirty="0">
                <a:ln w="0"/>
                <a:latin typeface="Kanz-al-Marjaan" panose="03020500000000000000" pitchFamily="66" charset="-78"/>
                <a:ea typeface="Kanz-al-Marjaan" panose="03020500000000000000" pitchFamily="66" charset="-78"/>
                <a:cs typeface="Kanz-al-Marjaan" panose="03020500000000000000" pitchFamily="66" charset="-78"/>
              </a:rPr>
              <a:t>نا ساتهسس  </a:t>
            </a:r>
            <a:r>
              <a:rPr lang="ar-SA" sz="2400" b="1" dirty="0">
                <a:ln w="0"/>
                <a:solidFill>
                  <a:srgbClr val="1B4667"/>
                </a:solidFill>
                <a:effectLst>
                  <a:outerShdw blurRad="38100" dist="38100" dir="2700000" algn="tl">
                    <a:srgbClr val="000000">
                      <a:alpha val="43137"/>
                    </a:srgbClr>
                  </a:outerShdw>
                </a:effectLst>
                <a:latin typeface="Kanz-al-Marjaan" panose="03020500000000000000" pitchFamily="66" charset="-78"/>
                <a:ea typeface="Kanz-al-Marjaan" panose="03020500000000000000" pitchFamily="66" charset="-78"/>
                <a:cs typeface="Kanz-al-Marjaan" panose="03020500000000000000" pitchFamily="66" charset="-78"/>
              </a:rPr>
              <a:t>زيادة ويثثار تهائي </a:t>
            </a:r>
            <a:r>
              <a:rPr lang="ar-SA" sz="2400" dirty="0">
                <a:ln w="0"/>
                <a:latin typeface="Kanz-al-Marjaan" panose="03020500000000000000" pitchFamily="66" charset="-78"/>
                <a:ea typeface="Kanz-al-Marjaan" panose="03020500000000000000" pitchFamily="66" charset="-78"/>
                <a:cs typeface="Kanz-al-Marjaan" panose="03020500000000000000" pitchFamily="66" charset="-78"/>
              </a:rPr>
              <a:t>، </a:t>
            </a:r>
            <a:r>
              <a:rPr lang="ar-EG" sz="2400" dirty="0">
                <a:ln w="0"/>
                <a:latin typeface="Kanz-al-Marjaan" panose="03020500000000000000" pitchFamily="66" charset="-78"/>
                <a:ea typeface="Kanz-al-Marjaan" panose="03020500000000000000" pitchFamily="66" charset="-78"/>
                <a:cs typeface="Kanz-al-Marjaan" panose="03020500000000000000" pitchFamily="66" charset="-78"/>
              </a:rPr>
              <a:t>ا</a:t>
            </a:r>
            <a:r>
              <a:rPr lang="ar-SA" sz="2400" dirty="0">
                <a:ln w="0"/>
                <a:latin typeface="Kanz-al-Marjaan" panose="03020500000000000000" pitchFamily="66" charset="-78"/>
                <a:ea typeface="Kanz-al-Marjaan" panose="03020500000000000000" pitchFamily="66" charset="-78"/>
                <a:cs typeface="Kanz-al-Marjaan" panose="03020500000000000000" pitchFamily="66" charset="-78"/>
              </a:rPr>
              <a:t>نسس </a:t>
            </a:r>
            <a:r>
              <a:rPr lang="ar-SA" sz="2400" b="1" dirty="0">
                <a:ln w="0"/>
                <a:solidFill>
                  <a:srgbClr val="1B4667"/>
                </a:solidFill>
                <a:effectLst>
                  <a:outerShdw blurRad="38100" dist="38100" dir="2700000" algn="tl">
                    <a:srgbClr val="000000">
                      <a:alpha val="43137"/>
                    </a:srgbClr>
                  </a:outerShdw>
                </a:effectLst>
                <a:latin typeface="Kanz-al-Marjaan" panose="03020500000000000000" pitchFamily="66" charset="-78"/>
                <a:ea typeface="Kanz-al-Marjaan" panose="03020500000000000000" pitchFamily="66" charset="-78"/>
                <a:cs typeface="Kanz-al-Marjaan" panose="03020500000000000000" pitchFamily="66" charset="-78"/>
              </a:rPr>
              <a:t>شيطان نا وساوس سي دور رهسس،</a:t>
            </a:r>
            <a:endParaRPr lang="en-IN" sz="2400" b="1" dirty="0">
              <a:ln w="0"/>
              <a:solidFill>
                <a:srgbClr val="1B4667"/>
              </a:solidFill>
              <a:effectLst>
                <a:outerShdw blurRad="38100" dist="38100" dir="2700000" algn="tl">
                  <a:srgbClr val="000000">
                    <a:alpha val="43137"/>
                  </a:srgbClr>
                </a:outerShdw>
              </a:effectLst>
              <a:latin typeface="Kanz-al-Marjaan" panose="03020500000000000000" pitchFamily="66" charset="-78"/>
              <a:ea typeface="Kanz-al-Marjaan" panose="03020500000000000000" pitchFamily="66" charset="-78"/>
              <a:cs typeface="Kanz-al-Marjaan" panose="03020500000000000000" pitchFamily="66" charset="-78"/>
            </a:endParaRPr>
          </a:p>
        </p:txBody>
      </p:sp>
      <p:sp>
        <p:nvSpPr>
          <p:cNvPr id="6" name="Rectangle 5">
            <a:extLst>
              <a:ext uri="{FF2B5EF4-FFF2-40B4-BE49-F238E27FC236}">
                <a16:creationId xmlns:a16="http://schemas.microsoft.com/office/drawing/2014/main" id="{4F6170B6-409F-2A9E-F659-9BB0541AD19B}"/>
              </a:ext>
            </a:extLst>
          </p:cNvPr>
          <p:cNvSpPr/>
          <p:nvPr/>
        </p:nvSpPr>
        <p:spPr>
          <a:xfrm>
            <a:off x="1626947" y="5575841"/>
            <a:ext cx="1358064" cy="684803"/>
          </a:xfrm>
          <a:prstGeom prst="rect">
            <a:avLst/>
          </a:prstGeom>
        </p:spPr>
        <p:txBody>
          <a:bodyPr wrap="square">
            <a:spAutoFit/>
          </a:bodyPr>
          <a:lstStyle/>
          <a:p>
            <a:pPr algn="just" rtl="1">
              <a:lnSpc>
                <a:spcPct val="150000"/>
              </a:lnSpc>
            </a:pPr>
            <a:r>
              <a:rPr lang="ar-EG" sz="2800" b="1" dirty="0">
                <a:ln w="0"/>
                <a:solidFill>
                  <a:srgbClr val="922A2A"/>
                </a:solidFill>
                <a:latin typeface="Kanz-al-Marjaan" panose="03020500000000000000" pitchFamily="66" charset="-78"/>
                <a:ea typeface="Kanz-al-Marjaan" panose="03020500000000000000" pitchFamily="66" charset="-78"/>
                <a:cs typeface="Kanz-al-Marjaan" panose="03020500000000000000" pitchFamily="66" charset="-78"/>
              </a:rPr>
              <a:t>كلمات نورانية</a:t>
            </a:r>
            <a:endParaRPr lang="en-US" sz="2800" b="1" dirty="0">
              <a:ln w="0"/>
              <a:solidFill>
                <a:srgbClr val="922A2A"/>
              </a:solidFill>
              <a:latin typeface="Kanz-al-Marjaan" panose="03020500000000000000" pitchFamily="66" charset="-78"/>
              <a:ea typeface="Kanz-al-Marjaan" panose="03020500000000000000" pitchFamily="66" charset="-78"/>
              <a:cs typeface="Kanz-al-Marjaan" panose="03020500000000000000" pitchFamily="66" charset="-78"/>
            </a:endParaRPr>
          </a:p>
        </p:txBody>
      </p:sp>
      <p:grpSp>
        <p:nvGrpSpPr>
          <p:cNvPr id="11" name="Group 10">
            <a:extLst>
              <a:ext uri="{FF2B5EF4-FFF2-40B4-BE49-F238E27FC236}">
                <a16:creationId xmlns:a16="http://schemas.microsoft.com/office/drawing/2014/main" id="{EE760778-6A42-F842-FFE6-3001A2CAF999}"/>
              </a:ext>
            </a:extLst>
          </p:cNvPr>
          <p:cNvGrpSpPr/>
          <p:nvPr/>
        </p:nvGrpSpPr>
        <p:grpSpPr>
          <a:xfrm flipH="1">
            <a:off x="1265413" y="2399019"/>
            <a:ext cx="89942" cy="3176822"/>
            <a:chOff x="16687396" y="3510253"/>
            <a:chExt cx="110473" cy="3506470"/>
          </a:xfrm>
        </p:grpSpPr>
        <p:sp>
          <p:nvSpPr>
            <p:cNvPr id="12" name="object 13">
              <a:extLst>
                <a:ext uri="{FF2B5EF4-FFF2-40B4-BE49-F238E27FC236}">
                  <a16:creationId xmlns:a16="http://schemas.microsoft.com/office/drawing/2014/main" id="{A2D7B657-ADF3-01E2-83EE-0F28BD810739}"/>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922A2A"/>
              </a:solidFill>
            </a:ln>
          </p:spPr>
          <p:txBody>
            <a:bodyPr wrap="square" lIns="0" tIns="0" rIns="0" bIns="0" rtlCol="0"/>
            <a:lstStyle/>
            <a:p>
              <a:endParaRPr/>
            </a:p>
          </p:txBody>
        </p:sp>
        <p:sp>
          <p:nvSpPr>
            <p:cNvPr id="13" name="object 14">
              <a:extLst>
                <a:ext uri="{FF2B5EF4-FFF2-40B4-BE49-F238E27FC236}">
                  <a16:creationId xmlns:a16="http://schemas.microsoft.com/office/drawing/2014/main" id="{98A57663-502D-FCCC-B119-AFFFC8B0ACF1}"/>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922A2A"/>
              </a:solidFill>
            </a:ln>
          </p:spPr>
          <p:txBody>
            <a:bodyPr wrap="square" lIns="0" tIns="0" rIns="0" bIns="0" rtlCol="0"/>
            <a:lstStyle/>
            <a:p>
              <a:endParaRPr/>
            </a:p>
          </p:txBody>
        </p:sp>
      </p:grpSp>
      <p:grpSp>
        <p:nvGrpSpPr>
          <p:cNvPr id="14" name="Group 13">
            <a:extLst>
              <a:ext uri="{FF2B5EF4-FFF2-40B4-BE49-F238E27FC236}">
                <a16:creationId xmlns:a16="http://schemas.microsoft.com/office/drawing/2014/main" id="{1655280D-353A-E92A-4DE9-0E12644D14A5}"/>
              </a:ext>
            </a:extLst>
          </p:cNvPr>
          <p:cNvGrpSpPr/>
          <p:nvPr/>
        </p:nvGrpSpPr>
        <p:grpSpPr>
          <a:xfrm flipH="1">
            <a:off x="10827064" y="2399019"/>
            <a:ext cx="99524" cy="3142291"/>
            <a:chOff x="16687396" y="3510253"/>
            <a:chExt cx="110473" cy="3506470"/>
          </a:xfrm>
        </p:grpSpPr>
        <p:sp>
          <p:nvSpPr>
            <p:cNvPr id="15" name="object 13">
              <a:extLst>
                <a:ext uri="{FF2B5EF4-FFF2-40B4-BE49-F238E27FC236}">
                  <a16:creationId xmlns:a16="http://schemas.microsoft.com/office/drawing/2014/main" id="{BC844E68-AD3F-6F7D-62A4-78E29DEC574B}"/>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922A2A"/>
              </a:solidFill>
            </a:ln>
          </p:spPr>
          <p:txBody>
            <a:bodyPr wrap="square" lIns="0" tIns="0" rIns="0" bIns="0" rtlCol="0"/>
            <a:lstStyle/>
            <a:p>
              <a:endParaRPr/>
            </a:p>
          </p:txBody>
        </p:sp>
        <p:sp>
          <p:nvSpPr>
            <p:cNvPr id="16" name="object 14">
              <a:extLst>
                <a:ext uri="{FF2B5EF4-FFF2-40B4-BE49-F238E27FC236}">
                  <a16:creationId xmlns:a16="http://schemas.microsoft.com/office/drawing/2014/main" id="{A7815CFF-3BA7-D42E-0E1A-DA5B681BB069}"/>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922A2A"/>
              </a:solidFill>
            </a:ln>
          </p:spPr>
          <p:txBody>
            <a:bodyPr wrap="square" lIns="0" tIns="0" rIns="0" bIns="0" rtlCol="0"/>
            <a:lstStyle/>
            <a:p>
              <a:endParaRPr/>
            </a:p>
          </p:txBody>
        </p:sp>
      </p:grpSp>
    </p:spTree>
    <p:extLst>
      <p:ext uri="{BB962C8B-B14F-4D97-AF65-F5344CB8AC3E}">
        <p14:creationId xmlns:p14="http://schemas.microsoft.com/office/powerpoint/2010/main" val="26723201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EEE5"/>
        </a:solidFill>
        <a:effectLst/>
      </p:bgPr>
    </p:bg>
    <p:spTree>
      <p:nvGrpSpPr>
        <p:cNvPr id="1" name="">
          <a:extLst>
            <a:ext uri="{FF2B5EF4-FFF2-40B4-BE49-F238E27FC236}">
              <a16:creationId xmlns:a16="http://schemas.microsoft.com/office/drawing/2014/main" id="{9A064410-C452-7DE4-FCFF-0F70ABCF9D48}"/>
            </a:ext>
          </a:extLst>
        </p:cNvPr>
        <p:cNvGrpSpPr/>
        <p:nvPr/>
      </p:nvGrpSpPr>
      <p:grpSpPr>
        <a:xfrm>
          <a:off x="0" y="0"/>
          <a:ext cx="0" cy="0"/>
          <a:chOff x="0" y="0"/>
          <a:chExt cx="0" cy="0"/>
        </a:xfrm>
      </p:grpSpPr>
      <p:sp>
        <p:nvSpPr>
          <p:cNvPr id="8" name="Oval 7">
            <a:extLst>
              <a:ext uri="{FF2B5EF4-FFF2-40B4-BE49-F238E27FC236}">
                <a16:creationId xmlns:a16="http://schemas.microsoft.com/office/drawing/2014/main" id="{2EA7A850-0019-5B0E-3540-C7800C97684C}"/>
              </a:ext>
            </a:extLst>
          </p:cNvPr>
          <p:cNvSpPr>
            <a:spLocks/>
          </p:cNvSpPr>
          <p:nvPr/>
        </p:nvSpPr>
        <p:spPr>
          <a:xfrm rot="3425899">
            <a:off x="-4864493" y="-2531319"/>
            <a:ext cx="21920984" cy="21920984"/>
          </a:xfrm>
          <a:prstGeom prst="ellipse">
            <a:avLst/>
          </a:prstGeom>
          <a:gradFill flip="none" rotWithShape="1">
            <a:gsLst>
              <a:gs pos="0">
                <a:srgbClr val="F7EEE5">
                  <a:alpha val="80000"/>
                </a:srgbClr>
              </a:gs>
              <a:gs pos="44000">
                <a:srgbClr val="C78F57"/>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sp>
        <p:nvSpPr>
          <p:cNvPr id="10" name="TextBox 9">
            <a:extLst>
              <a:ext uri="{FF2B5EF4-FFF2-40B4-BE49-F238E27FC236}">
                <a16:creationId xmlns:a16="http://schemas.microsoft.com/office/drawing/2014/main" id="{7FA10365-F8D8-A9D8-C58E-D101EBA82C7A}"/>
              </a:ext>
            </a:extLst>
          </p:cNvPr>
          <p:cNvSpPr txBox="1"/>
          <p:nvPr/>
        </p:nvSpPr>
        <p:spPr>
          <a:xfrm rot="5400000">
            <a:off x="-2974514" y="2542570"/>
            <a:ext cx="6992182" cy="1569660"/>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r>
              <a:rPr lang="en-US" sz="9300" dirty="0">
                <a:ln w="25400" cmpd="dbl">
                  <a:noFill/>
                  <a:prstDash val="solid"/>
                </a:ln>
                <a:solidFill>
                  <a:srgbClr val="1F3345">
                    <a:alpha val="45000"/>
                  </a:srgbClr>
                </a:solidFill>
              </a:rPr>
              <a:t>IMPORTANCE</a:t>
            </a:r>
          </a:p>
        </p:txBody>
      </p:sp>
      <p:sp>
        <p:nvSpPr>
          <p:cNvPr id="17" name="Rectangle 16">
            <a:extLst>
              <a:ext uri="{FF2B5EF4-FFF2-40B4-BE49-F238E27FC236}">
                <a16:creationId xmlns:a16="http://schemas.microsoft.com/office/drawing/2014/main" id="{5F13AA89-8935-C8B4-B1A0-6BB8BD7D8906}"/>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922A2A"/>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922A2A"/>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0" name="Rectangle: Rounded Corners 19">
            <a:extLst>
              <a:ext uri="{FF2B5EF4-FFF2-40B4-BE49-F238E27FC236}">
                <a16:creationId xmlns:a16="http://schemas.microsoft.com/office/drawing/2014/main" id="{B642A04C-C3F4-9DA6-6DFD-C38EFF499544}"/>
              </a:ext>
            </a:extLst>
          </p:cNvPr>
          <p:cNvSpPr/>
          <p:nvPr/>
        </p:nvSpPr>
        <p:spPr>
          <a:xfrm>
            <a:off x="8011843" y="2268492"/>
            <a:ext cx="3769891" cy="2489525"/>
          </a:xfrm>
          <a:prstGeom prst="roundRect">
            <a:avLst>
              <a:gd name="adj" fmla="val 5497"/>
            </a:avLst>
          </a:prstGeom>
          <a:noFill/>
          <a:ln w="28575">
            <a:solidFill>
              <a:srgbClr val="004D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EG" sz="8000" dirty="0">
                <a:solidFill>
                  <a:srgbClr val="922A2A"/>
                </a:solidFill>
                <a:latin typeface="Kanz-al-Marjaan" panose="03020500000000000000" pitchFamily="66" charset="-78"/>
                <a:cs typeface="Kanz-al-Marjaan" panose="03020500000000000000" pitchFamily="66" charset="-78"/>
              </a:rPr>
              <a:t>كلمات نورانية</a:t>
            </a:r>
            <a:endParaRPr lang="en-AE" sz="8000" dirty="0">
              <a:solidFill>
                <a:srgbClr val="922A2A"/>
              </a:solidFill>
              <a:latin typeface="Kanz-al-Marjaan" panose="03020500000000000000" pitchFamily="66" charset="-78"/>
              <a:cs typeface="Kanz-al-Marjaan" panose="03020500000000000000" pitchFamily="66" charset="-78"/>
            </a:endParaRPr>
          </a:p>
        </p:txBody>
      </p:sp>
      <p:sp>
        <p:nvSpPr>
          <p:cNvPr id="26" name="TextBox 25">
            <a:extLst>
              <a:ext uri="{FF2B5EF4-FFF2-40B4-BE49-F238E27FC236}">
                <a16:creationId xmlns:a16="http://schemas.microsoft.com/office/drawing/2014/main" id="{5AA518AE-A085-79A6-4D74-52F879284E28}"/>
              </a:ext>
            </a:extLst>
          </p:cNvPr>
          <p:cNvSpPr txBox="1"/>
          <p:nvPr/>
        </p:nvSpPr>
        <p:spPr>
          <a:xfrm>
            <a:off x="1801708" y="573196"/>
            <a:ext cx="4320448"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شريعة</a:t>
            </a:r>
            <a:r>
              <a:rPr kumimoji="0" lang="ar-SA" sz="32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rPr>
              <a:t> </a:t>
            </a:r>
            <a:r>
              <a:rPr kumimoji="0" lang="ar-SA" sz="28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rPr>
              <a:t>نا قانون موافق هوئي</a:t>
            </a:r>
            <a:endParaRPr kumimoji="0" lang="en-US" sz="32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IN" sz="1600" dirty="0">
                <a:solidFill>
                  <a:prstClr val="black"/>
                </a:solidFill>
                <a:latin typeface="Gilmer Light" panose="00000400000000000000" pitchFamily="50" charset="0"/>
              </a:rPr>
              <a:t>In accordance with the canons of Shariat</a:t>
            </a:r>
            <a:endParaRPr lang="en-US" sz="1600" dirty="0">
              <a:solidFill>
                <a:prstClr val="black"/>
              </a:solidFill>
              <a:latin typeface="Gilmer Light" panose="00000400000000000000" pitchFamily="50" charset="0"/>
            </a:endParaRPr>
          </a:p>
        </p:txBody>
      </p:sp>
      <p:sp>
        <p:nvSpPr>
          <p:cNvPr id="30" name="TextBox 29">
            <a:extLst>
              <a:ext uri="{FF2B5EF4-FFF2-40B4-BE49-F238E27FC236}">
                <a16:creationId xmlns:a16="http://schemas.microsoft.com/office/drawing/2014/main" id="{8128B49C-29B0-3FB2-C4BC-3CF806289334}"/>
              </a:ext>
            </a:extLst>
          </p:cNvPr>
          <p:cNvSpPr txBox="1"/>
          <p:nvPr/>
        </p:nvSpPr>
        <p:spPr>
          <a:xfrm>
            <a:off x="1206500" y="2116453"/>
            <a:ext cx="4915656" cy="947952"/>
          </a:xfrm>
          <a:prstGeom prst="rect">
            <a:avLst/>
          </a:prstGeom>
          <a:noFill/>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ar-EG" sz="2800" b="0" i="0" u="none" strike="noStrike" kern="1200" cap="none" spc="0" normalizeH="0" baseline="0" noProof="0" dirty="0">
                <a:ln w="0"/>
                <a:solidFill>
                  <a:prstClr val="black"/>
                </a:solidFill>
                <a:uLnTx/>
                <a:uFillTx/>
                <a:latin typeface="Kanz-al-Marjaan" panose="03020500000000000000" pitchFamily="66" charset="-78"/>
                <a:ea typeface="Kanz-al-Marjaan" panose="03020500000000000000" pitchFamily="66" charset="-78"/>
                <a:cs typeface="Kanz-al-Marjaan" panose="03020500000000000000" pitchFamily="66" charset="-78"/>
              </a:rPr>
              <a:t>جھ</a:t>
            </a:r>
            <a:r>
              <a:rPr kumimoji="0" lang="ar-SA" sz="2800" b="0" i="0" u="none" strike="noStrike" kern="1200" cap="none" spc="0" normalizeH="0" baseline="0" noProof="0" dirty="0">
                <a:ln w="0"/>
                <a:solidFill>
                  <a:prstClr val="black"/>
                </a:solidFill>
                <a:uLnTx/>
                <a:uFillTx/>
                <a:latin typeface="Kanz-al-Marjaan" panose="03020500000000000000" pitchFamily="66" charset="-78"/>
                <a:ea typeface="Kanz-al-Marjaan" panose="03020500000000000000" pitchFamily="66" charset="-78"/>
                <a:cs typeface="Kanz-al-Marjaan" panose="03020500000000000000" pitchFamily="66" charset="-78"/>
              </a:rPr>
              <a:t> بهي اتفاق تهائي </a:t>
            </a:r>
            <a:r>
              <a:rPr kumimoji="0" lang="ar-EG" sz="3200" b="0" i="0" u="none" strike="noStrike" kern="1200" cap="none" spc="0" normalizeH="0" baseline="0" noProof="0" dirty="0">
                <a:ln w="0"/>
                <a:solidFill>
                  <a:prstClr val="black"/>
                </a:solidFill>
                <a:uLnTx/>
                <a:uFillTx/>
                <a:latin typeface="Kanz-al-Marjaan" panose="03020500000000000000" pitchFamily="66" charset="-78"/>
                <a:ea typeface="Kanz-al-Marjaan" panose="03020500000000000000" pitchFamily="66" charset="-78"/>
                <a:cs typeface="Kanz-al-Marjaan" panose="03020500000000000000" pitchFamily="66" charset="-78"/>
              </a:rPr>
              <a:t>يھ</a:t>
            </a:r>
            <a:r>
              <a:rPr kumimoji="0" lang="ar-SA" sz="3200" b="0" i="0" u="none" strike="noStrike" kern="1200" cap="none" spc="0" normalizeH="0" baseline="0" noProof="0" dirty="0">
                <a:ln w="0"/>
                <a:solidFill>
                  <a:prstClr val="black"/>
                </a:solidFill>
                <a:uLnTx/>
                <a:uFillTx/>
                <a:latin typeface="Kanz-al-Marjaan" panose="03020500000000000000" pitchFamily="66" charset="-78"/>
                <a:ea typeface="Kanz-al-Marjaan" panose="03020500000000000000" pitchFamily="66" charset="-78"/>
                <a:cs typeface="Kanz-al-Marjaan" panose="03020500000000000000" pitchFamily="66" charset="-78"/>
              </a:rPr>
              <a:t> </a:t>
            </a:r>
            <a:r>
              <a:rPr kumimoji="0" lang="ar-SA"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خوشي</a:t>
            </a:r>
            <a:r>
              <a:rPr kumimoji="0" lang="ar-SA" sz="28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rPr>
              <a:t> سي هوئي</a:t>
            </a:r>
            <a:endParaRPr kumimoji="0" lang="en-IN" sz="900" b="0" i="0" u="none" strike="noStrike" kern="1200" cap="none" spc="0" normalizeH="0" baseline="0" noProof="0" dirty="0">
              <a:ln>
                <a:noFill/>
              </a:ln>
              <a:solidFill>
                <a:prstClr val="black"/>
              </a:solidFill>
              <a:effectLst/>
              <a:uLnTx/>
              <a:uFillTx/>
              <a:latin typeface="Gilmer Light" panose="00000400000000000000" pitchFamily="50" charset="0"/>
            </a:endParaRPr>
          </a:p>
          <a:p>
            <a:pPr marL="0" marR="0" lvl="0" indent="0" algn="r" defTabSz="914400" rtl="0" eaLnBrk="1" fontAlgn="auto" latinLnBrk="0" hangingPunct="1">
              <a:lnSpc>
                <a:spcPct val="12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Gilmer Light" panose="00000400000000000000" pitchFamily="50" charset="0"/>
              </a:rPr>
              <a:t>Mutual understanding between both the parties</a:t>
            </a:r>
            <a:endParaRPr kumimoji="0" lang="en-US" sz="2800" b="0" i="0" u="none" strike="noStrike" kern="1200" cap="none" spc="0" normalizeH="0" baseline="0" noProof="0" dirty="0">
              <a:ln>
                <a:noFill/>
              </a:ln>
              <a:solidFill>
                <a:prstClr val="black"/>
              </a:solidFill>
              <a:effectLst/>
              <a:uLnTx/>
              <a:uFillTx/>
              <a:latin typeface="Gilmer Light" panose="00000400000000000000" pitchFamily="50" charset="0"/>
              <a:cs typeface="Kanz-al-Marjaan" panose="03020500000000000000" pitchFamily="66" charset="-78"/>
            </a:endParaRPr>
          </a:p>
        </p:txBody>
      </p:sp>
      <p:sp>
        <p:nvSpPr>
          <p:cNvPr id="34" name="TextBox 33">
            <a:extLst>
              <a:ext uri="{FF2B5EF4-FFF2-40B4-BE49-F238E27FC236}">
                <a16:creationId xmlns:a16="http://schemas.microsoft.com/office/drawing/2014/main" id="{5D29FE3F-B0D7-EF63-BF48-EC670BEC4483}"/>
              </a:ext>
            </a:extLst>
          </p:cNvPr>
          <p:cNvSpPr txBox="1"/>
          <p:nvPr/>
        </p:nvSpPr>
        <p:spPr>
          <a:xfrm>
            <a:off x="1003300" y="3663119"/>
            <a:ext cx="5118856" cy="1107996"/>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a:effectLst/>
                <a:uLnTx/>
                <a:uFillTx/>
                <a:latin typeface="Kanz-al-Marjaan" panose="03020500000000000000" pitchFamily="66" charset="-78"/>
                <a:ea typeface="+mn-ea"/>
                <a:cs typeface="Kanz-al-Marjaan" panose="03020500000000000000" pitchFamily="66" charset="-78"/>
              </a:rPr>
              <a:t>اْثثس </a:t>
            </a:r>
            <a:r>
              <a:rPr kumimoji="0" lang="ar-SA" sz="2800" i="0" u="none" strike="noStrike" kern="1200" cap="none" spc="0" normalizeH="0" baseline="0" noProof="0" dirty="0">
                <a:effectLst/>
                <a:uLnTx/>
                <a:uFillTx/>
                <a:latin typeface="Kanz-al-Marjaan" panose="03020500000000000000" pitchFamily="66" charset="-78"/>
                <a:ea typeface="+mn-ea"/>
                <a:cs typeface="Kanz-al-Marjaan" panose="03020500000000000000" pitchFamily="66" charset="-78"/>
              </a:rPr>
              <a:t>ما</a:t>
            </a:r>
            <a:r>
              <a:rPr kumimoji="0" lang="en-US" sz="2800" i="0" u="none" strike="noStrike" kern="1200" cap="none" spc="0" normalizeH="0" baseline="0" noProof="0" dirty="0">
                <a:effectLst/>
                <a:uLnTx/>
                <a:uFillTx/>
                <a:latin typeface="Kanz-al-Marjaan" panose="03020500000000000000" pitchFamily="66" charset="-78"/>
                <a:ea typeface="+mn-ea"/>
                <a:cs typeface="Kanz-al-Marjaan" panose="03020500000000000000" pitchFamily="66" charset="-78"/>
              </a:rPr>
              <a:t> </a:t>
            </a:r>
            <a:r>
              <a:rPr kumimoji="0" lang="ar-SA"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محبة نا ساتهسس زيادة</a:t>
            </a:r>
            <a:r>
              <a:rPr kumimoji="0" lang="en-US"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 </a:t>
            </a:r>
            <a:r>
              <a:rPr kumimoji="0" lang="ar-SA"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ويثثار </a:t>
            </a:r>
            <a:r>
              <a:rPr kumimoji="0" lang="ar-SA" sz="28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rPr>
              <a:t>تهائي</a:t>
            </a:r>
            <a:endParaRPr kumimoji="0" lang="en-US" sz="28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endParaRPr>
          </a:p>
          <a:p>
            <a:pPr marL="0" marR="0" lvl="0" indent="0" algn="r" defTabSz="914400" eaLnBrk="1" fontAlgn="auto" latinLnBrk="0" hangingPunct="1">
              <a:spcBef>
                <a:spcPts val="0"/>
              </a:spcBef>
              <a:spcAft>
                <a:spcPts val="0"/>
              </a:spcAft>
              <a:buClrTx/>
              <a:buSzTx/>
              <a:buFontTx/>
              <a:buNone/>
              <a:tabLst/>
              <a:defRPr/>
            </a:pPr>
            <a:endParaRPr kumimoji="0" lang="en-IN" sz="100" b="0" i="0" u="none" strike="noStrike" kern="1200" cap="none" spc="0" normalizeH="0" baseline="0" noProof="0" dirty="0">
              <a:ln>
                <a:noFill/>
              </a:ln>
              <a:solidFill>
                <a:prstClr val="black"/>
              </a:solidFill>
              <a:effectLst/>
              <a:uLnTx/>
              <a:uFillTx/>
              <a:latin typeface="Gilmer Light" panose="00000400000000000000" pitchFamily="50" charset="0"/>
            </a:endParaRPr>
          </a:p>
          <a:p>
            <a:pPr marL="0" marR="0" lvl="0" indent="0" algn="r" defTabSz="914400" eaLnBrk="1" fontAlgn="auto" latinLnBrk="0" hangingPunct="1">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Gilmer Light" panose="00000400000000000000" pitchFamily="50" charset="0"/>
              </a:rPr>
              <a:t>legal documents should be prepared in order to maintain unity and achieve growth in the business</a:t>
            </a:r>
            <a:endParaRPr kumimoji="0" lang="en-US" sz="2400" b="0" i="0" u="none" strike="noStrike" kern="1200" cap="none" spc="0" normalizeH="0" baseline="0" noProof="0" dirty="0">
              <a:ln>
                <a:noFill/>
              </a:ln>
              <a:solidFill>
                <a:prstClr val="black"/>
              </a:solidFill>
              <a:effectLst/>
              <a:uLnTx/>
              <a:uFillTx/>
              <a:latin typeface="Gilmer Light" panose="00000400000000000000" pitchFamily="50" charset="0"/>
              <a:cs typeface="Kanz-al-Marjaan" panose="03020500000000000000" pitchFamily="66" charset="-78"/>
            </a:endParaRPr>
          </a:p>
        </p:txBody>
      </p:sp>
      <p:sp>
        <p:nvSpPr>
          <p:cNvPr id="38" name="TextBox 37">
            <a:extLst>
              <a:ext uri="{FF2B5EF4-FFF2-40B4-BE49-F238E27FC236}">
                <a16:creationId xmlns:a16="http://schemas.microsoft.com/office/drawing/2014/main" id="{8D01156C-01CA-BEF5-2DE8-86A7A2F63AA2}"/>
              </a:ext>
            </a:extLst>
          </p:cNvPr>
          <p:cNvSpPr txBox="1"/>
          <p:nvPr/>
        </p:nvSpPr>
        <p:spPr>
          <a:xfrm>
            <a:off x="1422400" y="5374588"/>
            <a:ext cx="4699756" cy="83099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 </a:t>
            </a:r>
            <a:r>
              <a:rPr kumimoji="0" lang="ar-SA"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شيطان نا وس</a:t>
            </a:r>
            <a:r>
              <a:rPr kumimoji="0" lang="ar-EG"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او</a:t>
            </a:r>
            <a:r>
              <a:rPr kumimoji="0" lang="ar-SA"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س </a:t>
            </a:r>
            <a:r>
              <a:rPr lang="ar-SA" sz="2800" dirty="0">
                <a:ln w="0"/>
                <a:solidFill>
                  <a:prstClr val="black"/>
                </a:solidFill>
                <a:latin typeface="Kanz-al-Marjaan" panose="03020500000000000000" pitchFamily="66" charset="-78"/>
                <a:cs typeface="Kanz-al-Marjaan" panose="03020500000000000000" pitchFamily="66" charset="-78"/>
              </a:rPr>
              <a:t>سي دور رهسس</a:t>
            </a:r>
            <a:endParaRPr lang="en-US" sz="2800" dirty="0">
              <a:ln w="0"/>
              <a:solidFill>
                <a:prstClr val="black"/>
              </a:solidFill>
              <a:latin typeface="Kanz-al-Marjaan" panose="03020500000000000000" pitchFamily="66" charset="-78"/>
              <a:cs typeface="Kanz-al-Marjaan" panose="03020500000000000000" pitchFamily="66" charset="-78"/>
            </a:endParaRPr>
          </a:p>
          <a:p>
            <a:pPr algn="r">
              <a:defRPr/>
            </a:pPr>
            <a:r>
              <a:rPr lang="en-IN" sz="1600" dirty="0">
                <a:solidFill>
                  <a:prstClr val="black"/>
                </a:solidFill>
                <a:latin typeface="Gilmer Light" panose="00000400000000000000" pitchFamily="50" charset="0"/>
              </a:rPr>
              <a:t>To abstain from the insinuation of Satan</a:t>
            </a:r>
            <a:endParaRPr lang="en-US" sz="1600" dirty="0">
              <a:solidFill>
                <a:prstClr val="black"/>
              </a:solidFill>
              <a:latin typeface="Gilmer Light" panose="00000400000000000000" pitchFamily="50" charset="0"/>
            </a:endParaRPr>
          </a:p>
        </p:txBody>
      </p:sp>
      <p:cxnSp>
        <p:nvCxnSpPr>
          <p:cNvPr id="35" name="Connector: Elbow 34">
            <a:extLst>
              <a:ext uri="{FF2B5EF4-FFF2-40B4-BE49-F238E27FC236}">
                <a16:creationId xmlns:a16="http://schemas.microsoft.com/office/drawing/2014/main" id="{D35E5096-A196-5840-FD15-4E19EE92FAE8}"/>
              </a:ext>
            </a:extLst>
          </p:cNvPr>
          <p:cNvCxnSpPr>
            <a:cxnSpLocks/>
          </p:cNvCxnSpPr>
          <p:nvPr/>
        </p:nvCxnSpPr>
        <p:spPr>
          <a:xfrm rot="10800000">
            <a:off x="7617572" y="990600"/>
            <a:ext cx="2146864" cy="1277894"/>
          </a:xfrm>
          <a:prstGeom prst="bentConnector3">
            <a:avLst>
              <a:gd name="adj1" fmla="val 7408"/>
            </a:avLst>
          </a:prstGeom>
          <a:ln w="28575">
            <a:solidFill>
              <a:srgbClr val="004D3F"/>
            </a:solidFill>
            <a:tailEnd type="triangle"/>
          </a:ln>
        </p:spPr>
        <p:style>
          <a:lnRef idx="2">
            <a:schemeClr val="accent1"/>
          </a:lnRef>
          <a:fillRef idx="0">
            <a:schemeClr val="accent1"/>
          </a:fillRef>
          <a:effectRef idx="1">
            <a:schemeClr val="accent1"/>
          </a:effectRef>
          <a:fontRef idx="minor">
            <a:schemeClr val="tx1"/>
          </a:fontRef>
        </p:style>
      </p:cxnSp>
      <p:cxnSp>
        <p:nvCxnSpPr>
          <p:cNvPr id="43" name="Connector: Elbow 42">
            <a:extLst>
              <a:ext uri="{FF2B5EF4-FFF2-40B4-BE49-F238E27FC236}">
                <a16:creationId xmlns:a16="http://schemas.microsoft.com/office/drawing/2014/main" id="{7EC81A82-7F06-8087-D092-E773F99C8A97}"/>
              </a:ext>
            </a:extLst>
          </p:cNvPr>
          <p:cNvCxnSpPr/>
          <p:nvPr/>
        </p:nvCxnSpPr>
        <p:spPr>
          <a:xfrm rot="10800000" flipV="1">
            <a:off x="7617650" y="4758016"/>
            <a:ext cx="2042026" cy="1080345"/>
          </a:xfrm>
          <a:prstGeom prst="bentConnector3">
            <a:avLst>
              <a:gd name="adj1" fmla="val -4730"/>
            </a:avLst>
          </a:prstGeom>
          <a:ln w="28575">
            <a:solidFill>
              <a:srgbClr val="004D3F"/>
            </a:solidFill>
            <a:tailEnd type="triangle"/>
          </a:ln>
        </p:spPr>
        <p:style>
          <a:lnRef idx="2">
            <a:schemeClr val="accent1"/>
          </a:lnRef>
          <a:fillRef idx="0">
            <a:schemeClr val="accent1"/>
          </a:fillRef>
          <a:effectRef idx="1">
            <a:schemeClr val="accent1"/>
          </a:effectRef>
          <a:fontRef idx="minor">
            <a:schemeClr val="tx1"/>
          </a:fontRef>
        </p:style>
      </p:cxnSp>
      <p:sp>
        <p:nvSpPr>
          <p:cNvPr id="50" name="!!!!WOval 49">
            <a:extLst>
              <a:ext uri="{FF2B5EF4-FFF2-40B4-BE49-F238E27FC236}">
                <a16:creationId xmlns:a16="http://schemas.microsoft.com/office/drawing/2014/main" id="{C0B1489B-03F1-8234-8ACB-E66D06F58E37}"/>
              </a:ext>
            </a:extLst>
          </p:cNvPr>
          <p:cNvSpPr>
            <a:spLocks/>
          </p:cNvSpPr>
          <p:nvPr/>
        </p:nvSpPr>
        <p:spPr>
          <a:xfrm>
            <a:off x="6238961" y="5250086"/>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46" name="!!!!WPicture 45">
            <a:extLst>
              <a:ext uri="{FF2B5EF4-FFF2-40B4-BE49-F238E27FC236}">
                <a16:creationId xmlns:a16="http://schemas.microsoft.com/office/drawing/2014/main" id="{3CA55EA6-DA6B-63CD-B52C-575E2B2038F4}"/>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6371948" y="5383073"/>
            <a:ext cx="814028" cy="814028"/>
          </a:xfrm>
          <a:prstGeom prst="rect">
            <a:avLst/>
          </a:prstGeom>
        </p:spPr>
      </p:pic>
      <p:sp>
        <p:nvSpPr>
          <p:cNvPr id="51" name="!!!MOval 50">
            <a:extLst>
              <a:ext uri="{FF2B5EF4-FFF2-40B4-BE49-F238E27FC236}">
                <a16:creationId xmlns:a16="http://schemas.microsoft.com/office/drawing/2014/main" id="{D558E5AA-FCA3-F92A-F101-668D29491BEB}"/>
              </a:ext>
            </a:extLst>
          </p:cNvPr>
          <p:cNvSpPr>
            <a:spLocks/>
          </p:cNvSpPr>
          <p:nvPr/>
        </p:nvSpPr>
        <p:spPr>
          <a:xfrm>
            <a:off x="6238961" y="3650258"/>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42" name="!!!MPicture 41">
            <a:extLst>
              <a:ext uri="{FF2B5EF4-FFF2-40B4-BE49-F238E27FC236}">
                <a16:creationId xmlns:a16="http://schemas.microsoft.com/office/drawing/2014/main" id="{D137F9F7-C99F-2C36-6D17-BAA8AD9CCBE2}"/>
              </a:ext>
            </a:extLst>
          </p:cNvPr>
          <p:cNvPicPr>
            <a:picLocks noChangeAspect="1"/>
          </p:cNvPicPr>
          <p:nvPr/>
        </p:nvPicPr>
        <p:blipFill>
          <a:blip r:embed="rId4">
            <a:lum bright="70000" contrast="-70000"/>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6444794" y="3856091"/>
            <a:ext cx="668335" cy="668335"/>
          </a:xfrm>
          <a:prstGeom prst="rect">
            <a:avLst/>
          </a:prstGeom>
        </p:spPr>
      </p:pic>
      <p:sp>
        <p:nvSpPr>
          <p:cNvPr id="52" name="!!KOval 51">
            <a:extLst>
              <a:ext uri="{FF2B5EF4-FFF2-40B4-BE49-F238E27FC236}">
                <a16:creationId xmlns:a16="http://schemas.microsoft.com/office/drawing/2014/main" id="{AAE19564-8CC9-5550-AC06-5061B528A023}"/>
              </a:ext>
            </a:extLst>
          </p:cNvPr>
          <p:cNvSpPr>
            <a:spLocks/>
          </p:cNvSpPr>
          <p:nvPr/>
        </p:nvSpPr>
        <p:spPr>
          <a:xfrm>
            <a:off x="6238961" y="2050429"/>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40" name="!!KPicture 39">
            <a:extLst>
              <a:ext uri="{FF2B5EF4-FFF2-40B4-BE49-F238E27FC236}">
                <a16:creationId xmlns:a16="http://schemas.microsoft.com/office/drawing/2014/main" id="{56492729-7977-D6F0-A4B8-ACFFB8876D45}"/>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6403773" y="2215241"/>
            <a:ext cx="750376" cy="750376"/>
          </a:xfrm>
          <a:prstGeom prst="rect">
            <a:avLst/>
          </a:prstGeom>
        </p:spPr>
      </p:pic>
      <p:sp>
        <p:nvSpPr>
          <p:cNvPr id="49" name="!sOval 48">
            <a:extLst>
              <a:ext uri="{FF2B5EF4-FFF2-40B4-BE49-F238E27FC236}">
                <a16:creationId xmlns:a16="http://schemas.microsoft.com/office/drawing/2014/main" id="{F365E1B8-8EF2-2749-51CD-1935EBC0ECF9}"/>
              </a:ext>
            </a:extLst>
          </p:cNvPr>
          <p:cNvSpPr>
            <a:spLocks/>
          </p:cNvSpPr>
          <p:nvPr/>
        </p:nvSpPr>
        <p:spPr>
          <a:xfrm>
            <a:off x="6238961" y="450600"/>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44" name="!sPicture 43">
            <a:extLst>
              <a:ext uri="{FF2B5EF4-FFF2-40B4-BE49-F238E27FC236}">
                <a16:creationId xmlns:a16="http://schemas.microsoft.com/office/drawing/2014/main" id="{1A3CEF4F-9F49-3AE5-1D38-E72F79BB86B8}"/>
              </a:ext>
            </a:extLst>
          </p:cNvPr>
          <p:cNvPicPr>
            <a:picLocks noChangeAspect="1"/>
          </p:cNvPicPr>
          <p:nvPr/>
        </p:nvPicPr>
        <p:blipFill>
          <a:blip r:embed="rId8">
            <a:lum bright="70000" contrast="-70000"/>
            <a:extLst>
              <a:ext uri="{BEBA8EAE-BF5A-486C-A8C5-ECC9F3942E4B}">
                <a14:imgProps xmlns:a14="http://schemas.microsoft.com/office/drawing/2010/main">
                  <a14:imgLayer r:embed="rId9">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6478887" y="656104"/>
            <a:ext cx="668993" cy="668993"/>
          </a:xfrm>
          <a:prstGeom prst="rect">
            <a:avLst/>
          </a:prstGeom>
        </p:spPr>
      </p:pic>
      <p:grpSp>
        <p:nvGrpSpPr>
          <p:cNvPr id="2" name="Group 1">
            <a:extLst>
              <a:ext uri="{FF2B5EF4-FFF2-40B4-BE49-F238E27FC236}">
                <a16:creationId xmlns:a16="http://schemas.microsoft.com/office/drawing/2014/main" id="{010B16E4-4856-5C9A-5809-6DB0BB6D17B6}"/>
              </a:ext>
            </a:extLst>
          </p:cNvPr>
          <p:cNvGrpSpPr/>
          <p:nvPr/>
        </p:nvGrpSpPr>
        <p:grpSpPr>
          <a:xfrm>
            <a:off x="-16330819" y="5362802"/>
            <a:ext cx="12321388" cy="1571398"/>
            <a:chOff x="-78588" y="5362802"/>
            <a:chExt cx="12321388" cy="1571398"/>
          </a:xfrm>
        </p:grpSpPr>
        <p:sp>
          <p:nvSpPr>
            <p:cNvPr id="3" name="Rectangle 2">
              <a:extLst>
                <a:ext uri="{FF2B5EF4-FFF2-40B4-BE49-F238E27FC236}">
                  <a16:creationId xmlns:a16="http://schemas.microsoft.com/office/drawing/2014/main" id="{848B775C-1036-D9CC-54E8-DB00620F9D95}"/>
                </a:ext>
              </a:extLst>
            </p:cNvPr>
            <p:cNvSpPr/>
            <p:nvPr/>
          </p:nvSpPr>
          <p:spPr>
            <a:xfrm>
              <a:off x="-78588" y="5362803"/>
              <a:ext cx="12321388" cy="1571397"/>
            </a:xfrm>
            <a:prstGeom prst="rect">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4" name="Picture 3">
              <a:extLst>
                <a:ext uri="{FF2B5EF4-FFF2-40B4-BE49-F238E27FC236}">
                  <a16:creationId xmlns:a16="http://schemas.microsoft.com/office/drawing/2014/main" id="{C9C9751A-3AD3-DB21-0B13-EA0F7BF9420C}"/>
                </a:ext>
              </a:extLst>
            </p:cNvPr>
            <p:cNvPicPr>
              <a:picLocks noChangeAspect="1"/>
            </p:cNvPicPr>
            <p:nvPr/>
          </p:nvPicPr>
          <p:blipFill>
            <a:blip r:embed="rId10">
              <a:duotone>
                <a:prstClr val="black"/>
                <a:srgbClr val="D9C3A5">
                  <a:tint val="50000"/>
                  <a:satMod val="180000"/>
                </a:srgbClr>
              </a:duotone>
              <a:alphaModFix amt="15000"/>
              <a:extLst>
                <a:ext uri="{28A0092B-C50C-407E-A947-70E740481C1C}">
                  <a14:useLocalDpi xmlns:a14="http://schemas.microsoft.com/office/drawing/2010/main" val="0"/>
                </a:ext>
              </a:extLst>
            </a:blip>
            <a:srcRect l="-1" t="78198" r="-416"/>
            <a:stretch/>
          </p:blipFill>
          <p:spPr>
            <a:xfrm>
              <a:off x="1" y="5362802"/>
              <a:ext cx="12242799" cy="1495197"/>
            </a:xfrm>
            <a:prstGeom prst="rect">
              <a:avLst/>
            </a:prstGeom>
          </p:spPr>
        </p:pic>
      </p:grpSp>
      <p:sp>
        <p:nvSpPr>
          <p:cNvPr id="6" name="Oval 5">
            <a:extLst>
              <a:ext uri="{FF2B5EF4-FFF2-40B4-BE49-F238E27FC236}">
                <a16:creationId xmlns:a16="http://schemas.microsoft.com/office/drawing/2014/main" id="{94A97FE2-215B-E01D-01EE-BB3363595CCF}"/>
              </a:ext>
            </a:extLst>
          </p:cNvPr>
          <p:cNvSpPr/>
          <p:nvPr/>
        </p:nvSpPr>
        <p:spPr>
          <a:xfrm>
            <a:off x="-15007099" y="4786802"/>
            <a:ext cx="1152000" cy="1152000"/>
          </a:xfrm>
          <a:prstGeom prst="ellipse">
            <a:avLst/>
          </a:prstGeom>
          <a:solidFill>
            <a:srgbClr val="F7EE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Tree>
    <p:extLst>
      <p:ext uri="{BB962C8B-B14F-4D97-AF65-F5344CB8AC3E}">
        <p14:creationId xmlns:p14="http://schemas.microsoft.com/office/powerpoint/2010/main" val="736583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EEE5"/>
        </a:solidFill>
        <a:effectLst/>
      </p:bgPr>
    </p:bg>
    <p:spTree>
      <p:nvGrpSpPr>
        <p:cNvPr id="1" name="">
          <a:extLst>
            <a:ext uri="{FF2B5EF4-FFF2-40B4-BE49-F238E27FC236}">
              <a16:creationId xmlns:a16="http://schemas.microsoft.com/office/drawing/2014/main" id="{A5A377AB-7320-C1BF-703C-782296AD40D0}"/>
            </a:ext>
          </a:extLst>
        </p:cNvPr>
        <p:cNvGrpSpPr/>
        <p:nvPr/>
      </p:nvGrpSpPr>
      <p:grpSpPr>
        <a:xfrm>
          <a:off x="0" y="0"/>
          <a:ext cx="0" cy="0"/>
          <a:chOff x="0" y="0"/>
          <a:chExt cx="0" cy="0"/>
        </a:xfrm>
      </p:grpSpPr>
      <p:sp>
        <p:nvSpPr>
          <p:cNvPr id="8" name="Oval 7">
            <a:extLst>
              <a:ext uri="{FF2B5EF4-FFF2-40B4-BE49-F238E27FC236}">
                <a16:creationId xmlns:a16="http://schemas.microsoft.com/office/drawing/2014/main" id="{81115199-65D8-017A-7979-E8C08DC7C8C9}"/>
              </a:ext>
            </a:extLst>
          </p:cNvPr>
          <p:cNvSpPr>
            <a:spLocks/>
          </p:cNvSpPr>
          <p:nvPr/>
        </p:nvSpPr>
        <p:spPr>
          <a:xfrm rot="3425899">
            <a:off x="-4864493" y="-2531319"/>
            <a:ext cx="21920984" cy="21920984"/>
          </a:xfrm>
          <a:prstGeom prst="ellipse">
            <a:avLst/>
          </a:prstGeom>
          <a:gradFill flip="none" rotWithShape="1">
            <a:gsLst>
              <a:gs pos="0">
                <a:srgbClr val="F7EEE5">
                  <a:alpha val="80000"/>
                </a:srgbClr>
              </a:gs>
              <a:gs pos="44000">
                <a:srgbClr val="C78F57">
                  <a:alpha val="0"/>
                </a:srgb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grpSp>
        <p:nvGrpSpPr>
          <p:cNvPr id="57" name="Group 56">
            <a:extLst>
              <a:ext uri="{FF2B5EF4-FFF2-40B4-BE49-F238E27FC236}">
                <a16:creationId xmlns:a16="http://schemas.microsoft.com/office/drawing/2014/main" id="{08BE4714-7F07-EF11-CE22-6610FB07E2AF}"/>
              </a:ext>
            </a:extLst>
          </p:cNvPr>
          <p:cNvGrpSpPr/>
          <p:nvPr/>
        </p:nvGrpSpPr>
        <p:grpSpPr>
          <a:xfrm>
            <a:off x="-78588" y="5362802"/>
            <a:ext cx="12321388" cy="1571398"/>
            <a:chOff x="-78588" y="5362802"/>
            <a:chExt cx="12321388" cy="1571398"/>
          </a:xfrm>
        </p:grpSpPr>
        <p:sp>
          <p:nvSpPr>
            <p:cNvPr id="9" name="Rectangle 8">
              <a:extLst>
                <a:ext uri="{FF2B5EF4-FFF2-40B4-BE49-F238E27FC236}">
                  <a16:creationId xmlns:a16="http://schemas.microsoft.com/office/drawing/2014/main" id="{A780766A-3C0D-C32A-D4B1-A926328334EB}"/>
                </a:ext>
              </a:extLst>
            </p:cNvPr>
            <p:cNvSpPr/>
            <p:nvPr/>
          </p:nvSpPr>
          <p:spPr>
            <a:xfrm>
              <a:off x="-78588" y="5362803"/>
              <a:ext cx="12321388" cy="1571397"/>
            </a:xfrm>
            <a:prstGeom prst="rect">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12" name="Picture 11">
              <a:extLst>
                <a:ext uri="{FF2B5EF4-FFF2-40B4-BE49-F238E27FC236}">
                  <a16:creationId xmlns:a16="http://schemas.microsoft.com/office/drawing/2014/main" id="{362F1F19-58E3-EEB5-6E37-DD040545E338}"/>
                </a:ext>
              </a:extLst>
            </p:cNvPr>
            <p:cNvPicPr>
              <a:picLocks noChangeAspect="1"/>
            </p:cNvPicPr>
            <p:nvPr/>
          </p:nvPicPr>
          <p:blipFill>
            <a:blip r:embed="rId2">
              <a:duotone>
                <a:prstClr val="black"/>
                <a:srgbClr val="D9C3A5">
                  <a:tint val="50000"/>
                  <a:satMod val="180000"/>
                </a:srgbClr>
              </a:duotone>
              <a:alphaModFix amt="15000"/>
              <a:extLst>
                <a:ext uri="{28A0092B-C50C-407E-A947-70E740481C1C}">
                  <a14:useLocalDpi xmlns:a14="http://schemas.microsoft.com/office/drawing/2010/main" val="0"/>
                </a:ext>
              </a:extLst>
            </a:blip>
            <a:srcRect l="-1" t="78198" r="-416"/>
            <a:stretch/>
          </p:blipFill>
          <p:spPr>
            <a:xfrm>
              <a:off x="1" y="5362802"/>
              <a:ext cx="12242799" cy="1495197"/>
            </a:xfrm>
            <a:prstGeom prst="rect">
              <a:avLst/>
            </a:prstGeom>
          </p:spPr>
        </p:pic>
      </p:grpSp>
      <p:sp>
        <p:nvSpPr>
          <p:cNvPr id="10" name="TextBox 9">
            <a:extLst>
              <a:ext uri="{FF2B5EF4-FFF2-40B4-BE49-F238E27FC236}">
                <a16:creationId xmlns:a16="http://schemas.microsoft.com/office/drawing/2014/main" id="{4A29A9D1-050C-3C55-58FE-AF84D00C24E1}"/>
              </a:ext>
            </a:extLst>
          </p:cNvPr>
          <p:cNvSpPr txBox="1"/>
          <p:nvPr/>
        </p:nvSpPr>
        <p:spPr>
          <a:xfrm rot="5400000">
            <a:off x="-2974514" y="3019335"/>
            <a:ext cx="6992182" cy="1200329"/>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pPr algn="l"/>
            <a:r>
              <a:rPr lang="en-US" dirty="0">
                <a:ln w="25400" cmpd="dbl">
                  <a:noFill/>
                  <a:prstDash val="solid"/>
                </a:ln>
                <a:solidFill>
                  <a:srgbClr val="1F3345">
                    <a:alpha val="45000"/>
                  </a:srgbClr>
                </a:solidFill>
              </a:rPr>
              <a:t>IMPORTANCE</a:t>
            </a:r>
          </a:p>
        </p:txBody>
      </p:sp>
      <p:sp>
        <p:nvSpPr>
          <p:cNvPr id="17" name="Rectangle 16">
            <a:extLst>
              <a:ext uri="{FF2B5EF4-FFF2-40B4-BE49-F238E27FC236}">
                <a16:creationId xmlns:a16="http://schemas.microsoft.com/office/drawing/2014/main" id="{8BF3DCDA-334E-C4E9-0B23-7CA23D48129F}"/>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F7EEE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F7EEE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C8601B4D-15F3-FBEC-674E-91D074125162}"/>
              </a:ext>
            </a:extLst>
          </p:cNvPr>
          <p:cNvSpPr txBox="1"/>
          <p:nvPr/>
        </p:nvSpPr>
        <p:spPr>
          <a:xfrm>
            <a:off x="3333728" y="441441"/>
            <a:ext cx="6462335" cy="769441"/>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شريعة</a:t>
            </a:r>
            <a:r>
              <a:rPr kumimoji="0" lang="ar-SA" sz="44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rPr>
              <a:t> </a:t>
            </a:r>
            <a:r>
              <a:rPr kumimoji="0" lang="ar-SA" sz="40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rPr>
              <a:t>نا قانون موافق هوئي</a:t>
            </a:r>
            <a:endParaRPr kumimoji="0" lang="en-US" sz="44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endParaRPr>
          </a:p>
        </p:txBody>
      </p:sp>
      <p:pic>
        <p:nvPicPr>
          <p:cNvPr id="13" name="Picture 12">
            <a:extLst>
              <a:ext uri="{FF2B5EF4-FFF2-40B4-BE49-F238E27FC236}">
                <a16:creationId xmlns:a16="http://schemas.microsoft.com/office/drawing/2014/main" id="{CBCE80BC-96FE-7931-9502-C97ABC062AA9}"/>
              </a:ext>
            </a:extLst>
          </p:cNvPr>
          <p:cNvPicPr>
            <a:picLocks noChangeAspect="1"/>
          </p:cNvPicPr>
          <p:nvPr/>
        </p:nvPicPr>
        <p:blipFill>
          <a:blip r:embed="rId3"/>
          <a:stretch>
            <a:fillRect/>
          </a:stretch>
        </p:blipFill>
        <p:spPr>
          <a:xfrm>
            <a:off x="3306159" y="1551695"/>
            <a:ext cx="6517474" cy="3144015"/>
          </a:xfrm>
          <a:prstGeom prst="rect">
            <a:avLst/>
          </a:prstGeom>
          <a:effectLst>
            <a:outerShdw blurRad="63500" sx="102000" sy="102000" algn="ctr" rotWithShape="0">
              <a:prstClr val="black">
                <a:alpha val="40000"/>
              </a:prstClr>
            </a:outerShdw>
          </a:effectLst>
        </p:spPr>
      </p:pic>
      <p:sp>
        <p:nvSpPr>
          <p:cNvPr id="14" name="TextBox 13">
            <a:extLst>
              <a:ext uri="{FF2B5EF4-FFF2-40B4-BE49-F238E27FC236}">
                <a16:creationId xmlns:a16="http://schemas.microsoft.com/office/drawing/2014/main" id="{9C377428-4B6D-4051-02A9-1E2624D92D52}"/>
              </a:ext>
            </a:extLst>
          </p:cNvPr>
          <p:cNvSpPr txBox="1"/>
          <p:nvPr/>
        </p:nvSpPr>
        <p:spPr>
          <a:xfrm>
            <a:off x="-4871810" y="813155"/>
            <a:ext cx="4320448"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شريعة</a:t>
            </a:r>
            <a:r>
              <a:rPr kumimoji="0" lang="ar-SA" sz="32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rPr>
              <a:t> </a:t>
            </a:r>
            <a:r>
              <a:rPr kumimoji="0" lang="ar-SA" sz="28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rPr>
              <a:t>نا قانون موافق هوئي</a:t>
            </a:r>
            <a:endParaRPr kumimoji="0" lang="en-US" sz="32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IN" sz="1600" dirty="0">
                <a:solidFill>
                  <a:prstClr val="black"/>
                </a:solidFill>
                <a:latin typeface="Gilmer Light" panose="00000400000000000000" pitchFamily="50" charset="0"/>
              </a:rPr>
              <a:t>In accordance with the canons of Shariat</a:t>
            </a:r>
            <a:endParaRPr lang="en-US" sz="1600" dirty="0">
              <a:solidFill>
                <a:prstClr val="black"/>
              </a:solidFill>
              <a:latin typeface="Gilmer Light" panose="00000400000000000000" pitchFamily="50" charset="0"/>
            </a:endParaRPr>
          </a:p>
        </p:txBody>
      </p:sp>
      <p:sp>
        <p:nvSpPr>
          <p:cNvPr id="15" name="TextBox 14">
            <a:extLst>
              <a:ext uri="{FF2B5EF4-FFF2-40B4-BE49-F238E27FC236}">
                <a16:creationId xmlns:a16="http://schemas.microsoft.com/office/drawing/2014/main" id="{863CC659-753A-06F2-239B-864A6D86EFB8}"/>
              </a:ext>
            </a:extLst>
          </p:cNvPr>
          <p:cNvSpPr txBox="1"/>
          <p:nvPr/>
        </p:nvSpPr>
        <p:spPr>
          <a:xfrm>
            <a:off x="-5467018" y="2224562"/>
            <a:ext cx="4915656" cy="947952"/>
          </a:xfrm>
          <a:prstGeom prst="rect">
            <a:avLst/>
          </a:prstGeom>
          <a:noFill/>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ar-EG" sz="2800" b="0" i="0" u="none" strike="noStrike" kern="1200" cap="none" spc="0" normalizeH="0" baseline="0" noProof="0" dirty="0">
                <a:ln w="0"/>
                <a:solidFill>
                  <a:prstClr val="black"/>
                </a:solidFill>
                <a:uLnTx/>
                <a:uFillTx/>
                <a:latin typeface="Kanz-al-Marjaan" panose="03020500000000000000" pitchFamily="66" charset="-78"/>
                <a:ea typeface="Kanz-al-Marjaan" panose="03020500000000000000" pitchFamily="66" charset="-78"/>
                <a:cs typeface="Kanz-al-Marjaan" panose="03020500000000000000" pitchFamily="66" charset="-78"/>
              </a:rPr>
              <a:t>جھ</a:t>
            </a:r>
            <a:r>
              <a:rPr kumimoji="0" lang="ar-SA" sz="2800" b="0" i="0" u="none" strike="noStrike" kern="1200" cap="none" spc="0" normalizeH="0" baseline="0" noProof="0" dirty="0">
                <a:ln w="0"/>
                <a:solidFill>
                  <a:prstClr val="black"/>
                </a:solidFill>
                <a:uLnTx/>
                <a:uFillTx/>
                <a:latin typeface="Kanz-al-Marjaan" panose="03020500000000000000" pitchFamily="66" charset="-78"/>
                <a:ea typeface="Kanz-al-Marjaan" panose="03020500000000000000" pitchFamily="66" charset="-78"/>
                <a:cs typeface="Kanz-al-Marjaan" panose="03020500000000000000" pitchFamily="66" charset="-78"/>
              </a:rPr>
              <a:t> بهي اتفاق تهائي </a:t>
            </a:r>
            <a:r>
              <a:rPr kumimoji="0" lang="ar-EG" sz="3200" b="0" i="0" u="none" strike="noStrike" kern="1200" cap="none" spc="0" normalizeH="0" baseline="0" noProof="0" dirty="0">
                <a:ln w="0"/>
                <a:solidFill>
                  <a:prstClr val="black"/>
                </a:solidFill>
                <a:uLnTx/>
                <a:uFillTx/>
                <a:latin typeface="Kanz-al-Marjaan" panose="03020500000000000000" pitchFamily="66" charset="-78"/>
                <a:ea typeface="Kanz-al-Marjaan" panose="03020500000000000000" pitchFamily="66" charset="-78"/>
                <a:cs typeface="Kanz-al-Marjaan" panose="03020500000000000000" pitchFamily="66" charset="-78"/>
              </a:rPr>
              <a:t>يھ</a:t>
            </a:r>
            <a:r>
              <a:rPr kumimoji="0" lang="ar-SA" sz="3200" b="0" i="0" u="none" strike="noStrike" kern="1200" cap="none" spc="0" normalizeH="0" baseline="0" noProof="0" dirty="0">
                <a:ln w="0"/>
                <a:solidFill>
                  <a:prstClr val="black"/>
                </a:solidFill>
                <a:uLnTx/>
                <a:uFillTx/>
                <a:latin typeface="Kanz-al-Marjaan" panose="03020500000000000000" pitchFamily="66" charset="-78"/>
                <a:ea typeface="Kanz-al-Marjaan" panose="03020500000000000000" pitchFamily="66" charset="-78"/>
                <a:cs typeface="Kanz-al-Marjaan" panose="03020500000000000000" pitchFamily="66" charset="-78"/>
              </a:rPr>
              <a:t> </a:t>
            </a:r>
            <a:r>
              <a:rPr kumimoji="0" lang="ar-SA"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خوشي</a:t>
            </a:r>
            <a:r>
              <a:rPr kumimoji="0" lang="ar-SA" sz="28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rPr>
              <a:t> سي هوئي</a:t>
            </a:r>
            <a:endParaRPr kumimoji="0" lang="en-IN" sz="900" b="0" i="0" u="none" strike="noStrike" kern="1200" cap="none" spc="0" normalizeH="0" baseline="0" noProof="0" dirty="0">
              <a:ln>
                <a:noFill/>
              </a:ln>
              <a:solidFill>
                <a:prstClr val="black"/>
              </a:solidFill>
              <a:effectLst/>
              <a:uLnTx/>
              <a:uFillTx/>
              <a:latin typeface="Gilmer Light" panose="00000400000000000000" pitchFamily="50" charset="0"/>
            </a:endParaRPr>
          </a:p>
          <a:p>
            <a:pPr marL="0" marR="0" lvl="0" indent="0" algn="r" defTabSz="914400" rtl="0" eaLnBrk="1" fontAlgn="auto" latinLnBrk="0" hangingPunct="1">
              <a:lnSpc>
                <a:spcPct val="12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Gilmer Light" panose="00000400000000000000" pitchFamily="50" charset="0"/>
              </a:rPr>
              <a:t>Mutual understanding between both the parties</a:t>
            </a:r>
            <a:endParaRPr kumimoji="0" lang="en-US" sz="2800" b="0" i="0" u="none" strike="noStrike" kern="1200" cap="none" spc="0" normalizeH="0" baseline="0" noProof="0" dirty="0">
              <a:ln>
                <a:noFill/>
              </a:ln>
              <a:solidFill>
                <a:prstClr val="black"/>
              </a:solidFill>
              <a:effectLst/>
              <a:uLnTx/>
              <a:uFillTx/>
              <a:latin typeface="Gilmer Light" panose="00000400000000000000" pitchFamily="50" charset="0"/>
              <a:cs typeface="Kanz-al-Marjaan" panose="03020500000000000000" pitchFamily="66" charset="-78"/>
            </a:endParaRPr>
          </a:p>
        </p:txBody>
      </p:sp>
      <p:sp>
        <p:nvSpPr>
          <p:cNvPr id="16" name="TextBox 15">
            <a:extLst>
              <a:ext uri="{FF2B5EF4-FFF2-40B4-BE49-F238E27FC236}">
                <a16:creationId xmlns:a16="http://schemas.microsoft.com/office/drawing/2014/main" id="{38E780DE-DFED-1282-6081-D7687792B332}"/>
              </a:ext>
            </a:extLst>
          </p:cNvPr>
          <p:cNvSpPr txBox="1"/>
          <p:nvPr/>
        </p:nvSpPr>
        <p:spPr>
          <a:xfrm>
            <a:off x="-5670218" y="3714452"/>
            <a:ext cx="5118856" cy="1107996"/>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rPr>
              <a:t>اْثثس </a:t>
            </a:r>
            <a:r>
              <a:rPr kumimoji="0" lang="ar-SA" sz="2800" i="0" u="none" strike="noStrike" kern="1200" cap="none" spc="0" normalizeH="0" baseline="0" noProof="0" dirty="0">
                <a:ln>
                  <a:noFill/>
                </a:ln>
                <a:effectLst/>
                <a:uLnTx/>
                <a:uFillTx/>
                <a:latin typeface="Kanz-al-Marjaan" panose="03020500000000000000" pitchFamily="66" charset="-78"/>
                <a:ea typeface="+mn-ea"/>
                <a:cs typeface="Kanz-al-Marjaan" panose="03020500000000000000" pitchFamily="66" charset="-78"/>
              </a:rPr>
              <a:t>ما</a:t>
            </a:r>
            <a:r>
              <a:rPr kumimoji="0" lang="en-US" sz="2800" i="0" u="none" strike="noStrike" kern="1200" cap="none" spc="0" normalizeH="0" baseline="0" noProof="0" dirty="0">
                <a:ln>
                  <a:noFill/>
                </a:ln>
                <a:effectLst/>
                <a:uLnTx/>
                <a:uFillTx/>
                <a:latin typeface="Kanz-al-Marjaan" panose="03020500000000000000" pitchFamily="66" charset="-78"/>
                <a:ea typeface="+mn-ea"/>
                <a:cs typeface="Kanz-al-Marjaan" panose="03020500000000000000" pitchFamily="66" charset="-78"/>
              </a:rPr>
              <a:t> </a:t>
            </a:r>
            <a:r>
              <a:rPr kumimoji="0" lang="ar-SA"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محبة نا ساتهسس زيادة</a:t>
            </a:r>
            <a:r>
              <a:rPr kumimoji="0" lang="en-US"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 </a:t>
            </a:r>
            <a:r>
              <a:rPr kumimoji="0" lang="ar-SA"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ويثثار </a:t>
            </a:r>
            <a:r>
              <a:rPr kumimoji="0" lang="ar-SA" sz="28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rPr>
              <a:t>تهائي</a:t>
            </a:r>
            <a:endParaRPr kumimoji="0" lang="en-US" sz="28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endParaRPr>
          </a:p>
          <a:p>
            <a:pPr marL="0" marR="0" lvl="0" indent="0" algn="r" defTabSz="914400" eaLnBrk="1" fontAlgn="auto" latinLnBrk="0" hangingPunct="1">
              <a:spcBef>
                <a:spcPts val="0"/>
              </a:spcBef>
              <a:spcAft>
                <a:spcPts val="0"/>
              </a:spcAft>
              <a:buClrTx/>
              <a:buSzTx/>
              <a:buFontTx/>
              <a:buNone/>
              <a:tabLst/>
              <a:defRPr/>
            </a:pPr>
            <a:endParaRPr kumimoji="0" lang="en-IN" sz="100" b="0" i="0" u="none" strike="noStrike" kern="1200" cap="none" spc="0" normalizeH="0" baseline="0" noProof="0" dirty="0">
              <a:ln>
                <a:noFill/>
              </a:ln>
              <a:solidFill>
                <a:prstClr val="black"/>
              </a:solidFill>
              <a:effectLst/>
              <a:uLnTx/>
              <a:uFillTx/>
              <a:latin typeface="Gilmer Light" panose="00000400000000000000" pitchFamily="50" charset="0"/>
            </a:endParaRPr>
          </a:p>
          <a:p>
            <a:pPr marL="0" marR="0" lvl="0" indent="0" algn="r" defTabSz="914400" eaLnBrk="1" fontAlgn="auto" latinLnBrk="0" hangingPunct="1">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Gilmer Light" panose="00000400000000000000" pitchFamily="50" charset="0"/>
              </a:rPr>
              <a:t>legal documents should be prepared in order to maintain unity and achieve growth in the business</a:t>
            </a:r>
            <a:endParaRPr kumimoji="0" lang="en-US" sz="2400" b="0" i="0" u="none" strike="noStrike" kern="1200" cap="none" spc="0" normalizeH="0" baseline="0" noProof="0" dirty="0">
              <a:ln>
                <a:noFill/>
              </a:ln>
              <a:solidFill>
                <a:prstClr val="black"/>
              </a:solidFill>
              <a:effectLst/>
              <a:uLnTx/>
              <a:uFillTx/>
              <a:latin typeface="Gilmer Light" panose="00000400000000000000" pitchFamily="50" charset="0"/>
              <a:cs typeface="Kanz-al-Marjaan" panose="03020500000000000000" pitchFamily="66" charset="-78"/>
            </a:endParaRPr>
          </a:p>
        </p:txBody>
      </p:sp>
      <p:sp>
        <p:nvSpPr>
          <p:cNvPr id="18" name="TextBox 17">
            <a:extLst>
              <a:ext uri="{FF2B5EF4-FFF2-40B4-BE49-F238E27FC236}">
                <a16:creationId xmlns:a16="http://schemas.microsoft.com/office/drawing/2014/main" id="{464A3F19-E743-700A-8FC5-198BE001A8C0}"/>
              </a:ext>
            </a:extLst>
          </p:cNvPr>
          <p:cNvSpPr txBox="1"/>
          <p:nvPr/>
        </p:nvSpPr>
        <p:spPr>
          <a:xfrm>
            <a:off x="-5251118" y="5422864"/>
            <a:ext cx="4699756" cy="83099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 </a:t>
            </a:r>
            <a:r>
              <a:rPr kumimoji="0" lang="ar-SA"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شيطان نا وس</a:t>
            </a:r>
            <a:r>
              <a:rPr kumimoji="0" lang="ar-EG"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او</a:t>
            </a:r>
            <a:r>
              <a:rPr kumimoji="0" lang="ar-SA"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س </a:t>
            </a:r>
            <a:r>
              <a:rPr lang="ar-SA" sz="2800" dirty="0">
                <a:ln w="0"/>
                <a:solidFill>
                  <a:prstClr val="black"/>
                </a:solidFill>
                <a:latin typeface="Kanz-al-Marjaan" panose="03020500000000000000" pitchFamily="66" charset="-78"/>
                <a:cs typeface="Kanz-al-Marjaan" panose="03020500000000000000" pitchFamily="66" charset="-78"/>
              </a:rPr>
              <a:t>سي دور رهسس</a:t>
            </a:r>
            <a:endParaRPr lang="en-US" sz="2800" dirty="0">
              <a:ln w="0"/>
              <a:solidFill>
                <a:prstClr val="black"/>
              </a:solidFill>
              <a:latin typeface="Kanz-al-Marjaan" panose="03020500000000000000" pitchFamily="66" charset="-78"/>
              <a:cs typeface="Kanz-al-Marjaan" panose="03020500000000000000" pitchFamily="66" charset="-78"/>
            </a:endParaRPr>
          </a:p>
          <a:p>
            <a:pPr algn="r">
              <a:defRPr/>
            </a:pPr>
            <a:r>
              <a:rPr lang="en-IN" sz="1600" dirty="0">
                <a:solidFill>
                  <a:prstClr val="black"/>
                </a:solidFill>
                <a:latin typeface="Gilmer Light" panose="00000400000000000000" pitchFamily="50" charset="0"/>
              </a:rPr>
              <a:t>To abstain from the insinuation of Satan</a:t>
            </a:r>
            <a:endParaRPr lang="en-US" sz="1600" dirty="0">
              <a:solidFill>
                <a:prstClr val="black"/>
              </a:solidFill>
              <a:latin typeface="Gilmer Light" panose="00000400000000000000" pitchFamily="50" charset="0"/>
            </a:endParaRPr>
          </a:p>
        </p:txBody>
      </p:sp>
      <p:sp>
        <p:nvSpPr>
          <p:cNvPr id="45" name="!!!!WOval 49">
            <a:extLst>
              <a:ext uri="{FF2B5EF4-FFF2-40B4-BE49-F238E27FC236}">
                <a16:creationId xmlns:a16="http://schemas.microsoft.com/office/drawing/2014/main" id="{8D40AD26-4BF8-8898-4999-45EC16BFCE41}"/>
              </a:ext>
            </a:extLst>
          </p:cNvPr>
          <p:cNvSpPr>
            <a:spLocks/>
          </p:cNvSpPr>
          <p:nvPr/>
        </p:nvSpPr>
        <p:spPr>
          <a:xfrm>
            <a:off x="9810331" y="5558476"/>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47" name="!!!!WPicture 45">
            <a:extLst>
              <a:ext uri="{FF2B5EF4-FFF2-40B4-BE49-F238E27FC236}">
                <a16:creationId xmlns:a16="http://schemas.microsoft.com/office/drawing/2014/main" id="{C03EFA87-959A-3CD9-1DB7-72E117B4EF03}"/>
              </a:ext>
            </a:extLst>
          </p:cNvPr>
          <p:cNvPicPr>
            <a:picLocks noChangeAspect="1"/>
          </p:cNvPicPr>
          <p:nvPr/>
        </p:nvPicPr>
        <p:blipFill>
          <a:blip r:embed="rId4">
            <a:lum bright="70000" contrast="-70000"/>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9943318" y="5691462"/>
            <a:ext cx="814028" cy="814028"/>
          </a:xfrm>
          <a:prstGeom prst="rect">
            <a:avLst/>
          </a:prstGeom>
        </p:spPr>
      </p:pic>
      <p:sp>
        <p:nvSpPr>
          <p:cNvPr id="38" name="!!!MOval 50">
            <a:extLst>
              <a:ext uri="{FF2B5EF4-FFF2-40B4-BE49-F238E27FC236}">
                <a16:creationId xmlns:a16="http://schemas.microsoft.com/office/drawing/2014/main" id="{9292F400-21CF-7D5C-E087-EF75518EA391}"/>
              </a:ext>
            </a:extLst>
          </p:cNvPr>
          <p:cNvSpPr>
            <a:spLocks/>
          </p:cNvSpPr>
          <p:nvPr/>
        </p:nvSpPr>
        <p:spPr>
          <a:xfrm>
            <a:off x="6967264" y="5558476"/>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39" name="!!!MPicture 41">
            <a:extLst>
              <a:ext uri="{FF2B5EF4-FFF2-40B4-BE49-F238E27FC236}">
                <a16:creationId xmlns:a16="http://schemas.microsoft.com/office/drawing/2014/main" id="{F203A40B-3881-B3E8-4BED-653A845CAEC9}"/>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7173097" y="5764309"/>
            <a:ext cx="668335" cy="668335"/>
          </a:xfrm>
          <a:prstGeom prst="rect">
            <a:avLst/>
          </a:prstGeom>
        </p:spPr>
      </p:pic>
      <p:sp>
        <p:nvSpPr>
          <p:cNvPr id="36" name="!!KOval 51">
            <a:extLst>
              <a:ext uri="{FF2B5EF4-FFF2-40B4-BE49-F238E27FC236}">
                <a16:creationId xmlns:a16="http://schemas.microsoft.com/office/drawing/2014/main" id="{1718E381-E780-205F-F106-0BCE7FA325F9}"/>
              </a:ext>
            </a:extLst>
          </p:cNvPr>
          <p:cNvSpPr>
            <a:spLocks/>
          </p:cNvSpPr>
          <p:nvPr/>
        </p:nvSpPr>
        <p:spPr>
          <a:xfrm>
            <a:off x="4124198" y="5558476"/>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37" name="!!KPicture 39">
            <a:extLst>
              <a:ext uri="{FF2B5EF4-FFF2-40B4-BE49-F238E27FC236}">
                <a16:creationId xmlns:a16="http://schemas.microsoft.com/office/drawing/2014/main" id="{67EB258F-2318-F434-30D2-2D0154F36AF0}"/>
              </a:ext>
            </a:extLst>
          </p:cNvPr>
          <p:cNvPicPr>
            <a:picLocks noChangeAspect="1"/>
          </p:cNvPicPr>
          <p:nvPr/>
        </p:nvPicPr>
        <p:blipFill>
          <a:blip r:embed="rId8">
            <a:lum bright="70000" contrast="-70000"/>
            <a:extLst>
              <a:ext uri="{BEBA8EAE-BF5A-486C-A8C5-ECC9F3942E4B}">
                <a14:imgProps xmlns:a14="http://schemas.microsoft.com/office/drawing/2010/main">
                  <a14:imgLayer r:embed="rId9">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4289010" y="5723288"/>
            <a:ext cx="750376" cy="750376"/>
          </a:xfrm>
          <a:prstGeom prst="rect">
            <a:avLst/>
          </a:prstGeom>
        </p:spPr>
      </p:pic>
      <p:sp>
        <p:nvSpPr>
          <p:cNvPr id="41" name="!sOval 48">
            <a:extLst>
              <a:ext uri="{FF2B5EF4-FFF2-40B4-BE49-F238E27FC236}">
                <a16:creationId xmlns:a16="http://schemas.microsoft.com/office/drawing/2014/main" id="{009DCC2A-6473-2F97-D065-F56F8568C22C}"/>
              </a:ext>
            </a:extLst>
          </p:cNvPr>
          <p:cNvSpPr>
            <a:spLocks/>
          </p:cNvSpPr>
          <p:nvPr/>
        </p:nvSpPr>
        <p:spPr>
          <a:xfrm>
            <a:off x="1281132" y="4822800"/>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8" name="Oval 47">
            <a:extLst>
              <a:ext uri="{FF2B5EF4-FFF2-40B4-BE49-F238E27FC236}">
                <a16:creationId xmlns:a16="http://schemas.microsoft.com/office/drawing/2014/main" id="{65FA81D8-64E7-0E3A-BA81-39F37924B5AE}"/>
              </a:ext>
            </a:extLst>
          </p:cNvPr>
          <p:cNvSpPr/>
          <p:nvPr/>
        </p:nvSpPr>
        <p:spPr>
          <a:xfrm>
            <a:off x="1245132" y="4786802"/>
            <a:ext cx="1152000" cy="1152000"/>
          </a:xfrm>
          <a:prstGeom prst="ellipse">
            <a:avLst/>
          </a:prstGeom>
          <a:solidFill>
            <a:srgbClr val="F7EE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43" name="!sPicture 43">
            <a:extLst>
              <a:ext uri="{FF2B5EF4-FFF2-40B4-BE49-F238E27FC236}">
                <a16:creationId xmlns:a16="http://schemas.microsoft.com/office/drawing/2014/main" id="{783E6BBD-9DEE-0DB8-E8C9-612E076CF20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521058" y="5028304"/>
            <a:ext cx="668993" cy="668993"/>
          </a:xfrm>
          <a:prstGeom prst="rect">
            <a:avLst/>
          </a:prstGeom>
        </p:spPr>
      </p:pic>
    </p:spTree>
    <p:extLst>
      <p:ext uri="{BB962C8B-B14F-4D97-AF65-F5344CB8AC3E}">
        <p14:creationId xmlns:p14="http://schemas.microsoft.com/office/powerpoint/2010/main" val="41729747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EEE5"/>
        </a:solidFill>
        <a:effectLst/>
      </p:bgPr>
    </p:bg>
    <p:spTree>
      <p:nvGrpSpPr>
        <p:cNvPr id="1" name="">
          <a:extLst>
            <a:ext uri="{FF2B5EF4-FFF2-40B4-BE49-F238E27FC236}">
              <a16:creationId xmlns:a16="http://schemas.microsoft.com/office/drawing/2014/main" id="{D78CD6A4-7F32-7846-A02F-755ED48404DD}"/>
            </a:ext>
          </a:extLst>
        </p:cNvPr>
        <p:cNvGrpSpPr/>
        <p:nvPr/>
      </p:nvGrpSpPr>
      <p:grpSpPr>
        <a:xfrm>
          <a:off x="0" y="0"/>
          <a:ext cx="0" cy="0"/>
          <a:chOff x="0" y="0"/>
          <a:chExt cx="0" cy="0"/>
        </a:xfrm>
      </p:grpSpPr>
      <p:sp>
        <p:nvSpPr>
          <p:cNvPr id="8" name="Oval 7">
            <a:extLst>
              <a:ext uri="{FF2B5EF4-FFF2-40B4-BE49-F238E27FC236}">
                <a16:creationId xmlns:a16="http://schemas.microsoft.com/office/drawing/2014/main" id="{BF4960E3-028F-83B4-982C-635AB6CB26A5}"/>
              </a:ext>
            </a:extLst>
          </p:cNvPr>
          <p:cNvSpPr>
            <a:spLocks/>
          </p:cNvSpPr>
          <p:nvPr/>
        </p:nvSpPr>
        <p:spPr>
          <a:xfrm rot="3425899">
            <a:off x="-4864493" y="-2531319"/>
            <a:ext cx="21920984" cy="21920984"/>
          </a:xfrm>
          <a:prstGeom prst="ellipse">
            <a:avLst/>
          </a:prstGeom>
          <a:gradFill flip="none" rotWithShape="1">
            <a:gsLst>
              <a:gs pos="0">
                <a:srgbClr val="F7EEE5">
                  <a:alpha val="80000"/>
                </a:srgbClr>
              </a:gs>
              <a:gs pos="44000">
                <a:srgbClr val="C78F57">
                  <a:alpha val="0"/>
                </a:srgb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grpSp>
        <p:nvGrpSpPr>
          <p:cNvPr id="57" name="Group 56">
            <a:extLst>
              <a:ext uri="{FF2B5EF4-FFF2-40B4-BE49-F238E27FC236}">
                <a16:creationId xmlns:a16="http://schemas.microsoft.com/office/drawing/2014/main" id="{F86C5976-002D-D083-8A2E-7CB54111B90E}"/>
              </a:ext>
            </a:extLst>
          </p:cNvPr>
          <p:cNvGrpSpPr/>
          <p:nvPr/>
        </p:nvGrpSpPr>
        <p:grpSpPr>
          <a:xfrm>
            <a:off x="-78588" y="5362802"/>
            <a:ext cx="12327738" cy="1545998"/>
            <a:chOff x="-78588" y="5362802"/>
            <a:chExt cx="12327738" cy="1545998"/>
          </a:xfrm>
        </p:grpSpPr>
        <p:sp>
          <p:nvSpPr>
            <p:cNvPr id="9" name="Rectangle 8">
              <a:extLst>
                <a:ext uri="{FF2B5EF4-FFF2-40B4-BE49-F238E27FC236}">
                  <a16:creationId xmlns:a16="http://schemas.microsoft.com/office/drawing/2014/main" id="{85C5E757-0A33-95EE-2C03-1FC4D6233AA1}"/>
                </a:ext>
              </a:extLst>
            </p:cNvPr>
            <p:cNvSpPr/>
            <p:nvPr/>
          </p:nvSpPr>
          <p:spPr>
            <a:xfrm>
              <a:off x="-78588" y="5362803"/>
              <a:ext cx="12327738" cy="1545997"/>
            </a:xfrm>
            <a:prstGeom prst="rect">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12" name="Picture 11">
              <a:extLst>
                <a:ext uri="{FF2B5EF4-FFF2-40B4-BE49-F238E27FC236}">
                  <a16:creationId xmlns:a16="http://schemas.microsoft.com/office/drawing/2014/main" id="{ACBD68F2-1A3D-3EC6-845D-FB1794695880}"/>
                </a:ext>
              </a:extLst>
            </p:cNvPr>
            <p:cNvPicPr>
              <a:picLocks noChangeAspect="1"/>
            </p:cNvPicPr>
            <p:nvPr/>
          </p:nvPicPr>
          <p:blipFill>
            <a:blip r:embed="rId2">
              <a:duotone>
                <a:prstClr val="black"/>
                <a:srgbClr val="D9C3A5">
                  <a:tint val="50000"/>
                  <a:satMod val="180000"/>
                </a:srgbClr>
              </a:duotone>
              <a:alphaModFix amt="15000"/>
              <a:extLst>
                <a:ext uri="{28A0092B-C50C-407E-A947-70E740481C1C}">
                  <a14:useLocalDpi xmlns:a14="http://schemas.microsoft.com/office/drawing/2010/main" val="0"/>
                </a:ext>
              </a:extLst>
            </a:blip>
            <a:srcRect l="-2" t="78198" r="-470"/>
            <a:stretch/>
          </p:blipFill>
          <p:spPr>
            <a:xfrm>
              <a:off x="1" y="5362802"/>
              <a:ext cx="12249149" cy="1495197"/>
            </a:xfrm>
            <a:prstGeom prst="rect">
              <a:avLst/>
            </a:prstGeom>
          </p:spPr>
        </p:pic>
      </p:grpSp>
      <p:sp>
        <p:nvSpPr>
          <p:cNvPr id="10" name="TextBox 9">
            <a:extLst>
              <a:ext uri="{FF2B5EF4-FFF2-40B4-BE49-F238E27FC236}">
                <a16:creationId xmlns:a16="http://schemas.microsoft.com/office/drawing/2014/main" id="{928D32BB-B8D3-3777-70CA-1AD99C572BE6}"/>
              </a:ext>
            </a:extLst>
          </p:cNvPr>
          <p:cNvSpPr txBox="1"/>
          <p:nvPr/>
        </p:nvSpPr>
        <p:spPr>
          <a:xfrm rot="5400000">
            <a:off x="-2974514" y="3019335"/>
            <a:ext cx="6992182" cy="1200329"/>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pPr algn="l"/>
            <a:r>
              <a:rPr lang="en-US" dirty="0">
                <a:ln w="25400" cmpd="dbl">
                  <a:noFill/>
                  <a:prstDash val="solid"/>
                </a:ln>
                <a:solidFill>
                  <a:srgbClr val="1F3345">
                    <a:alpha val="45000"/>
                  </a:srgbClr>
                </a:solidFill>
              </a:rPr>
              <a:t>IMPORTANCE</a:t>
            </a:r>
          </a:p>
        </p:txBody>
      </p:sp>
      <p:sp>
        <p:nvSpPr>
          <p:cNvPr id="17" name="Rectangle 16">
            <a:extLst>
              <a:ext uri="{FF2B5EF4-FFF2-40B4-BE49-F238E27FC236}">
                <a16:creationId xmlns:a16="http://schemas.microsoft.com/office/drawing/2014/main" id="{ED1530BC-E32A-79E9-2AF0-278BFDF35CC6}"/>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F7EEE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F7EEE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437C86B3-384F-92C3-B4CA-F00DA6647474}"/>
              </a:ext>
            </a:extLst>
          </p:cNvPr>
          <p:cNvSpPr txBox="1"/>
          <p:nvPr/>
        </p:nvSpPr>
        <p:spPr>
          <a:xfrm>
            <a:off x="3333728" y="441441"/>
            <a:ext cx="6462335" cy="769441"/>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شريعة</a:t>
            </a:r>
            <a:r>
              <a:rPr kumimoji="0" lang="ar-SA" sz="44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rPr>
              <a:t> </a:t>
            </a:r>
            <a:r>
              <a:rPr kumimoji="0" lang="ar-SA" sz="40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rPr>
              <a:t>نا قانون موافق هوئي</a:t>
            </a:r>
            <a:endParaRPr kumimoji="0" lang="en-US" sz="44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endParaRPr>
          </a:p>
        </p:txBody>
      </p:sp>
      <p:grpSp>
        <p:nvGrpSpPr>
          <p:cNvPr id="24" name="Group 23">
            <a:extLst>
              <a:ext uri="{FF2B5EF4-FFF2-40B4-BE49-F238E27FC236}">
                <a16:creationId xmlns:a16="http://schemas.microsoft.com/office/drawing/2014/main" id="{CB082689-39D7-4DCB-6B4F-6E129C7FEC82}"/>
              </a:ext>
            </a:extLst>
          </p:cNvPr>
          <p:cNvGrpSpPr/>
          <p:nvPr/>
        </p:nvGrpSpPr>
        <p:grpSpPr>
          <a:xfrm>
            <a:off x="2197127" y="1313346"/>
            <a:ext cx="8735537" cy="3718517"/>
            <a:chOff x="1728232" y="1313346"/>
            <a:chExt cx="8735537" cy="3718517"/>
          </a:xfrm>
        </p:grpSpPr>
        <p:sp>
          <p:nvSpPr>
            <p:cNvPr id="2" name="TextBox 1">
              <a:extLst>
                <a:ext uri="{FF2B5EF4-FFF2-40B4-BE49-F238E27FC236}">
                  <a16:creationId xmlns:a16="http://schemas.microsoft.com/office/drawing/2014/main" id="{A6BAAB6B-DAC1-B54A-FB2E-D90988104361}"/>
                </a:ext>
              </a:extLst>
            </p:cNvPr>
            <p:cNvSpPr txBox="1"/>
            <p:nvPr/>
          </p:nvSpPr>
          <p:spPr>
            <a:xfrm>
              <a:off x="2518577" y="1313346"/>
              <a:ext cx="7154844" cy="1465851"/>
            </a:xfrm>
            <a:prstGeom prst="rect">
              <a:avLst/>
            </a:prstGeom>
            <a:noFill/>
          </p:spPr>
          <p:txBody>
            <a:bodyPr wrap="square" rtlCol="0">
              <a:spAutoFit/>
            </a:bodyPr>
            <a:lstStyle/>
            <a:p>
              <a:pPr algn="r" rtl="1">
                <a:lnSpc>
                  <a:spcPct val="107000"/>
                </a:lnSpc>
                <a:spcAft>
                  <a:spcPts val="800"/>
                </a:spcAft>
              </a:pPr>
              <a:r>
                <a:rPr lang="en-US" sz="2400" b="1" dirty="0">
                  <a:latin typeface="Calibri" panose="020F0502020204030204" pitchFamily="34" charset="0"/>
                  <a:ea typeface="Calibri" panose="020F0502020204030204" pitchFamily="34" charset="0"/>
                  <a:cs typeface="Kanz-al-Marjaan" panose="03020500000000000000" pitchFamily="66" charset="-78"/>
                </a:rPr>
                <a:t>           </a:t>
              </a:r>
              <a:r>
                <a:rPr lang="ar-SA" sz="2400" b="1" dirty="0">
                  <a:latin typeface="Calibri" panose="020F0502020204030204" pitchFamily="34" charset="0"/>
                  <a:ea typeface="Calibri" panose="020F0502020204030204" pitchFamily="34" charset="0"/>
                  <a:cs typeface="Kanz-al-Marjaan" panose="03020500000000000000" pitchFamily="66" charset="-78"/>
                </a:rPr>
                <a:t>والشريعة الغراء ما وضعت الا لإزالة النقصان، </a:t>
              </a:r>
              <a:endParaRPr lang="en-US" sz="2400" b="1" dirty="0">
                <a:latin typeface="Calibri" panose="020F0502020204030204" pitchFamily="34" charset="0"/>
                <a:ea typeface="Calibri" panose="020F0502020204030204" pitchFamily="34" charset="0"/>
                <a:cs typeface="Kanz-al-Marjaan" panose="03020500000000000000" pitchFamily="66" charset="-78"/>
              </a:endParaRPr>
            </a:p>
            <a:p>
              <a:pPr algn="r" rtl="1">
                <a:lnSpc>
                  <a:spcPct val="107000"/>
                </a:lnSpc>
                <a:spcAft>
                  <a:spcPts val="800"/>
                </a:spcAft>
              </a:pPr>
              <a:r>
                <a:rPr lang="en-US" sz="2400" b="1"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Kanz-al-Marjaan" panose="03020500000000000000" pitchFamily="66" charset="-78"/>
                </a:rPr>
                <a:t>                       </a:t>
              </a:r>
              <a:r>
                <a:rPr lang="ar-SA" sz="3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Kanz-al-Marjaan" panose="03020500000000000000" pitchFamily="66" charset="-78"/>
                </a:rPr>
                <a:t>وما القصد منها سوى الصلاح والفلاح والعمران،</a:t>
              </a:r>
              <a:endParaRPr lang="en-IN" sz="16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p>
              <a:pPr algn="r" rtl="1"/>
              <a:endParaRPr lang="en-IN" sz="1400" dirty="0">
                <a:latin typeface="Kanz-al-Marjaan" panose="03020500000000000000" pitchFamily="66" charset="-78"/>
                <a:ea typeface="Kanz-al-Marjaan" panose="03020500000000000000" pitchFamily="66" charset="-78"/>
                <a:cs typeface="Kanz-al-Marjaan" panose="03020500000000000000" pitchFamily="66" charset="-78"/>
              </a:endParaRPr>
            </a:p>
          </p:txBody>
        </p:sp>
        <p:cxnSp>
          <p:nvCxnSpPr>
            <p:cNvPr id="3" name="Straight Arrow Connector 2">
              <a:extLst>
                <a:ext uri="{FF2B5EF4-FFF2-40B4-BE49-F238E27FC236}">
                  <a16:creationId xmlns:a16="http://schemas.microsoft.com/office/drawing/2014/main" id="{EC515A9D-6C9C-DEFB-C0A5-BFFB1D20E4F3}"/>
                </a:ext>
              </a:extLst>
            </p:cNvPr>
            <p:cNvCxnSpPr>
              <a:cxnSpLocks/>
            </p:cNvCxnSpPr>
            <p:nvPr/>
          </p:nvCxnSpPr>
          <p:spPr>
            <a:xfrm>
              <a:off x="5283411" y="2478355"/>
              <a:ext cx="145160" cy="505436"/>
            </a:xfrm>
            <a:prstGeom prst="straightConnector1">
              <a:avLst/>
            </a:prstGeom>
            <a:ln w="38100">
              <a:solidFill>
                <a:srgbClr val="004D3F"/>
              </a:solidFill>
              <a:round/>
              <a:tailEnd type="stealth" w="lg" len="lg"/>
            </a:ln>
          </p:spPr>
          <p:style>
            <a:lnRef idx="3">
              <a:schemeClr val="accent6"/>
            </a:lnRef>
            <a:fillRef idx="0">
              <a:schemeClr val="accent6"/>
            </a:fillRef>
            <a:effectRef idx="2">
              <a:schemeClr val="accent6"/>
            </a:effectRef>
            <a:fontRef idx="minor">
              <a:schemeClr val="tx1"/>
            </a:fontRef>
          </p:style>
        </p:cxnSp>
        <p:cxnSp>
          <p:nvCxnSpPr>
            <p:cNvPr id="4" name="Straight Arrow Connector 3">
              <a:extLst>
                <a:ext uri="{FF2B5EF4-FFF2-40B4-BE49-F238E27FC236}">
                  <a16:creationId xmlns:a16="http://schemas.microsoft.com/office/drawing/2014/main" id="{C4609124-F7C5-F0E2-A1B1-0CE950509CA4}"/>
                </a:ext>
              </a:extLst>
            </p:cNvPr>
            <p:cNvCxnSpPr>
              <a:cxnSpLocks/>
            </p:cNvCxnSpPr>
            <p:nvPr/>
          </p:nvCxnSpPr>
          <p:spPr>
            <a:xfrm>
              <a:off x="4267108" y="2473851"/>
              <a:ext cx="0" cy="737871"/>
            </a:xfrm>
            <a:prstGeom prst="straightConnector1">
              <a:avLst/>
            </a:prstGeom>
            <a:ln w="38100">
              <a:solidFill>
                <a:srgbClr val="004D3F"/>
              </a:solidFill>
              <a:round/>
              <a:tailEnd type="stealth" w="lg" len="lg"/>
            </a:ln>
          </p:spPr>
          <p:style>
            <a:lnRef idx="3">
              <a:schemeClr val="accent6"/>
            </a:lnRef>
            <a:fillRef idx="0">
              <a:schemeClr val="accent6"/>
            </a:fillRef>
            <a:effectRef idx="2">
              <a:schemeClr val="accent6"/>
            </a:effectRef>
            <a:fontRef idx="minor">
              <a:schemeClr val="tx1"/>
            </a:fontRef>
          </p:style>
        </p:cxnSp>
        <p:cxnSp>
          <p:nvCxnSpPr>
            <p:cNvPr id="6" name="Straight Arrow Connector 5">
              <a:extLst>
                <a:ext uri="{FF2B5EF4-FFF2-40B4-BE49-F238E27FC236}">
                  <a16:creationId xmlns:a16="http://schemas.microsoft.com/office/drawing/2014/main" id="{3C07C44F-0545-7FA2-1084-09B4E9DC2EAF}"/>
                </a:ext>
              </a:extLst>
            </p:cNvPr>
            <p:cNvCxnSpPr>
              <a:cxnSpLocks/>
            </p:cNvCxnSpPr>
            <p:nvPr/>
          </p:nvCxnSpPr>
          <p:spPr>
            <a:xfrm flipH="1">
              <a:off x="2861990" y="2416531"/>
              <a:ext cx="192847" cy="656221"/>
            </a:xfrm>
            <a:prstGeom prst="straightConnector1">
              <a:avLst/>
            </a:prstGeom>
            <a:ln w="38100">
              <a:solidFill>
                <a:srgbClr val="004D3F"/>
              </a:solidFill>
              <a:round/>
              <a:tailEnd type="stealth" w="lg" len="lg"/>
            </a:ln>
          </p:spPr>
          <p:style>
            <a:lnRef idx="3">
              <a:schemeClr val="accent6"/>
            </a:lnRef>
            <a:fillRef idx="0">
              <a:schemeClr val="accent6"/>
            </a:fillRef>
            <a:effectRef idx="2">
              <a:schemeClr val="accent6"/>
            </a:effectRef>
            <a:fontRef idx="minor">
              <a:schemeClr val="tx1"/>
            </a:fontRef>
          </p:style>
        </p:cxnSp>
        <p:sp>
          <p:nvSpPr>
            <p:cNvPr id="11" name="Rectangle 10">
              <a:extLst>
                <a:ext uri="{FF2B5EF4-FFF2-40B4-BE49-F238E27FC236}">
                  <a16:creationId xmlns:a16="http://schemas.microsoft.com/office/drawing/2014/main" id="{A3E81823-8E56-D2A6-D2B4-F50EF8767238}"/>
                </a:ext>
              </a:extLst>
            </p:cNvPr>
            <p:cNvSpPr/>
            <p:nvPr/>
          </p:nvSpPr>
          <p:spPr>
            <a:xfrm>
              <a:off x="5116494" y="2975523"/>
              <a:ext cx="1424429" cy="400110"/>
            </a:xfrm>
            <a:prstGeom prst="rect">
              <a:avLst/>
            </a:prstGeom>
          </p:spPr>
          <p:txBody>
            <a:bodyPr wrap="none">
              <a:spAutoFit/>
            </a:bodyPr>
            <a:lstStyle/>
            <a:p>
              <a:r>
                <a:rPr lang="en-IN" sz="2000" b="1" dirty="0">
                  <a:solidFill>
                    <a:srgbClr val="922A2A"/>
                  </a:solidFill>
                  <a:latin typeface="+mj-lt"/>
                  <a:ea typeface="Calibri" panose="020F0502020204030204" pitchFamily="34" charset="0"/>
                  <a:cs typeface="Arial" panose="020B0604020202020204" pitchFamily="34" charset="0"/>
                </a:rPr>
                <a:t>Betterment</a:t>
              </a:r>
              <a:endParaRPr lang="en-IN" sz="2000" b="1" dirty="0">
                <a:solidFill>
                  <a:srgbClr val="922A2A"/>
                </a:solidFill>
                <a:latin typeface="+mj-lt"/>
              </a:endParaRPr>
            </a:p>
          </p:txBody>
        </p:sp>
        <p:sp>
          <p:nvSpPr>
            <p:cNvPr id="19" name="Rectangle 18">
              <a:extLst>
                <a:ext uri="{FF2B5EF4-FFF2-40B4-BE49-F238E27FC236}">
                  <a16:creationId xmlns:a16="http://schemas.microsoft.com/office/drawing/2014/main" id="{065A961F-8535-1234-DF9B-EAB3A124031D}"/>
                </a:ext>
              </a:extLst>
            </p:cNvPr>
            <p:cNvSpPr/>
            <p:nvPr/>
          </p:nvSpPr>
          <p:spPr>
            <a:xfrm>
              <a:off x="3626567" y="3320115"/>
              <a:ext cx="1106393" cy="400110"/>
            </a:xfrm>
            <a:prstGeom prst="rect">
              <a:avLst/>
            </a:prstGeom>
          </p:spPr>
          <p:txBody>
            <a:bodyPr wrap="none">
              <a:spAutoFit/>
            </a:bodyPr>
            <a:lstStyle/>
            <a:p>
              <a:r>
                <a:rPr lang="en-IN" sz="2000" b="1" dirty="0">
                  <a:solidFill>
                    <a:srgbClr val="922A2A"/>
                  </a:solidFill>
                  <a:latin typeface="+mj-lt"/>
                  <a:ea typeface="Calibri" panose="020F0502020204030204" pitchFamily="34" charset="0"/>
                  <a:cs typeface="Arial" panose="020B0604020202020204" pitchFamily="34" charset="0"/>
                </a:rPr>
                <a:t>Success</a:t>
              </a:r>
              <a:endParaRPr lang="en-IN" sz="2000" b="1" dirty="0">
                <a:solidFill>
                  <a:srgbClr val="922A2A"/>
                </a:solidFill>
                <a:latin typeface="+mj-lt"/>
              </a:endParaRPr>
            </a:p>
          </p:txBody>
        </p:sp>
        <p:sp>
          <p:nvSpPr>
            <p:cNvPr id="20" name="Rectangle 19">
              <a:extLst>
                <a:ext uri="{FF2B5EF4-FFF2-40B4-BE49-F238E27FC236}">
                  <a16:creationId xmlns:a16="http://schemas.microsoft.com/office/drawing/2014/main" id="{0385C1EE-85F8-8B8E-EAB9-AB6172446781}"/>
                </a:ext>
              </a:extLst>
            </p:cNvPr>
            <p:cNvSpPr/>
            <p:nvPr/>
          </p:nvSpPr>
          <p:spPr>
            <a:xfrm>
              <a:off x="2091306" y="3031306"/>
              <a:ext cx="1305486" cy="400110"/>
            </a:xfrm>
            <a:prstGeom prst="rect">
              <a:avLst/>
            </a:prstGeom>
          </p:spPr>
          <p:txBody>
            <a:bodyPr wrap="none">
              <a:spAutoFit/>
            </a:bodyPr>
            <a:lstStyle/>
            <a:p>
              <a:r>
                <a:rPr lang="en-IN" sz="2000" b="1" dirty="0">
                  <a:solidFill>
                    <a:srgbClr val="922A2A"/>
                  </a:solidFill>
                  <a:latin typeface="+mj-lt"/>
                  <a:ea typeface="Calibri" panose="020F0502020204030204" pitchFamily="34" charset="0"/>
                </a:rPr>
                <a:t>Prosperity</a:t>
              </a:r>
              <a:endParaRPr lang="en-IN" sz="2000" b="1" dirty="0">
                <a:solidFill>
                  <a:srgbClr val="922A2A"/>
                </a:solidFill>
                <a:latin typeface="+mj-lt"/>
              </a:endParaRPr>
            </a:p>
          </p:txBody>
        </p:sp>
        <p:sp>
          <p:nvSpPr>
            <p:cNvPr id="21" name="Rectangle 20">
              <a:extLst>
                <a:ext uri="{FF2B5EF4-FFF2-40B4-BE49-F238E27FC236}">
                  <a16:creationId xmlns:a16="http://schemas.microsoft.com/office/drawing/2014/main" id="{BEBCDA4F-B40A-2B98-44BF-2702695C0404}"/>
                </a:ext>
              </a:extLst>
            </p:cNvPr>
            <p:cNvSpPr/>
            <p:nvPr/>
          </p:nvSpPr>
          <p:spPr>
            <a:xfrm>
              <a:off x="4202083" y="4610209"/>
              <a:ext cx="3956532" cy="421654"/>
            </a:xfrm>
            <a:prstGeom prst="rect">
              <a:avLst/>
            </a:prstGeom>
          </p:spPr>
          <p:txBody>
            <a:bodyPr wrap="none">
              <a:spAutoFit/>
            </a:bodyPr>
            <a:lstStyle/>
            <a:p>
              <a:pPr rtl="1">
                <a:lnSpc>
                  <a:spcPct val="107000"/>
                </a:lnSpc>
                <a:spcAft>
                  <a:spcPts val="800"/>
                </a:spcAft>
              </a:pPr>
              <a:r>
                <a:rPr lang="en-US" sz="2000" b="1" dirty="0">
                  <a:latin typeface="Calibri" panose="020F0502020204030204" pitchFamily="34" charset="0"/>
                  <a:ea typeface="Calibri" panose="020F0502020204030204" pitchFamily="34" charset="0"/>
                  <a:cs typeface="Kanz-al-Marjaan" panose="03020500000000000000" pitchFamily="66" charset="-78"/>
                </a:rPr>
                <a:t>) </a:t>
              </a:r>
              <a:r>
                <a:rPr lang="ar-SA" sz="2000" b="1" dirty="0">
                  <a:latin typeface="Calibri" panose="020F0502020204030204" pitchFamily="34" charset="0"/>
                  <a:ea typeface="Calibri" panose="020F0502020204030204" pitchFamily="34" charset="0"/>
                  <a:cs typeface="Kanz-al-Marjaan" panose="03020500000000000000" pitchFamily="66" charset="-78"/>
                </a:rPr>
                <a:t>من</a:t>
              </a:r>
              <a:r>
                <a:rPr lang="ar-EG" sz="2000" b="1" dirty="0">
                  <a:latin typeface="Calibri" panose="020F0502020204030204" pitchFamily="34" charset="0"/>
                  <a:ea typeface="Calibri" panose="020F0502020204030204" pitchFamily="34" charset="0"/>
                  <a:cs typeface="Kanz-al-Marjaan" panose="03020500000000000000" pitchFamily="66" charset="-78"/>
                </a:rPr>
                <a:t> الملتقى الفاطمي العلمي -</a:t>
              </a:r>
              <a:r>
                <a:rPr lang="ar-SA" sz="2000" b="1" dirty="0">
                  <a:latin typeface="Calibri" panose="020F0502020204030204" pitchFamily="34" charset="0"/>
                  <a:ea typeface="Calibri" panose="020F0502020204030204" pitchFamily="34" charset="0"/>
                  <a:cs typeface="Kanz-al-Marjaan" panose="03020500000000000000" pitchFamily="66" charset="-78"/>
                </a:rPr>
                <a:t> الخطاب الفائق المستطاب</a:t>
              </a:r>
              <a:r>
                <a:rPr lang="en-US" sz="2000" b="1" dirty="0">
                  <a:latin typeface="Calibri" panose="020F0502020204030204" pitchFamily="34" charset="0"/>
                  <a:ea typeface="Calibri" panose="020F0502020204030204" pitchFamily="34" charset="0"/>
                  <a:cs typeface="Kanz-al-Marjaan" panose="03020500000000000000" pitchFamily="66" charset="-78"/>
                </a:rPr>
                <a:t>(</a:t>
              </a:r>
              <a:endParaRPr lang="en-IN"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CC684745-7977-7D94-3F15-194D003C6C28}"/>
                </a:ext>
              </a:extLst>
            </p:cNvPr>
            <p:cNvSpPr/>
            <p:nvPr/>
          </p:nvSpPr>
          <p:spPr>
            <a:xfrm>
              <a:off x="1728232" y="3748456"/>
              <a:ext cx="8735537" cy="785343"/>
            </a:xfrm>
            <a:prstGeom prst="rect">
              <a:avLst/>
            </a:prstGeom>
          </p:spPr>
          <p:txBody>
            <a:bodyPr wrap="square">
              <a:spAutoFit/>
            </a:bodyPr>
            <a:lstStyle/>
            <a:p>
              <a:pPr algn="ctr">
                <a:lnSpc>
                  <a:spcPct val="150000"/>
                </a:lnSpc>
              </a:pPr>
              <a:r>
                <a:rPr lang="en-IN" sz="1600" b="1" i="1" dirty="0">
                  <a:solidFill>
                    <a:srgbClr val="555555"/>
                  </a:solidFill>
                  <a:latin typeface="Acumin Pro" panose="020B0604020202020204" charset="0"/>
                </a:rPr>
                <a:t>“The </a:t>
              </a:r>
              <a:r>
                <a:rPr lang="en-IN" sz="1600" b="1" i="1" dirty="0" err="1">
                  <a:solidFill>
                    <a:srgbClr val="555555"/>
                  </a:solidFill>
                  <a:latin typeface="Acumin Pro" panose="020B0604020202020204" charset="0"/>
                </a:rPr>
                <a:t>Shariah</a:t>
              </a:r>
              <a:r>
                <a:rPr lang="en-IN" sz="1600" b="1" i="1" dirty="0">
                  <a:solidFill>
                    <a:srgbClr val="555555"/>
                  </a:solidFill>
                  <a:latin typeface="Acumin Pro" panose="020B0604020202020204" charset="0"/>
                </a:rPr>
                <a:t> has not been ordained but to eradicate inequities and its primary aims are betterment, achieving success and prosperity.”</a:t>
              </a:r>
              <a:endParaRPr lang="en-IN" sz="1600" dirty="0">
                <a:latin typeface="Acumin Pro" panose="020B0604020202020204" charset="0"/>
              </a:endParaRPr>
            </a:p>
          </p:txBody>
        </p:sp>
      </p:grpSp>
      <p:sp>
        <p:nvSpPr>
          <p:cNvPr id="45" name="!!!!WOval 49">
            <a:extLst>
              <a:ext uri="{FF2B5EF4-FFF2-40B4-BE49-F238E27FC236}">
                <a16:creationId xmlns:a16="http://schemas.microsoft.com/office/drawing/2014/main" id="{99E6148B-3FA8-2C1C-2232-239441CCA6EC}"/>
              </a:ext>
            </a:extLst>
          </p:cNvPr>
          <p:cNvSpPr>
            <a:spLocks/>
          </p:cNvSpPr>
          <p:nvPr/>
        </p:nvSpPr>
        <p:spPr>
          <a:xfrm>
            <a:off x="9810331" y="5558476"/>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47" name="!!!!WPicture 45">
            <a:extLst>
              <a:ext uri="{FF2B5EF4-FFF2-40B4-BE49-F238E27FC236}">
                <a16:creationId xmlns:a16="http://schemas.microsoft.com/office/drawing/2014/main" id="{66B53D7E-8E67-9047-A4BD-77E8FCC1AC5D}"/>
              </a:ext>
            </a:extLst>
          </p:cNvPr>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9943318" y="5691462"/>
            <a:ext cx="814028" cy="814028"/>
          </a:xfrm>
          <a:prstGeom prst="rect">
            <a:avLst/>
          </a:prstGeom>
        </p:spPr>
      </p:pic>
      <p:sp>
        <p:nvSpPr>
          <p:cNvPr id="38" name="!!!MOval 50">
            <a:extLst>
              <a:ext uri="{FF2B5EF4-FFF2-40B4-BE49-F238E27FC236}">
                <a16:creationId xmlns:a16="http://schemas.microsoft.com/office/drawing/2014/main" id="{FB43E7B1-8F02-FDEA-DFD0-76C44C14D9FF}"/>
              </a:ext>
            </a:extLst>
          </p:cNvPr>
          <p:cNvSpPr>
            <a:spLocks/>
          </p:cNvSpPr>
          <p:nvPr/>
        </p:nvSpPr>
        <p:spPr>
          <a:xfrm>
            <a:off x="6967264" y="5558476"/>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39" name="!!!MPicture 41">
            <a:extLst>
              <a:ext uri="{FF2B5EF4-FFF2-40B4-BE49-F238E27FC236}">
                <a16:creationId xmlns:a16="http://schemas.microsoft.com/office/drawing/2014/main" id="{82CB54FB-8A49-0FC7-577A-9C4C39BA0C5B}"/>
              </a:ext>
            </a:extLst>
          </p:cNvPr>
          <p:cNvPicPr>
            <a:picLocks noChangeAspect="1"/>
          </p:cNvPicPr>
          <p:nvPr/>
        </p:nvPicPr>
        <p:blipFill>
          <a:blip r:embed="rId5">
            <a:lum bright="70000" contrast="-70000"/>
            <a:extLst>
              <a:ext uri="{BEBA8EAE-BF5A-486C-A8C5-ECC9F3942E4B}">
                <a14:imgProps xmlns:a14="http://schemas.microsoft.com/office/drawing/2010/main">
                  <a14:imgLayer r:embed="rId6">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7173097" y="5764309"/>
            <a:ext cx="668335" cy="668335"/>
          </a:xfrm>
          <a:prstGeom prst="rect">
            <a:avLst/>
          </a:prstGeom>
        </p:spPr>
      </p:pic>
      <p:sp>
        <p:nvSpPr>
          <p:cNvPr id="36" name="!!KOval 51">
            <a:extLst>
              <a:ext uri="{FF2B5EF4-FFF2-40B4-BE49-F238E27FC236}">
                <a16:creationId xmlns:a16="http://schemas.microsoft.com/office/drawing/2014/main" id="{4E510FAC-D2B8-620A-F5DF-F4CD5E74820B}"/>
              </a:ext>
            </a:extLst>
          </p:cNvPr>
          <p:cNvSpPr>
            <a:spLocks/>
          </p:cNvSpPr>
          <p:nvPr/>
        </p:nvSpPr>
        <p:spPr>
          <a:xfrm>
            <a:off x="4124198" y="5558476"/>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37" name="!!KPicture 39">
            <a:extLst>
              <a:ext uri="{FF2B5EF4-FFF2-40B4-BE49-F238E27FC236}">
                <a16:creationId xmlns:a16="http://schemas.microsoft.com/office/drawing/2014/main" id="{5B9FB530-C794-1A48-6F27-CFFFAC0B584F}"/>
              </a:ext>
            </a:extLst>
          </p:cNvPr>
          <p:cNvPicPr>
            <a:picLocks noChangeAspect="1"/>
          </p:cNvPicPr>
          <p:nvPr/>
        </p:nvPicPr>
        <p:blipFill>
          <a:blip r:embed="rId7">
            <a:lum bright="70000" contrast="-70000"/>
            <a:extLst>
              <a:ext uri="{BEBA8EAE-BF5A-486C-A8C5-ECC9F3942E4B}">
                <a14:imgProps xmlns:a14="http://schemas.microsoft.com/office/drawing/2010/main">
                  <a14:imgLayer r:embed="rId8">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4289010" y="5723288"/>
            <a:ext cx="750376" cy="750376"/>
          </a:xfrm>
          <a:prstGeom prst="rect">
            <a:avLst/>
          </a:prstGeom>
        </p:spPr>
      </p:pic>
      <p:sp>
        <p:nvSpPr>
          <p:cNvPr id="41" name="!sOval 48">
            <a:extLst>
              <a:ext uri="{FF2B5EF4-FFF2-40B4-BE49-F238E27FC236}">
                <a16:creationId xmlns:a16="http://schemas.microsoft.com/office/drawing/2014/main" id="{111249C6-888E-8204-520D-39ED55631F2D}"/>
              </a:ext>
            </a:extLst>
          </p:cNvPr>
          <p:cNvSpPr>
            <a:spLocks/>
          </p:cNvSpPr>
          <p:nvPr/>
        </p:nvSpPr>
        <p:spPr>
          <a:xfrm>
            <a:off x="1281132" y="4822800"/>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8" name="Oval 47">
            <a:extLst>
              <a:ext uri="{FF2B5EF4-FFF2-40B4-BE49-F238E27FC236}">
                <a16:creationId xmlns:a16="http://schemas.microsoft.com/office/drawing/2014/main" id="{E95D9D21-7044-91B7-82E0-E69E93D10430}"/>
              </a:ext>
            </a:extLst>
          </p:cNvPr>
          <p:cNvSpPr/>
          <p:nvPr/>
        </p:nvSpPr>
        <p:spPr>
          <a:xfrm>
            <a:off x="1245132" y="4786802"/>
            <a:ext cx="1152000" cy="1152000"/>
          </a:xfrm>
          <a:prstGeom prst="ellipse">
            <a:avLst/>
          </a:prstGeom>
          <a:solidFill>
            <a:srgbClr val="F7EE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43" name="!sPicture 43">
            <a:extLst>
              <a:ext uri="{FF2B5EF4-FFF2-40B4-BE49-F238E27FC236}">
                <a16:creationId xmlns:a16="http://schemas.microsoft.com/office/drawing/2014/main" id="{82F5F31D-FA21-E0E5-38CD-5493932E0F0F}"/>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521058" y="5028304"/>
            <a:ext cx="668993" cy="668993"/>
          </a:xfrm>
          <a:prstGeom prst="rect">
            <a:avLst/>
          </a:prstGeom>
        </p:spPr>
      </p:pic>
    </p:spTree>
    <p:extLst>
      <p:ext uri="{BB962C8B-B14F-4D97-AF65-F5344CB8AC3E}">
        <p14:creationId xmlns:p14="http://schemas.microsoft.com/office/powerpoint/2010/main" val="7148549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EEE5"/>
        </a:solidFill>
        <a:effectLst/>
      </p:bgPr>
    </p:bg>
    <p:spTree>
      <p:nvGrpSpPr>
        <p:cNvPr id="1" name="">
          <a:extLst>
            <a:ext uri="{FF2B5EF4-FFF2-40B4-BE49-F238E27FC236}">
              <a16:creationId xmlns:a16="http://schemas.microsoft.com/office/drawing/2014/main" id="{1715FF0E-6D6B-17CE-8DDC-1B7619325A9C}"/>
            </a:ext>
          </a:extLst>
        </p:cNvPr>
        <p:cNvGrpSpPr/>
        <p:nvPr/>
      </p:nvGrpSpPr>
      <p:grpSpPr>
        <a:xfrm>
          <a:off x="0" y="0"/>
          <a:ext cx="0" cy="0"/>
          <a:chOff x="0" y="0"/>
          <a:chExt cx="0" cy="0"/>
        </a:xfrm>
      </p:grpSpPr>
      <p:sp>
        <p:nvSpPr>
          <p:cNvPr id="8" name="Oval 7">
            <a:extLst>
              <a:ext uri="{FF2B5EF4-FFF2-40B4-BE49-F238E27FC236}">
                <a16:creationId xmlns:a16="http://schemas.microsoft.com/office/drawing/2014/main" id="{4A4BA833-AB21-9615-C1D2-035EDDD965A1}"/>
              </a:ext>
            </a:extLst>
          </p:cNvPr>
          <p:cNvSpPr>
            <a:spLocks/>
          </p:cNvSpPr>
          <p:nvPr/>
        </p:nvSpPr>
        <p:spPr>
          <a:xfrm rot="3425899">
            <a:off x="-4864493" y="-2531319"/>
            <a:ext cx="21920984" cy="21920984"/>
          </a:xfrm>
          <a:prstGeom prst="ellipse">
            <a:avLst/>
          </a:prstGeom>
          <a:gradFill flip="none" rotWithShape="1">
            <a:gsLst>
              <a:gs pos="0">
                <a:srgbClr val="F7EEE5">
                  <a:alpha val="80000"/>
                </a:srgbClr>
              </a:gs>
              <a:gs pos="44000">
                <a:srgbClr val="C78F57">
                  <a:alpha val="0"/>
                </a:srgb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grpSp>
        <p:nvGrpSpPr>
          <p:cNvPr id="57" name="Group 56">
            <a:extLst>
              <a:ext uri="{FF2B5EF4-FFF2-40B4-BE49-F238E27FC236}">
                <a16:creationId xmlns:a16="http://schemas.microsoft.com/office/drawing/2014/main" id="{9AE5D314-8474-3BA8-815C-3DA631F52B23}"/>
              </a:ext>
            </a:extLst>
          </p:cNvPr>
          <p:cNvGrpSpPr/>
          <p:nvPr/>
        </p:nvGrpSpPr>
        <p:grpSpPr>
          <a:xfrm>
            <a:off x="-78588" y="5362802"/>
            <a:ext cx="12321388" cy="1571397"/>
            <a:chOff x="-78588" y="5362802"/>
            <a:chExt cx="12321388" cy="1571397"/>
          </a:xfrm>
        </p:grpSpPr>
        <p:sp>
          <p:nvSpPr>
            <p:cNvPr id="9" name="Rectangle 8">
              <a:extLst>
                <a:ext uri="{FF2B5EF4-FFF2-40B4-BE49-F238E27FC236}">
                  <a16:creationId xmlns:a16="http://schemas.microsoft.com/office/drawing/2014/main" id="{0BD0DAE2-BA4F-2A10-82D3-B91CFDCB3378}"/>
                </a:ext>
              </a:extLst>
            </p:cNvPr>
            <p:cNvSpPr/>
            <p:nvPr/>
          </p:nvSpPr>
          <p:spPr>
            <a:xfrm>
              <a:off x="-78588" y="5362802"/>
              <a:ext cx="12321388" cy="1571397"/>
            </a:xfrm>
            <a:prstGeom prst="rect">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12" name="Picture 11">
              <a:extLst>
                <a:ext uri="{FF2B5EF4-FFF2-40B4-BE49-F238E27FC236}">
                  <a16:creationId xmlns:a16="http://schemas.microsoft.com/office/drawing/2014/main" id="{F2F4B1F5-254F-307F-1B65-8481847AE773}"/>
                </a:ext>
              </a:extLst>
            </p:cNvPr>
            <p:cNvPicPr>
              <a:picLocks noChangeAspect="1"/>
            </p:cNvPicPr>
            <p:nvPr/>
          </p:nvPicPr>
          <p:blipFill>
            <a:blip r:embed="rId2">
              <a:duotone>
                <a:prstClr val="black"/>
                <a:srgbClr val="D9C3A5">
                  <a:tint val="50000"/>
                  <a:satMod val="180000"/>
                </a:srgbClr>
              </a:duotone>
              <a:alphaModFix amt="15000"/>
              <a:extLst>
                <a:ext uri="{28A0092B-C50C-407E-A947-70E740481C1C}">
                  <a14:useLocalDpi xmlns:a14="http://schemas.microsoft.com/office/drawing/2010/main" val="0"/>
                </a:ext>
              </a:extLst>
            </a:blip>
            <a:srcRect l="-1" t="78198" r="-416"/>
            <a:stretch/>
          </p:blipFill>
          <p:spPr>
            <a:xfrm>
              <a:off x="0" y="5362802"/>
              <a:ext cx="12242799" cy="1495197"/>
            </a:xfrm>
            <a:prstGeom prst="rect">
              <a:avLst/>
            </a:prstGeom>
          </p:spPr>
        </p:pic>
      </p:grpSp>
      <p:sp>
        <p:nvSpPr>
          <p:cNvPr id="10" name="TextBox 9">
            <a:extLst>
              <a:ext uri="{FF2B5EF4-FFF2-40B4-BE49-F238E27FC236}">
                <a16:creationId xmlns:a16="http://schemas.microsoft.com/office/drawing/2014/main" id="{79C03CC7-E1F4-0835-0195-A324EF19BFE4}"/>
              </a:ext>
            </a:extLst>
          </p:cNvPr>
          <p:cNvSpPr txBox="1"/>
          <p:nvPr/>
        </p:nvSpPr>
        <p:spPr>
          <a:xfrm rot="5400000">
            <a:off x="-2974514" y="3019335"/>
            <a:ext cx="6992182" cy="1200329"/>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pPr algn="l"/>
            <a:r>
              <a:rPr lang="en-US" dirty="0">
                <a:ln w="25400" cmpd="dbl">
                  <a:noFill/>
                  <a:prstDash val="solid"/>
                </a:ln>
                <a:solidFill>
                  <a:srgbClr val="1F3345">
                    <a:alpha val="45000"/>
                  </a:srgbClr>
                </a:solidFill>
              </a:rPr>
              <a:t>IMPORTANCE</a:t>
            </a:r>
          </a:p>
        </p:txBody>
      </p:sp>
      <p:sp>
        <p:nvSpPr>
          <p:cNvPr id="17" name="Rectangle 16">
            <a:extLst>
              <a:ext uri="{FF2B5EF4-FFF2-40B4-BE49-F238E27FC236}">
                <a16:creationId xmlns:a16="http://schemas.microsoft.com/office/drawing/2014/main" id="{509CD357-E3DD-9BE9-2238-17F2D929F8DF}"/>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F7EEE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F7EEE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E5287679-2AD7-C7EC-E4F8-21AF1C799336}"/>
              </a:ext>
            </a:extLst>
          </p:cNvPr>
          <p:cNvSpPr txBox="1"/>
          <p:nvPr/>
        </p:nvSpPr>
        <p:spPr>
          <a:xfrm>
            <a:off x="3333728" y="492243"/>
            <a:ext cx="6462335" cy="769441"/>
          </a:xfrm>
          <a:prstGeom prst="rect">
            <a:avLst/>
          </a:prstGeom>
          <a:noFill/>
        </p:spPr>
        <p:txBody>
          <a:bodyPr wrap="square">
            <a:spAutoFit/>
          </a:bodyPr>
          <a:lstStyle/>
          <a:p>
            <a:pPr marL="0" marR="0" lvl="0" indent="0" algn="ctr" defTabSz="914400" rtl="1" eaLnBrk="1" fontAlgn="auto" latinLnBrk="0" hangingPunct="1">
              <a:spcBef>
                <a:spcPts val="0"/>
              </a:spcBef>
              <a:spcAft>
                <a:spcPts val="0"/>
              </a:spcAft>
              <a:buClrTx/>
              <a:buSzTx/>
              <a:buFontTx/>
              <a:buNone/>
              <a:tabLst/>
              <a:defRPr/>
            </a:pPr>
            <a:r>
              <a:rPr kumimoji="0" lang="ar-EG" sz="4000" b="0" i="0" u="none" strike="noStrike" kern="1200" cap="none" spc="0" normalizeH="0" baseline="0" noProof="0" dirty="0">
                <a:ln w="0"/>
                <a:solidFill>
                  <a:prstClr val="black"/>
                </a:solidFill>
                <a:uLnTx/>
                <a:uFillTx/>
                <a:latin typeface="Kanz-al-Marjaan" panose="03020500000000000000" pitchFamily="66" charset="-78"/>
                <a:ea typeface="Kanz-al-Marjaan" panose="03020500000000000000" pitchFamily="66" charset="-78"/>
                <a:cs typeface="Kanz-al-Marjaan" panose="03020500000000000000" pitchFamily="66" charset="-78"/>
              </a:rPr>
              <a:t>جھ</a:t>
            </a:r>
            <a:r>
              <a:rPr kumimoji="0" lang="ar-SA" sz="4000" b="0" i="0" u="none" strike="noStrike" kern="1200" cap="none" spc="0" normalizeH="0" baseline="0" noProof="0" dirty="0">
                <a:ln w="0"/>
                <a:solidFill>
                  <a:prstClr val="black"/>
                </a:solidFill>
                <a:uLnTx/>
                <a:uFillTx/>
                <a:latin typeface="Kanz-al-Marjaan" panose="03020500000000000000" pitchFamily="66" charset="-78"/>
                <a:ea typeface="Kanz-al-Marjaan" panose="03020500000000000000" pitchFamily="66" charset="-78"/>
                <a:cs typeface="Kanz-al-Marjaan" panose="03020500000000000000" pitchFamily="66" charset="-78"/>
              </a:rPr>
              <a:t> بهي اتفاق تهائي </a:t>
            </a:r>
            <a:r>
              <a:rPr kumimoji="0" lang="ar-EG" sz="4400" b="0" i="0" u="none" strike="noStrike" kern="1200" cap="none" spc="0" normalizeH="0" baseline="0" noProof="0" dirty="0">
                <a:ln w="0"/>
                <a:solidFill>
                  <a:prstClr val="black"/>
                </a:solidFill>
                <a:uLnTx/>
                <a:uFillTx/>
                <a:latin typeface="Kanz-al-Marjaan" panose="03020500000000000000" pitchFamily="66" charset="-78"/>
                <a:ea typeface="Kanz-al-Marjaan" panose="03020500000000000000" pitchFamily="66" charset="-78"/>
                <a:cs typeface="Kanz-al-Marjaan" panose="03020500000000000000" pitchFamily="66" charset="-78"/>
              </a:rPr>
              <a:t>يھ</a:t>
            </a:r>
            <a:r>
              <a:rPr kumimoji="0" lang="ar-SA" sz="4400" b="0" i="0" u="none" strike="noStrike" kern="1200" cap="none" spc="0" normalizeH="0" baseline="0" noProof="0" dirty="0">
                <a:ln w="0"/>
                <a:solidFill>
                  <a:prstClr val="black"/>
                </a:solidFill>
                <a:uLnTx/>
                <a:uFillTx/>
                <a:latin typeface="Kanz-al-Marjaan" panose="03020500000000000000" pitchFamily="66" charset="-78"/>
                <a:ea typeface="Kanz-al-Marjaan" panose="03020500000000000000" pitchFamily="66" charset="-78"/>
                <a:cs typeface="Kanz-al-Marjaan" panose="03020500000000000000" pitchFamily="66" charset="-78"/>
              </a:rPr>
              <a:t> </a:t>
            </a:r>
            <a:r>
              <a:rPr kumimoji="0" lang="ar-SA" sz="4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خوشي</a:t>
            </a:r>
            <a:r>
              <a:rPr kumimoji="0" lang="ar-SA" sz="4000" b="0" i="0" u="none" strike="noStrike" kern="1200" cap="none" spc="0" normalizeH="0" baseline="0" noProof="0" dirty="0">
                <a:ln>
                  <a:noFill/>
                </a:ln>
                <a:solidFill>
                  <a:prstClr val="black"/>
                </a:solidFill>
                <a:effectLst/>
                <a:uLnTx/>
                <a:uFillTx/>
                <a:latin typeface="Kanz-al-Marjaan" panose="03020500000000000000" pitchFamily="66" charset="-78"/>
                <a:ea typeface="+mn-ea"/>
                <a:cs typeface="Kanz-al-Marjaan" panose="03020500000000000000" pitchFamily="66" charset="-78"/>
              </a:rPr>
              <a:t> سي هوئي</a:t>
            </a:r>
            <a:endParaRPr kumimoji="0" lang="en-IN" sz="1100" b="0" i="0" u="none" strike="noStrike" kern="1200" cap="none" spc="0" normalizeH="0" baseline="0" noProof="0" dirty="0">
              <a:ln>
                <a:noFill/>
              </a:ln>
              <a:solidFill>
                <a:prstClr val="black"/>
              </a:solidFill>
              <a:effectLst/>
              <a:uLnTx/>
              <a:uFillTx/>
              <a:latin typeface="Gilmer Light" panose="00000400000000000000" pitchFamily="50" charset="0"/>
            </a:endParaRPr>
          </a:p>
        </p:txBody>
      </p:sp>
      <p:grpSp>
        <p:nvGrpSpPr>
          <p:cNvPr id="31" name="Group 30">
            <a:extLst>
              <a:ext uri="{FF2B5EF4-FFF2-40B4-BE49-F238E27FC236}">
                <a16:creationId xmlns:a16="http://schemas.microsoft.com/office/drawing/2014/main" id="{23808609-8A9C-7D80-BA77-6ECF9A883BAF}"/>
              </a:ext>
            </a:extLst>
          </p:cNvPr>
          <p:cNvGrpSpPr/>
          <p:nvPr/>
        </p:nvGrpSpPr>
        <p:grpSpPr>
          <a:xfrm>
            <a:off x="1203424" y="1838747"/>
            <a:ext cx="10499692" cy="2681057"/>
            <a:chOff x="868920" y="2043288"/>
            <a:chExt cx="10499692" cy="2681057"/>
          </a:xfrm>
        </p:grpSpPr>
        <p:grpSp>
          <p:nvGrpSpPr>
            <p:cNvPr id="14" name="Group 13">
              <a:extLst>
                <a:ext uri="{FF2B5EF4-FFF2-40B4-BE49-F238E27FC236}">
                  <a16:creationId xmlns:a16="http://schemas.microsoft.com/office/drawing/2014/main" id="{2D95B6F6-136B-A6B3-9F25-000FA4B1186E}"/>
                </a:ext>
              </a:extLst>
            </p:cNvPr>
            <p:cNvGrpSpPr/>
            <p:nvPr/>
          </p:nvGrpSpPr>
          <p:grpSpPr>
            <a:xfrm flipH="1">
              <a:off x="11290523" y="2128451"/>
              <a:ext cx="78089" cy="2245367"/>
              <a:chOff x="15887828" y="3510253"/>
              <a:chExt cx="110479" cy="3506470"/>
            </a:xfrm>
          </p:grpSpPr>
          <p:sp>
            <p:nvSpPr>
              <p:cNvPr id="15" name="object 13">
                <a:extLst>
                  <a:ext uri="{FF2B5EF4-FFF2-40B4-BE49-F238E27FC236}">
                    <a16:creationId xmlns:a16="http://schemas.microsoft.com/office/drawing/2014/main" id="{43B97821-F9D8-762D-10A7-5F17859DD413}"/>
                  </a:ext>
                </a:extLst>
              </p:cNvPr>
              <p:cNvSpPr/>
              <p:nvPr/>
            </p:nvSpPr>
            <p:spPr>
              <a:xfrm>
                <a:off x="15887828"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6" name="object 14">
                <a:extLst>
                  <a:ext uri="{FF2B5EF4-FFF2-40B4-BE49-F238E27FC236}">
                    <a16:creationId xmlns:a16="http://schemas.microsoft.com/office/drawing/2014/main" id="{329AE827-99AB-BE42-9EE7-A5CCE8956B39}"/>
                  </a:ext>
                </a:extLst>
              </p:cNvPr>
              <p:cNvSpPr/>
              <p:nvPr/>
            </p:nvSpPr>
            <p:spPr>
              <a:xfrm>
                <a:off x="15998307"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sp>
          <p:nvSpPr>
            <p:cNvPr id="18" name="Rectangle 17">
              <a:extLst>
                <a:ext uri="{FF2B5EF4-FFF2-40B4-BE49-F238E27FC236}">
                  <a16:creationId xmlns:a16="http://schemas.microsoft.com/office/drawing/2014/main" id="{651DB7B1-21D8-DA6D-F7B7-55E389763CC8}"/>
                </a:ext>
              </a:extLst>
            </p:cNvPr>
            <p:cNvSpPr/>
            <p:nvPr/>
          </p:nvSpPr>
          <p:spPr>
            <a:xfrm>
              <a:off x="868920" y="2043288"/>
              <a:ext cx="10099197" cy="2112117"/>
            </a:xfrm>
            <a:prstGeom prst="rect">
              <a:avLst/>
            </a:prstGeom>
          </p:spPr>
          <p:txBody>
            <a:bodyPr wrap="square">
              <a:spAutoFit/>
            </a:bodyPr>
            <a:lstStyle/>
            <a:p>
              <a:pPr algn="r" rtl="1">
                <a:lnSpc>
                  <a:spcPct val="150000"/>
                </a:lnSpc>
              </a:pPr>
              <a:r>
                <a:rPr lang="ar-SA" sz="3000" dirty="0">
                  <a:latin typeface="Garamond" panose="02020404030301010803" pitchFamily="18" charset="0"/>
                  <a:ea typeface="Calibri" panose="020F0502020204030204" pitchFamily="34" charset="0"/>
                  <a:cs typeface="Kanz-al-Marjaan" panose="03020500000000000000" pitchFamily="66" charset="-78"/>
                </a:rPr>
                <a:t>مؤمنين! تميطط سككلا اْثثس ما صلاح، اتفاق، اتحاد سي رهو، هر كام ما سككلا ايك هوئي، اْثثس ما ككهرو ما سككلا امان سي، اْرام سي رهو، تميطط اْرام سي رهو، منسس اْرام، دل صاف هوئي، حسد نھ هوئي،كبر نھ هوئي، كينه نھ هوئي، حرص نھ هوئي، اديكهائي نھ هوئي، مزاج ما لطافة هوئي</a:t>
              </a:r>
              <a:endParaRPr lang="ar-EG" sz="3000" dirty="0">
                <a:latin typeface="Garamond" panose="02020404030301010803" pitchFamily="18" charset="0"/>
                <a:ea typeface="Calibri" panose="020F0502020204030204" pitchFamily="34" charset="0"/>
                <a:cs typeface="Kanz-al-Marjaan" panose="03020500000000000000" pitchFamily="66" charset="-78"/>
              </a:endParaRPr>
            </a:p>
          </p:txBody>
        </p:sp>
        <p:grpSp>
          <p:nvGrpSpPr>
            <p:cNvPr id="23" name="Group 22">
              <a:extLst>
                <a:ext uri="{FF2B5EF4-FFF2-40B4-BE49-F238E27FC236}">
                  <a16:creationId xmlns:a16="http://schemas.microsoft.com/office/drawing/2014/main" id="{8298BD0C-F871-AE0E-EFA4-EB5E91491A83}"/>
                </a:ext>
              </a:extLst>
            </p:cNvPr>
            <p:cNvGrpSpPr/>
            <p:nvPr/>
          </p:nvGrpSpPr>
          <p:grpSpPr>
            <a:xfrm flipH="1">
              <a:off x="947231" y="2079948"/>
              <a:ext cx="78081" cy="2245367"/>
              <a:chOff x="17623934" y="3510253"/>
              <a:chExt cx="110467" cy="3506470"/>
            </a:xfrm>
          </p:grpSpPr>
          <p:sp>
            <p:nvSpPr>
              <p:cNvPr id="24" name="object 13">
                <a:extLst>
                  <a:ext uri="{FF2B5EF4-FFF2-40B4-BE49-F238E27FC236}">
                    <a16:creationId xmlns:a16="http://schemas.microsoft.com/office/drawing/2014/main" id="{35B5F8F5-E27D-641A-F053-452036068510}"/>
                  </a:ext>
                </a:extLst>
              </p:cNvPr>
              <p:cNvSpPr/>
              <p:nvPr/>
            </p:nvSpPr>
            <p:spPr>
              <a:xfrm>
                <a:off x="17623934"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25" name="object 14">
                <a:extLst>
                  <a:ext uri="{FF2B5EF4-FFF2-40B4-BE49-F238E27FC236}">
                    <a16:creationId xmlns:a16="http://schemas.microsoft.com/office/drawing/2014/main" id="{AF92E090-20DC-E739-5092-2E86F23A259A}"/>
                  </a:ext>
                </a:extLst>
              </p:cNvPr>
              <p:cNvSpPr/>
              <p:nvPr/>
            </p:nvSpPr>
            <p:spPr>
              <a:xfrm>
                <a:off x="17734401"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sp>
          <p:nvSpPr>
            <p:cNvPr id="27" name="TextBox 26">
              <a:extLst>
                <a:ext uri="{FF2B5EF4-FFF2-40B4-BE49-F238E27FC236}">
                  <a16:creationId xmlns:a16="http://schemas.microsoft.com/office/drawing/2014/main" id="{147BB06A-77FD-AF24-E8C0-93BECAABD2B3}"/>
                </a:ext>
              </a:extLst>
            </p:cNvPr>
            <p:cNvSpPr txBox="1"/>
            <p:nvPr/>
          </p:nvSpPr>
          <p:spPr>
            <a:xfrm>
              <a:off x="1025312" y="4324235"/>
              <a:ext cx="3573518" cy="400110"/>
            </a:xfrm>
            <a:prstGeom prst="rect">
              <a:avLst/>
            </a:prstGeom>
            <a:noFill/>
          </p:spPr>
          <p:txBody>
            <a:bodyPr wrap="square" rtlCol="0">
              <a:spAutoFit/>
            </a:bodyPr>
            <a:lstStyle/>
            <a:p>
              <a:pPr algn="r" rtl="1"/>
              <a:r>
                <a:rPr lang="ar-EG" sz="2000" dirty="0">
                  <a:latin typeface="Kanz-al-Marjaan" panose="03020500000000000000" pitchFamily="66" charset="-78"/>
                  <a:ea typeface="Kanz-al-Marjaan" panose="03020500000000000000" pitchFamily="66" charset="-78"/>
                  <a:cs typeface="Kanz-al-Marjaan" panose="03020500000000000000" pitchFamily="66" charset="-78"/>
                </a:rPr>
                <a:t>كلمات الداعي الاجل سيدنا محمد برهان الدين </a:t>
              </a:r>
              <a:r>
                <a:rPr lang="ar-EG" sz="2000" baseline="30000" dirty="0">
                  <a:latin typeface="Kanz-al-Marjaan" panose="03020500000000000000" pitchFamily="66" charset="-78"/>
                  <a:ea typeface="Kanz-al-Marjaan" panose="03020500000000000000" pitchFamily="66" charset="-78"/>
                  <a:cs typeface="Kanz-al-Marjaan" panose="03020500000000000000" pitchFamily="66" charset="-78"/>
                </a:rPr>
                <a:t>رض</a:t>
              </a:r>
              <a:endParaRPr lang="en-IN" sz="2000" dirty="0">
                <a:latin typeface="Kanz-al-Marjaan" panose="03020500000000000000" pitchFamily="66" charset="-78"/>
                <a:ea typeface="Kanz-al-Marjaan" panose="03020500000000000000" pitchFamily="66" charset="-78"/>
                <a:cs typeface="Kanz-al-Marjaan" panose="03020500000000000000" pitchFamily="66" charset="-78"/>
              </a:endParaRPr>
            </a:p>
          </p:txBody>
        </p:sp>
      </p:grpSp>
      <p:sp>
        <p:nvSpPr>
          <p:cNvPr id="45" name="!!!!WOval 49">
            <a:extLst>
              <a:ext uri="{FF2B5EF4-FFF2-40B4-BE49-F238E27FC236}">
                <a16:creationId xmlns:a16="http://schemas.microsoft.com/office/drawing/2014/main" id="{DA485C67-AE9C-1CB2-C9CC-61BE07D3D00A}"/>
              </a:ext>
            </a:extLst>
          </p:cNvPr>
          <p:cNvSpPr>
            <a:spLocks/>
          </p:cNvSpPr>
          <p:nvPr/>
        </p:nvSpPr>
        <p:spPr>
          <a:xfrm>
            <a:off x="9810331" y="5558476"/>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47" name="!!!!WPicture 45">
            <a:extLst>
              <a:ext uri="{FF2B5EF4-FFF2-40B4-BE49-F238E27FC236}">
                <a16:creationId xmlns:a16="http://schemas.microsoft.com/office/drawing/2014/main" id="{F3FD4FE4-E826-A59C-0F4F-4B97281B08FF}"/>
              </a:ext>
            </a:extLst>
          </p:cNvPr>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9943318" y="5691462"/>
            <a:ext cx="814028" cy="814028"/>
          </a:xfrm>
          <a:prstGeom prst="rect">
            <a:avLst/>
          </a:prstGeom>
        </p:spPr>
      </p:pic>
      <p:sp>
        <p:nvSpPr>
          <p:cNvPr id="38" name="!!!MOval 50">
            <a:extLst>
              <a:ext uri="{FF2B5EF4-FFF2-40B4-BE49-F238E27FC236}">
                <a16:creationId xmlns:a16="http://schemas.microsoft.com/office/drawing/2014/main" id="{E1414D30-2368-4342-F4A5-BF218F573A17}"/>
              </a:ext>
            </a:extLst>
          </p:cNvPr>
          <p:cNvSpPr>
            <a:spLocks/>
          </p:cNvSpPr>
          <p:nvPr/>
        </p:nvSpPr>
        <p:spPr>
          <a:xfrm>
            <a:off x="6967264" y="5558476"/>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39" name="!!!MPicture 41">
            <a:extLst>
              <a:ext uri="{FF2B5EF4-FFF2-40B4-BE49-F238E27FC236}">
                <a16:creationId xmlns:a16="http://schemas.microsoft.com/office/drawing/2014/main" id="{E3110F91-5E1D-93FF-CAA6-A2D29B650AA4}"/>
              </a:ext>
            </a:extLst>
          </p:cNvPr>
          <p:cNvPicPr>
            <a:picLocks noChangeAspect="1"/>
          </p:cNvPicPr>
          <p:nvPr/>
        </p:nvPicPr>
        <p:blipFill>
          <a:blip r:embed="rId5">
            <a:lum bright="70000" contrast="-70000"/>
            <a:extLst>
              <a:ext uri="{BEBA8EAE-BF5A-486C-A8C5-ECC9F3942E4B}">
                <a14:imgProps xmlns:a14="http://schemas.microsoft.com/office/drawing/2010/main">
                  <a14:imgLayer r:embed="rId6">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7173097" y="5764309"/>
            <a:ext cx="668335" cy="668335"/>
          </a:xfrm>
          <a:prstGeom prst="rect">
            <a:avLst/>
          </a:prstGeom>
        </p:spPr>
      </p:pic>
      <p:sp>
        <p:nvSpPr>
          <p:cNvPr id="36" name="!!KOval 51">
            <a:extLst>
              <a:ext uri="{FF2B5EF4-FFF2-40B4-BE49-F238E27FC236}">
                <a16:creationId xmlns:a16="http://schemas.microsoft.com/office/drawing/2014/main" id="{30DABD31-BBAE-76D9-B88D-D80B722C02F1}"/>
              </a:ext>
            </a:extLst>
          </p:cNvPr>
          <p:cNvSpPr>
            <a:spLocks/>
          </p:cNvSpPr>
          <p:nvPr/>
        </p:nvSpPr>
        <p:spPr>
          <a:xfrm>
            <a:off x="4124198" y="4822802"/>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8" name="Oval 47">
            <a:extLst>
              <a:ext uri="{FF2B5EF4-FFF2-40B4-BE49-F238E27FC236}">
                <a16:creationId xmlns:a16="http://schemas.microsoft.com/office/drawing/2014/main" id="{9A1B660F-85F2-F16F-AAAC-5D4A3B985DFB}"/>
              </a:ext>
            </a:extLst>
          </p:cNvPr>
          <p:cNvSpPr/>
          <p:nvPr/>
        </p:nvSpPr>
        <p:spPr>
          <a:xfrm>
            <a:off x="4088198" y="4786802"/>
            <a:ext cx="1152000" cy="1152000"/>
          </a:xfrm>
          <a:prstGeom prst="ellipse">
            <a:avLst/>
          </a:prstGeom>
          <a:solidFill>
            <a:srgbClr val="F7EE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37" name="!!KPicture 39">
            <a:extLst>
              <a:ext uri="{FF2B5EF4-FFF2-40B4-BE49-F238E27FC236}">
                <a16:creationId xmlns:a16="http://schemas.microsoft.com/office/drawing/2014/main" id="{E1E3F054-A769-989D-3934-54A6B9F8ECA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289010" y="4987614"/>
            <a:ext cx="750376" cy="750376"/>
          </a:xfrm>
          <a:prstGeom prst="rect">
            <a:avLst/>
          </a:prstGeom>
        </p:spPr>
      </p:pic>
      <p:sp>
        <p:nvSpPr>
          <p:cNvPr id="41" name="!sOval 48">
            <a:extLst>
              <a:ext uri="{FF2B5EF4-FFF2-40B4-BE49-F238E27FC236}">
                <a16:creationId xmlns:a16="http://schemas.microsoft.com/office/drawing/2014/main" id="{05A710B8-5692-A0B2-8F1F-5744EFCA62FB}"/>
              </a:ext>
            </a:extLst>
          </p:cNvPr>
          <p:cNvSpPr>
            <a:spLocks/>
          </p:cNvSpPr>
          <p:nvPr/>
        </p:nvSpPr>
        <p:spPr>
          <a:xfrm>
            <a:off x="1281132" y="5558147"/>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43" name="!sPicture 43">
            <a:extLst>
              <a:ext uri="{FF2B5EF4-FFF2-40B4-BE49-F238E27FC236}">
                <a16:creationId xmlns:a16="http://schemas.microsoft.com/office/drawing/2014/main" id="{6DF28FCA-46D6-7B79-B966-459EFDE0C12F}"/>
              </a:ext>
            </a:extLst>
          </p:cNvPr>
          <p:cNvPicPr>
            <a:picLocks noChangeAspect="1"/>
          </p:cNvPicPr>
          <p:nvPr/>
        </p:nvPicPr>
        <p:blipFill>
          <a:blip r:embed="rId8">
            <a:lum bright="70000" contrast="-70000"/>
            <a:extLst>
              <a:ext uri="{BEBA8EAE-BF5A-486C-A8C5-ECC9F3942E4B}">
                <a14:imgProps xmlns:a14="http://schemas.microsoft.com/office/drawing/2010/main">
                  <a14:imgLayer r:embed="rId9">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1521058" y="5763651"/>
            <a:ext cx="668993" cy="668993"/>
          </a:xfrm>
          <a:prstGeom prst="rect">
            <a:avLst/>
          </a:prstGeom>
        </p:spPr>
      </p:pic>
    </p:spTree>
    <p:extLst>
      <p:ext uri="{BB962C8B-B14F-4D97-AF65-F5344CB8AC3E}">
        <p14:creationId xmlns:p14="http://schemas.microsoft.com/office/powerpoint/2010/main" val="2626309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EEE5"/>
        </a:solidFill>
        <a:effectLst/>
      </p:bgPr>
    </p:bg>
    <p:spTree>
      <p:nvGrpSpPr>
        <p:cNvPr id="1" name="">
          <a:extLst>
            <a:ext uri="{FF2B5EF4-FFF2-40B4-BE49-F238E27FC236}">
              <a16:creationId xmlns:a16="http://schemas.microsoft.com/office/drawing/2014/main" id="{640F8058-6519-CB26-FD9F-8E322E5BE3C1}"/>
            </a:ext>
          </a:extLst>
        </p:cNvPr>
        <p:cNvGrpSpPr/>
        <p:nvPr/>
      </p:nvGrpSpPr>
      <p:grpSpPr>
        <a:xfrm>
          <a:off x="0" y="0"/>
          <a:ext cx="0" cy="0"/>
          <a:chOff x="0" y="0"/>
          <a:chExt cx="0" cy="0"/>
        </a:xfrm>
      </p:grpSpPr>
      <p:sp>
        <p:nvSpPr>
          <p:cNvPr id="8" name="Oval 7">
            <a:extLst>
              <a:ext uri="{FF2B5EF4-FFF2-40B4-BE49-F238E27FC236}">
                <a16:creationId xmlns:a16="http://schemas.microsoft.com/office/drawing/2014/main" id="{36EC7F24-B593-6C1A-E00C-388350D0472A}"/>
              </a:ext>
            </a:extLst>
          </p:cNvPr>
          <p:cNvSpPr>
            <a:spLocks/>
          </p:cNvSpPr>
          <p:nvPr/>
        </p:nvSpPr>
        <p:spPr>
          <a:xfrm rot="3425899">
            <a:off x="-4864493" y="-2531319"/>
            <a:ext cx="21920984" cy="21920984"/>
          </a:xfrm>
          <a:prstGeom prst="ellipse">
            <a:avLst/>
          </a:prstGeom>
          <a:gradFill flip="none" rotWithShape="1">
            <a:gsLst>
              <a:gs pos="0">
                <a:srgbClr val="F7EEE5">
                  <a:alpha val="80000"/>
                </a:srgbClr>
              </a:gs>
              <a:gs pos="44000">
                <a:srgbClr val="C78F57">
                  <a:alpha val="0"/>
                </a:srgb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grpSp>
        <p:nvGrpSpPr>
          <p:cNvPr id="57" name="Group 56">
            <a:extLst>
              <a:ext uri="{FF2B5EF4-FFF2-40B4-BE49-F238E27FC236}">
                <a16:creationId xmlns:a16="http://schemas.microsoft.com/office/drawing/2014/main" id="{54CD6B5A-F59F-AD53-8422-57E90F4C52ED}"/>
              </a:ext>
            </a:extLst>
          </p:cNvPr>
          <p:cNvGrpSpPr/>
          <p:nvPr/>
        </p:nvGrpSpPr>
        <p:grpSpPr>
          <a:xfrm>
            <a:off x="-78588" y="5362802"/>
            <a:ext cx="12321388" cy="1584098"/>
            <a:chOff x="-78588" y="5362802"/>
            <a:chExt cx="12321388" cy="1584098"/>
          </a:xfrm>
        </p:grpSpPr>
        <p:sp>
          <p:nvSpPr>
            <p:cNvPr id="9" name="Rectangle 8">
              <a:extLst>
                <a:ext uri="{FF2B5EF4-FFF2-40B4-BE49-F238E27FC236}">
                  <a16:creationId xmlns:a16="http://schemas.microsoft.com/office/drawing/2014/main" id="{F5F613A5-FDD6-53F3-8BB4-34D224131D3E}"/>
                </a:ext>
              </a:extLst>
            </p:cNvPr>
            <p:cNvSpPr/>
            <p:nvPr/>
          </p:nvSpPr>
          <p:spPr>
            <a:xfrm>
              <a:off x="-78588" y="5362803"/>
              <a:ext cx="12321388" cy="1584097"/>
            </a:xfrm>
            <a:prstGeom prst="rect">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12" name="Picture 11">
              <a:extLst>
                <a:ext uri="{FF2B5EF4-FFF2-40B4-BE49-F238E27FC236}">
                  <a16:creationId xmlns:a16="http://schemas.microsoft.com/office/drawing/2014/main" id="{1342D2CA-7D51-6391-C2F5-E53568034C22}"/>
                </a:ext>
              </a:extLst>
            </p:cNvPr>
            <p:cNvPicPr>
              <a:picLocks noChangeAspect="1"/>
            </p:cNvPicPr>
            <p:nvPr/>
          </p:nvPicPr>
          <p:blipFill>
            <a:blip r:embed="rId2">
              <a:duotone>
                <a:prstClr val="black"/>
                <a:srgbClr val="D9C3A5">
                  <a:tint val="50000"/>
                  <a:satMod val="180000"/>
                </a:srgbClr>
              </a:duotone>
              <a:alphaModFix amt="15000"/>
              <a:extLst>
                <a:ext uri="{28A0092B-C50C-407E-A947-70E740481C1C}">
                  <a14:useLocalDpi xmlns:a14="http://schemas.microsoft.com/office/drawing/2010/main" val="0"/>
                </a:ext>
              </a:extLst>
            </a:blip>
            <a:srcRect l="-1" t="78198" r="-416"/>
            <a:stretch/>
          </p:blipFill>
          <p:spPr>
            <a:xfrm>
              <a:off x="1" y="5362802"/>
              <a:ext cx="12242799" cy="1495197"/>
            </a:xfrm>
            <a:prstGeom prst="rect">
              <a:avLst/>
            </a:prstGeom>
          </p:spPr>
        </p:pic>
      </p:grpSp>
      <p:sp>
        <p:nvSpPr>
          <p:cNvPr id="10" name="TextBox 9">
            <a:extLst>
              <a:ext uri="{FF2B5EF4-FFF2-40B4-BE49-F238E27FC236}">
                <a16:creationId xmlns:a16="http://schemas.microsoft.com/office/drawing/2014/main" id="{A31D521C-6584-9941-7356-8FE6C2E1226C}"/>
              </a:ext>
            </a:extLst>
          </p:cNvPr>
          <p:cNvSpPr txBox="1"/>
          <p:nvPr/>
        </p:nvSpPr>
        <p:spPr>
          <a:xfrm rot="5400000">
            <a:off x="-2974514" y="3019335"/>
            <a:ext cx="6992182" cy="1200329"/>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pPr algn="l"/>
            <a:r>
              <a:rPr lang="en-US" dirty="0">
                <a:ln w="25400" cmpd="dbl">
                  <a:noFill/>
                  <a:prstDash val="solid"/>
                </a:ln>
                <a:solidFill>
                  <a:srgbClr val="1F3345">
                    <a:alpha val="45000"/>
                  </a:srgbClr>
                </a:solidFill>
              </a:rPr>
              <a:t>IMPORTANCE</a:t>
            </a:r>
          </a:p>
        </p:txBody>
      </p:sp>
      <p:sp>
        <p:nvSpPr>
          <p:cNvPr id="17" name="Rectangle 16">
            <a:extLst>
              <a:ext uri="{FF2B5EF4-FFF2-40B4-BE49-F238E27FC236}">
                <a16:creationId xmlns:a16="http://schemas.microsoft.com/office/drawing/2014/main" id="{CC608A79-F670-5540-6D01-28FDE904E62E}"/>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F7EEE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F7EEE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8182E99A-4471-BA57-293A-45C6C8A8E029}"/>
              </a:ext>
            </a:extLst>
          </p:cNvPr>
          <p:cNvSpPr txBox="1"/>
          <p:nvPr/>
        </p:nvSpPr>
        <p:spPr>
          <a:xfrm>
            <a:off x="3333728" y="480737"/>
            <a:ext cx="6462335" cy="769441"/>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000" b="0" i="0" u="none" strike="noStrike" kern="1200" cap="none" spc="0" normalizeH="0" baseline="0" noProof="0" dirty="0">
                <a:ln>
                  <a:noFill/>
                </a:ln>
                <a:solidFill>
                  <a:prstClr val="black"/>
                </a:solidFill>
                <a:effectLst/>
                <a:uLnTx/>
                <a:uFillTx/>
                <a:latin typeface="AL-KANZ" panose="02000000000000000000" pitchFamily="2" charset="-78"/>
                <a:ea typeface="+mn-ea"/>
                <a:cs typeface="AL-KANZ" panose="02000000000000000000" pitchFamily="2" charset="-78"/>
              </a:rPr>
              <a:t>اْثثس </a:t>
            </a:r>
            <a:r>
              <a:rPr kumimoji="0" lang="ar-SA" sz="4000" b="0" i="0" u="none" strike="noStrike" kern="1200" cap="none" spc="0" normalizeH="0" baseline="0" noProof="0" dirty="0">
                <a:ln>
                  <a:noFill/>
                </a:ln>
                <a:solidFill>
                  <a:prstClr val="black"/>
                </a:solidFill>
                <a:effectLst/>
                <a:uLnTx/>
                <a:uFillTx/>
                <a:latin typeface="AL-KANZ" panose="02000000000000000000" pitchFamily="2" charset="-78"/>
                <a:ea typeface="+mn-ea"/>
                <a:cs typeface="AL-KANZ" panose="02000000000000000000" pitchFamily="2" charset="-78"/>
              </a:rPr>
              <a:t>ما</a:t>
            </a:r>
            <a:r>
              <a:rPr kumimoji="0" lang="en-US" sz="4000" b="0" i="0" u="none" strike="noStrike" kern="1200" cap="none" spc="0" normalizeH="0" baseline="0" noProof="0" dirty="0">
                <a:ln>
                  <a:noFill/>
                </a:ln>
                <a:solidFill>
                  <a:prstClr val="black"/>
                </a:solidFill>
                <a:effectLst/>
                <a:uLnTx/>
                <a:uFillTx/>
                <a:latin typeface="AL-KANZ" panose="02000000000000000000" pitchFamily="2" charset="-78"/>
                <a:ea typeface="+mn-ea"/>
                <a:cs typeface="AL-KANZ" panose="02000000000000000000" pitchFamily="2" charset="-78"/>
              </a:rPr>
              <a:t> </a:t>
            </a:r>
            <a:r>
              <a:rPr kumimoji="0" lang="ar-SA" sz="4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L-KANZ" panose="02000000000000000000" pitchFamily="2" charset="-78"/>
                <a:ea typeface="+mn-ea"/>
                <a:cs typeface="AL-KANZ" panose="02000000000000000000" pitchFamily="2" charset="-78"/>
              </a:rPr>
              <a:t>محبة نا ساتهسس زيادة</a:t>
            </a:r>
            <a:r>
              <a:rPr kumimoji="0" lang="en-US" sz="4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L-KANZ" panose="02000000000000000000" pitchFamily="2" charset="-78"/>
                <a:ea typeface="+mn-ea"/>
                <a:cs typeface="AL-KANZ" panose="02000000000000000000" pitchFamily="2" charset="-78"/>
              </a:rPr>
              <a:t> </a:t>
            </a:r>
            <a:r>
              <a:rPr kumimoji="0" lang="ar-SA" sz="4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L-KANZ" panose="02000000000000000000" pitchFamily="2" charset="-78"/>
                <a:ea typeface="+mn-ea"/>
                <a:cs typeface="AL-KANZ" panose="02000000000000000000" pitchFamily="2" charset="-78"/>
              </a:rPr>
              <a:t>ويثثار</a:t>
            </a:r>
            <a:r>
              <a:rPr kumimoji="0" lang="ar-SA"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L-KANZ" panose="02000000000000000000" pitchFamily="2" charset="-78"/>
                <a:ea typeface="+mn-ea"/>
                <a:cs typeface="AL-KANZ" panose="02000000000000000000" pitchFamily="2" charset="-78"/>
              </a:rPr>
              <a:t> </a:t>
            </a:r>
            <a:r>
              <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L-KANZ" panose="02000000000000000000" pitchFamily="2" charset="-78"/>
                <a:ea typeface="+mn-ea"/>
                <a:cs typeface="AL-KANZ" panose="02000000000000000000" pitchFamily="2" charset="-78"/>
              </a:rPr>
              <a:t> </a:t>
            </a:r>
            <a:r>
              <a:rPr kumimoji="0" lang="ar-SA" sz="4000" b="0" i="0" u="none" strike="noStrike" kern="1200" cap="none" spc="0" normalizeH="0" baseline="0" noProof="0" dirty="0">
                <a:ln>
                  <a:noFill/>
                </a:ln>
                <a:solidFill>
                  <a:prstClr val="black"/>
                </a:solidFill>
                <a:effectLst/>
                <a:uLnTx/>
                <a:uFillTx/>
                <a:latin typeface="AL-KANZ" panose="02000000000000000000" pitchFamily="2" charset="-78"/>
                <a:ea typeface="+mn-ea"/>
                <a:cs typeface="AL-KANZ" panose="02000000000000000000" pitchFamily="2" charset="-78"/>
              </a:rPr>
              <a:t>تهائي</a:t>
            </a:r>
            <a:endParaRPr kumimoji="0" lang="en-US" sz="4400" b="0" i="0" u="none" strike="noStrike" kern="1200" cap="none" spc="0" normalizeH="0" baseline="0" noProof="0" dirty="0">
              <a:ln>
                <a:noFill/>
              </a:ln>
              <a:solidFill>
                <a:prstClr val="black"/>
              </a:solidFill>
              <a:effectLst/>
              <a:uLnTx/>
              <a:uFillTx/>
              <a:latin typeface="AL-KANZ" panose="02000000000000000000" pitchFamily="2" charset="-78"/>
              <a:ea typeface="+mn-ea"/>
              <a:cs typeface="AL-KANZ" panose="02000000000000000000" pitchFamily="2" charset="-78"/>
            </a:endParaRPr>
          </a:p>
        </p:txBody>
      </p:sp>
      <p:grpSp>
        <p:nvGrpSpPr>
          <p:cNvPr id="28" name="Group 27">
            <a:extLst>
              <a:ext uri="{FF2B5EF4-FFF2-40B4-BE49-F238E27FC236}">
                <a16:creationId xmlns:a16="http://schemas.microsoft.com/office/drawing/2014/main" id="{71FBD676-C254-7D4A-5BD3-8CAC06EA480C}"/>
              </a:ext>
            </a:extLst>
          </p:cNvPr>
          <p:cNvGrpSpPr/>
          <p:nvPr/>
        </p:nvGrpSpPr>
        <p:grpSpPr>
          <a:xfrm>
            <a:off x="1671454" y="1401302"/>
            <a:ext cx="9786884" cy="3750804"/>
            <a:chOff x="1537845" y="1401302"/>
            <a:chExt cx="9786884" cy="3750804"/>
          </a:xfrm>
        </p:grpSpPr>
        <p:sp>
          <p:nvSpPr>
            <p:cNvPr id="2" name="TextBox 1">
              <a:extLst>
                <a:ext uri="{FF2B5EF4-FFF2-40B4-BE49-F238E27FC236}">
                  <a16:creationId xmlns:a16="http://schemas.microsoft.com/office/drawing/2014/main" id="{FC88AF10-7740-3B6F-B4D9-5C9AC9B48EA1}"/>
                </a:ext>
              </a:extLst>
            </p:cNvPr>
            <p:cNvSpPr txBox="1"/>
            <p:nvPr/>
          </p:nvSpPr>
          <p:spPr>
            <a:xfrm>
              <a:off x="1817084" y="1401302"/>
              <a:ext cx="9274969" cy="3285515"/>
            </a:xfrm>
            <a:prstGeom prst="rect">
              <a:avLst/>
            </a:prstGeom>
            <a:noFill/>
          </p:spPr>
          <p:txBody>
            <a:bodyPr wrap="square">
              <a:spAutoFit/>
            </a:bodyPr>
            <a:lstStyle/>
            <a:p>
              <a:pPr marL="0" marR="0" algn="just" rtl="1">
                <a:lnSpc>
                  <a:spcPct val="150000"/>
                </a:lnSpc>
                <a:spcAft>
                  <a:spcPts val="800"/>
                </a:spcAft>
              </a:pP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ج</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مثل بئيرو – مرد نا شريك حيوة چھے انے ي</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پانسلي ني مثل چھے، ي</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مثل ويپار ما مؤمن نا ج</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مؤمن </a:t>
              </a:r>
              <a:r>
                <a:rPr lang="en-GB" sz="2000" kern="100" dirty="0">
                  <a:solidFill>
                    <a:srgbClr val="FF0000"/>
                  </a:solidFill>
                  <a:effectLst/>
                  <a:latin typeface="Arabic Typesetting" panose="03020402040406030203" pitchFamily="66" charset="-78"/>
                  <a:ea typeface="Kanz-al-Marjaan" panose="03020500000000000000" pitchFamily="66" charset="-78"/>
                  <a:cs typeface="Arabic Typesetting" panose="03020402040406030203" pitchFamily="66" charset="-78"/>
                </a:rPr>
                <a:t>partner</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en-GB"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هوئي يا ج</a:t>
              </a:r>
              <a:r>
                <a:rPr lang="ar-EG" sz="2000" kern="100" dirty="0">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سگلا ي</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مؤمن نا ساتهے عمل كرتا هوئي، تو اهنا سات</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ه</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ے مؤمن نے ي</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شاكلة سي </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معاملة</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كروي جوئيے تاك</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اهنا ج</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مؤمن </a:t>
              </a:r>
              <a:r>
                <a:rPr lang="en-GB" sz="2000" kern="100" dirty="0">
                  <a:effectLst/>
                  <a:latin typeface="Arabic Typesetting" panose="03020402040406030203" pitchFamily="66" charset="-78"/>
                  <a:ea typeface="Kanz-al-Marjaan" panose="03020500000000000000" pitchFamily="66" charset="-78"/>
                  <a:cs typeface="Arabic Typesetting" panose="03020402040406030203" pitchFamily="66" charset="-78"/>
                </a:rPr>
                <a:t>partner</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en-GB"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چھے ك</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ج</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اهنا ساتهے كام كرے چھے ي</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ضلع</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ني مثل اهني انے</a:t>
              </a:r>
              <a:r>
                <a:rPr lang="ar-EG"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اهنا ويپار ني حماية</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كرے انے اھني هر چيز ني </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حفاظة</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كرے انے اھنا ويپار</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واسطے ايك </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بكتر</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ني مثل تهئي جائي، ويپار ما تمارا ساتهے ج</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كا</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م کرے چھے تميں اھنے انے </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اھني</a:t>
              </a:r>
              <a:r>
                <a:rPr lang="en-GB" sz="2000" kern="100" dirty="0">
                  <a:solidFill>
                    <a:srgbClr val="FF0000"/>
                  </a:solidFill>
                  <a:effectLst/>
                  <a:latin typeface="Arabic Typesetting" panose="03020402040406030203" pitchFamily="66" charset="-78"/>
                  <a:ea typeface="Kanz-al-Marjaan" panose="03020500000000000000" pitchFamily="66" charset="-78"/>
                  <a:cs typeface="Arabic Typesetting" panose="03020402040406030203" pitchFamily="66" charset="-78"/>
                </a:rPr>
                <a:t>ideas</a:t>
              </a:r>
              <a:r>
                <a:rPr lang="en-GB"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نے </a:t>
              </a:r>
              <a:r>
                <a:rPr lang="en-GB" sz="2000" kern="100" dirty="0">
                  <a:solidFill>
                    <a:srgbClr val="FF0000"/>
                  </a:solidFill>
                  <a:effectLst/>
                  <a:latin typeface="Arabic Typesetting" panose="03020402040406030203" pitchFamily="66" charset="-78"/>
                  <a:ea typeface="Kanz-al-Marjaan" panose="03020500000000000000" pitchFamily="66" charset="-78"/>
                  <a:cs typeface="Arabic Typesetting" panose="03020402040406030203" pitchFamily="66" charset="-78"/>
                </a:rPr>
                <a:t>support</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كرو </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،اهنے </a:t>
              </a:r>
              <a:r>
                <a:rPr lang="en-GB" sz="2000" kern="100" dirty="0">
                  <a:effectLst/>
                  <a:latin typeface="Arabic Typesetting" panose="03020402040406030203" pitchFamily="66" charset="-78"/>
                  <a:ea typeface="Kanz-al-Marjaan" panose="03020500000000000000" pitchFamily="66" charset="-78"/>
                  <a:cs typeface="Arabic Typesetting" panose="03020402040406030203" pitchFamily="66" charset="-78"/>
                </a:rPr>
                <a:t>help</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کرو ،اھنے ھر چيز مھيأ کري </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اْ</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پو ،اهنا سبب اهنے كام كروو س</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ه</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ل تهائي، تو اهنو فائدة تمنے </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تهاسے</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اھنے انے اھني</a:t>
              </a:r>
              <a:r>
                <a:rPr lang="en-GB" sz="2000" kern="100" dirty="0">
                  <a:effectLst/>
                  <a:latin typeface="Arabic Typesetting" panose="03020402040406030203" pitchFamily="66" charset="-78"/>
                  <a:ea typeface="Kanz-al-Marjaan" panose="03020500000000000000" pitchFamily="66" charset="-78"/>
                  <a:cs typeface="Arabic Typesetting" panose="03020402040406030203" pitchFamily="66" charset="-78"/>
                </a:rPr>
                <a:t>ideas</a:t>
              </a:r>
              <a:r>
                <a:rPr lang="en-GB"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نے توڑي ديسو انے اهني همة افزائي ن</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ظظ</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يں کرو ،اهني عزة ن</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ظظ</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يں راكهو، اهنا كامو ني قدر ن</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ظظ</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يں كرو تو تميں اھنے ضائع كري ديدا، اهنے توڑي ديدا، پچھي</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كئي طرح تماري ،تمارا ويپار ني حفاظة انے حماية كرسے، خدا تعالى تمنے سگلا نے ياري انے توفيق </a:t>
              </a:r>
              <a:r>
                <a:rPr lang="ar-EG" sz="2000" kern="100" dirty="0">
                  <a:latin typeface="Kanz-al-Marjaan" panose="03020500000000000000" pitchFamily="66" charset="-78"/>
                  <a:ea typeface="Kanz-al-Marjaan" panose="03020500000000000000" pitchFamily="66" charset="-78"/>
                  <a:cs typeface="Kanz-al-Marjaan" panose="03020500000000000000" pitchFamily="66" charset="-78"/>
                </a:rPr>
                <a:t>اْ</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پجو</a:t>
              </a:r>
              <a:r>
                <a:rPr lang="en-US" sz="2000" kern="100" dirty="0">
                  <a:effectLst/>
                  <a:latin typeface="Kanz-al-Marjaan" panose="03020500000000000000" pitchFamily="66" charset="-78"/>
                  <a:ea typeface="Kanz-al-Marjaan" panose="03020500000000000000" pitchFamily="66" charset="-78"/>
                  <a:cs typeface="Kanz-al-Marjaan" panose="03020500000000000000" pitchFamily="66" charset="-78"/>
                </a:rPr>
                <a:t>!</a:t>
              </a:r>
            </a:p>
          </p:txBody>
        </p:sp>
        <p:grpSp>
          <p:nvGrpSpPr>
            <p:cNvPr id="3" name="Group 2">
              <a:extLst>
                <a:ext uri="{FF2B5EF4-FFF2-40B4-BE49-F238E27FC236}">
                  <a16:creationId xmlns:a16="http://schemas.microsoft.com/office/drawing/2014/main" id="{0460E992-6A8B-8116-4334-E408850DF373}"/>
                </a:ext>
              </a:extLst>
            </p:cNvPr>
            <p:cNvGrpSpPr/>
            <p:nvPr/>
          </p:nvGrpSpPr>
          <p:grpSpPr>
            <a:xfrm flipH="1">
              <a:off x="11279010" y="1514274"/>
              <a:ext cx="45719" cy="3268904"/>
              <a:chOff x="16687396" y="3510253"/>
              <a:chExt cx="110473" cy="3506470"/>
            </a:xfrm>
          </p:grpSpPr>
          <p:sp>
            <p:nvSpPr>
              <p:cNvPr id="4" name="object 13">
                <a:extLst>
                  <a:ext uri="{FF2B5EF4-FFF2-40B4-BE49-F238E27FC236}">
                    <a16:creationId xmlns:a16="http://schemas.microsoft.com/office/drawing/2014/main" id="{5DFDE9C6-E632-D12A-C266-2E5AF56DDF2B}"/>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6" name="object 14">
                <a:extLst>
                  <a:ext uri="{FF2B5EF4-FFF2-40B4-BE49-F238E27FC236}">
                    <a16:creationId xmlns:a16="http://schemas.microsoft.com/office/drawing/2014/main" id="{A35A2095-CE7E-4422-E13B-D70C98F369FA}"/>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grpSp>
          <p:nvGrpSpPr>
            <p:cNvPr id="11" name="Group 10">
              <a:extLst>
                <a:ext uri="{FF2B5EF4-FFF2-40B4-BE49-F238E27FC236}">
                  <a16:creationId xmlns:a16="http://schemas.microsoft.com/office/drawing/2014/main" id="{59EDADAA-C8CB-40A0-2086-871FC384511C}"/>
                </a:ext>
              </a:extLst>
            </p:cNvPr>
            <p:cNvGrpSpPr/>
            <p:nvPr/>
          </p:nvGrpSpPr>
          <p:grpSpPr>
            <a:xfrm flipH="1">
              <a:off x="1537845" y="1514274"/>
              <a:ext cx="45719" cy="3268904"/>
              <a:chOff x="16687396" y="3510253"/>
              <a:chExt cx="110473" cy="3506470"/>
            </a:xfrm>
          </p:grpSpPr>
          <p:sp>
            <p:nvSpPr>
              <p:cNvPr id="13" name="object 13">
                <a:extLst>
                  <a:ext uri="{FF2B5EF4-FFF2-40B4-BE49-F238E27FC236}">
                    <a16:creationId xmlns:a16="http://schemas.microsoft.com/office/drawing/2014/main" id="{846497BD-1C22-38AC-4CEE-52F9247C0DBF}"/>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9" name="object 14">
                <a:extLst>
                  <a:ext uri="{FF2B5EF4-FFF2-40B4-BE49-F238E27FC236}">
                    <a16:creationId xmlns:a16="http://schemas.microsoft.com/office/drawing/2014/main" id="{F4433A0B-A7DA-2BF4-5B50-73DA95277DFD}"/>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sp>
          <p:nvSpPr>
            <p:cNvPr id="20" name="TextBox 19">
              <a:extLst>
                <a:ext uri="{FF2B5EF4-FFF2-40B4-BE49-F238E27FC236}">
                  <a16:creationId xmlns:a16="http://schemas.microsoft.com/office/drawing/2014/main" id="{2F0E6C62-68CC-00B4-8A8C-3EE12BEE0807}"/>
                </a:ext>
              </a:extLst>
            </p:cNvPr>
            <p:cNvSpPr txBox="1"/>
            <p:nvPr/>
          </p:nvSpPr>
          <p:spPr>
            <a:xfrm>
              <a:off x="1604340" y="4813552"/>
              <a:ext cx="3567436" cy="338554"/>
            </a:xfrm>
            <a:prstGeom prst="rect">
              <a:avLst/>
            </a:prstGeom>
            <a:noFill/>
          </p:spPr>
          <p:txBody>
            <a:bodyPr wrap="square" rtlCol="0">
              <a:spAutoFit/>
            </a:bodyPr>
            <a:lstStyle/>
            <a:p>
              <a:pPr algn="r" rtl="1"/>
              <a:r>
                <a:rPr lang="ar-EG" sz="1600" dirty="0">
                  <a:latin typeface="Kanz-al-Marjaan" panose="03020500000000000000" pitchFamily="66" charset="-78"/>
                  <a:ea typeface="Kanz-al-Marjaan" panose="03020500000000000000" pitchFamily="66" charset="-78"/>
                  <a:cs typeface="Kanz-al-Marjaan" panose="03020500000000000000" pitchFamily="66" charset="-78"/>
                </a:rPr>
                <a:t>كلمات الداعي الاجل سيدنا عالي قدر مفضل سيف الدين </a:t>
              </a:r>
              <a:r>
                <a:rPr lang="ar-EG" sz="1600" baseline="30000" dirty="0">
                  <a:latin typeface="Kanz-al-Marjaan" panose="03020500000000000000" pitchFamily="66" charset="-78"/>
                  <a:ea typeface="Kanz-al-Marjaan" panose="03020500000000000000" pitchFamily="66" charset="-78"/>
                  <a:cs typeface="Kanz-al-Marjaan" panose="03020500000000000000" pitchFamily="66" charset="-78"/>
                </a:rPr>
                <a:t>ط</a:t>
              </a:r>
              <a:r>
                <a:rPr lang="ar-EG" sz="1600" dirty="0">
                  <a:latin typeface="Kanz-al-Marjaan" panose="03020500000000000000" pitchFamily="66" charset="-78"/>
                  <a:ea typeface="Kanz-al-Marjaan" panose="03020500000000000000" pitchFamily="66" charset="-78"/>
                  <a:cs typeface="Kanz-al-Marjaan" panose="03020500000000000000" pitchFamily="66" charset="-78"/>
                </a:rPr>
                <a:t> </a:t>
              </a:r>
              <a:r>
                <a:rPr lang="ar-EG" sz="1600" baseline="30000" dirty="0">
                  <a:latin typeface="Kanz-al-Marjaan" panose="03020500000000000000" pitchFamily="66" charset="-78"/>
                  <a:ea typeface="Kanz-al-Marjaan" panose="03020500000000000000" pitchFamily="66" charset="-78"/>
                  <a:cs typeface="Kanz-al-Marjaan" panose="03020500000000000000" pitchFamily="66" charset="-78"/>
                </a:rPr>
                <a:t>ع</a:t>
              </a:r>
              <a:endParaRPr lang="en-IN" sz="1600" dirty="0">
                <a:latin typeface="Kanz-al-Marjaan" panose="03020500000000000000" pitchFamily="66" charset="-78"/>
                <a:ea typeface="Kanz-al-Marjaan" panose="03020500000000000000" pitchFamily="66" charset="-78"/>
                <a:cs typeface="Kanz-al-Marjaan" panose="03020500000000000000" pitchFamily="66" charset="-78"/>
              </a:endParaRPr>
            </a:p>
          </p:txBody>
        </p:sp>
      </p:grpSp>
      <p:sp>
        <p:nvSpPr>
          <p:cNvPr id="45" name="!!!!WOval 49">
            <a:extLst>
              <a:ext uri="{FF2B5EF4-FFF2-40B4-BE49-F238E27FC236}">
                <a16:creationId xmlns:a16="http://schemas.microsoft.com/office/drawing/2014/main" id="{CB5D15D4-3D3E-5CC0-4881-9C9D04BEDA0C}"/>
              </a:ext>
            </a:extLst>
          </p:cNvPr>
          <p:cNvSpPr>
            <a:spLocks/>
          </p:cNvSpPr>
          <p:nvPr/>
        </p:nvSpPr>
        <p:spPr>
          <a:xfrm>
            <a:off x="9810331" y="5558476"/>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47" name="!!!!WPicture 45">
            <a:extLst>
              <a:ext uri="{FF2B5EF4-FFF2-40B4-BE49-F238E27FC236}">
                <a16:creationId xmlns:a16="http://schemas.microsoft.com/office/drawing/2014/main" id="{5F8339F2-7852-34BE-82E7-A0AE3C903069}"/>
              </a:ext>
            </a:extLst>
          </p:cNvPr>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9943318" y="5691462"/>
            <a:ext cx="814028" cy="814028"/>
          </a:xfrm>
          <a:prstGeom prst="rect">
            <a:avLst/>
          </a:prstGeom>
        </p:spPr>
      </p:pic>
      <p:sp>
        <p:nvSpPr>
          <p:cNvPr id="38" name="!!!MOval 50">
            <a:extLst>
              <a:ext uri="{FF2B5EF4-FFF2-40B4-BE49-F238E27FC236}">
                <a16:creationId xmlns:a16="http://schemas.microsoft.com/office/drawing/2014/main" id="{C94491AD-E43E-4410-3DCD-43496412FE69}"/>
              </a:ext>
            </a:extLst>
          </p:cNvPr>
          <p:cNvSpPr>
            <a:spLocks/>
          </p:cNvSpPr>
          <p:nvPr/>
        </p:nvSpPr>
        <p:spPr>
          <a:xfrm>
            <a:off x="6967264" y="4817294"/>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8" name="Oval 47">
            <a:extLst>
              <a:ext uri="{FF2B5EF4-FFF2-40B4-BE49-F238E27FC236}">
                <a16:creationId xmlns:a16="http://schemas.microsoft.com/office/drawing/2014/main" id="{21D19137-006B-8B27-DF4B-25C01B652FEC}"/>
              </a:ext>
            </a:extLst>
          </p:cNvPr>
          <p:cNvSpPr/>
          <p:nvPr/>
        </p:nvSpPr>
        <p:spPr>
          <a:xfrm>
            <a:off x="6931264" y="4786802"/>
            <a:ext cx="1152000" cy="1152000"/>
          </a:xfrm>
          <a:prstGeom prst="ellipse">
            <a:avLst/>
          </a:prstGeom>
          <a:solidFill>
            <a:srgbClr val="F7EE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39" name="!!!MPicture 41">
            <a:extLst>
              <a:ext uri="{FF2B5EF4-FFF2-40B4-BE49-F238E27FC236}">
                <a16:creationId xmlns:a16="http://schemas.microsoft.com/office/drawing/2014/main" id="{F8E544A4-90B9-05DE-C896-0F6E5602754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173097" y="5023127"/>
            <a:ext cx="668335" cy="668335"/>
          </a:xfrm>
          <a:prstGeom prst="rect">
            <a:avLst/>
          </a:prstGeom>
        </p:spPr>
      </p:pic>
      <p:sp>
        <p:nvSpPr>
          <p:cNvPr id="36" name="!!KOval 51">
            <a:extLst>
              <a:ext uri="{FF2B5EF4-FFF2-40B4-BE49-F238E27FC236}">
                <a16:creationId xmlns:a16="http://schemas.microsoft.com/office/drawing/2014/main" id="{D43FE530-C5C5-2D43-7A87-21B5E76B7FAB}"/>
              </a:ext>
            </a:extLst>
          </p:cNvPr>
          <p:cNvSpPr>
            <a:spLocks/>
          </p:cNvSpPr>
          <p:nvPr/>
        </p:nvSpPr>
        <p:spPr>
          <a:xfrm>
            <a:off x="4124198" y="5585891"/>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37" name="!!KPicture 39">
            <a:extLst>
              <a:ext uri="{FF2B5EF4-FFF2-40B4-BE49-F238E27FC236}">
                <a16:creationId xmlns:a16="http://schemas.microsoft.com/office/drawing/2014/main" id="{348B4448-9CF6-AC36-7516-A77DF60F3016}"/>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4289010" y="5750703"/>
            <a:ext cx="750376" cy="750376"/>
          </a:xfrm>
          <a:prstGeom prst="rect">
            <a:avLst/>
          </a:prstGeom>
        </p:spPr>
      </p:pic>
      <p:sp>
        <p:nvSpPr>
          <p:cNvPr id="41" name="!sOval 48">
            <a:extLst>
              <a:ext uri="{FF2B5EF4-FFF2-40B4-BE49-F238E27FC236}">
                <a16:creationId xmlns:a16="http://schemas.microsoft.com/office/drawing/2014/main" id="{8553F6CB-93C0-3894-CD40-CC2C2809AC95}"/>
              </a:ext>
            </a:extLst>
          </p:cNvPr>
          <p:cNvSpPr>
            <a:spLocks/>
          </p:cNvSpPr>
          <p:nvPr/>
        </p:nvSpPr>
        <p:spPr>
          <a:xfrm>
            <a:off x="1281132" y="5558147"/>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43" name="!sPicture 43">
            <a:extLst>
              <a:ext uri="{FF2B5EF4-FFF2-40B4-BE49-F238E27FC236}">
                <a16:creationId xmlns:a16="http://schemas.microsoft.com/office/drawing/2014/main" id="{8197F9CD-C9F4-CD25-8610-AEF6114EF445}"/>
              </a:ext>
            </a:extLst>
          </p:cNvPr>
          <p:cNvPicPr>
            <a:picLocks noChangeAspect="1"/>
          </p:cNvPicPr>
          <p:nvPr/>
        </p:nvPicPr>
        <p:blipFill>
          <a:blip r:embed="rId8">
            <a:lum bright="70000" contrast="-70000"/>
            <a:extLst>
              <a:ext uri="{BEBA8EAE-BF5A-486C-A8C5-ECC9F3942E4B}">
                <a14:imgProps xmlns:a14="http://schemas.microsoft.com/office/drawing/2010/main">
                  <a14:imgLayer r:embed="rId9">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1521058" y="5763651"/>
            <a:ext cx="668993" cy="668993"/>
          </a:xfrm>
          <a:prstGeom prst="rect">
            <a:avLst/>
          </a:prstGeom>
        </p:spPr>
      </p:pic>
    </p:spTree>
    <p:extLst>
      <p:ext uri="{BB962C8B-B14F-4D97-AF65-F5344CB8AC3E}">
        <p14:creationId xmlns:p14="http://schemas.microsoft.com/office/powerpoint/2010/main" val="3545599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EEE5"/>
        </a:solidFill>
        <a:effectLst/>
      </p:bgPr>
    </p:bg>
    <p:spTree>
      <p:nvGrpSpPr>
        <p:cNvPr id="1" name="">
          <a:extLst>
            <a:ext uri="{FF2B5EF4-FFF2-40B4-BE49-F238E27FC236}">
              <a16:creationId xmlns:a16="http://schemas.microsoft.com/office/drawing/2014/main" id="{A20A6E36-A360-2C35-CA63-88FB7A72241D}"/>
            </a:ext>
          </a:extLst>
        </p:cNvPr>
        <p:cNvGrpSpPr/>
        <p:nvPr/>
      </p:nvGrpSpPr>
      <p:grpSpPr>
        <a:xfrm>
          <a:off x="0" y="0"/>
          <a:ext cx="0" cy="0"/>
          <a:chOff x="0" y="0"/>
          <a:chExt cx="0" cy="0"/>
        </a:xfrm>
      </p:grpSpPr>
      <p:sp>
        <p:nvSpPr>
          <p:cNvPr id="8" name="Oval 7">
            <a:extLst>
              <a:ext uri="{FF2B5EF4-FFF2-40B4-BE49-F238E27FC236}">
                <a16:creationId xmlns:a16="http://schemas.microsoft.com/office/drawing/2014/main" id="{647EA5BA-5081-C10F-371A-92F5584513FD}"/>
              </a:ext>
            </a:extLst>
          </p:cNvPr>
          <p:cNvSpPr>
            <a:spLocks/>
          </p:cNvSpPr>
          <p:nvPr/>
        </p:nvSpPr>
        <p:spPr>
          <a:xfrm rot="3425899">
            <a:off x="-4864493" y="-2531319"/>
            <a:ext cx="21920984" cy="21920984"/>
          </a:xfrm>
          <a:prstGeom prst="ellipse">
            <a:avLst/>
          </a:prstGeom>
          <a:gradFill flip="none" rotWithShape="1">
            <a:gsLst>
              <a:gs pos="0">
                <a:srgbClr val="F7EEE5">
                  <a:alpha val="80000"/>
                </a:srgbClr>
              </a:gs>
              <a:gs pos="44000">
                <a:srgbClr val="C78F57">
                  <a:alpha val="0"/>
                </a:srgb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grpSp>
        <p:nvGrpSpPr>
          <p:cNvPr id="57" name="Group 56">
            <a:extLst>
              <a:ext uri="{FF2B5EF4-FFF2-40B4-BE49-F238E27FC236}">
                <a16:creationId xmlns:a16="http://schemas.microsoft.com/office/drawing/2014/main" id="{AC6E9550-4E57-7A05-6C19-CCAA8D9F3F21}"/>
              </a:ext>
            </a:extLst>
          </p:cNvPr>
          <p:cNvGrpSpPr/>
          <p:nvPr/>
        </p:nvGrpSpPr>
        <p:grpSpPr>
          <a:xfrm>
            <a:off x="-78588" y="5362802"/>
            <a:ext cx="12321388" cy="1584098"/>
            <a:chOff x="-78588" y="5362802"/>
            <a:chExt cx="12321388" cy="1584098"/>
          </a:xfrm>
        </p:grpSpPr>
        <p:sp>
          <p:nvSpPr>
            <p:cNvPr id="9" name="Rectangle 8">
              <a:extLst>
                <a:ext uri="{FF2B5EF4-FFF2-40B4-BE49-F238E27FC236}">
                  <a16:creationId xmlns:a16="http://schemas.microsoft.com/office/drawing/2014/main" id="{71B03314-014D-F5BB-F3E9-CDFE206C09E2}"/>
                </a:ext>
              </a:extLst>
            </p:cNvPr>
            <p:cNvSpPr/>
            <p:nvPr/>
          </p:nvSpPr>
          <p:spPr>
            <a:xfrm>
              <a:off x="-78588" y="5362803"/>
              <a:ext cx="12321388" cy="1584097"/>
            </a:xfrm>
            <a:prstGeom prst="rect">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12" name="Picture 11">
              <a:extLst>
                <a:ext uri="{FF2B5EF4-FFF2-40B4-BE49-F238E27FC236}">
                  <a16:creationId xmlns:a16="http://schemas.microsoft.com/office/drawing/2014/main" id="{D863B1A9-A1BE-C2BC-8888-D5EF38073958}"/>
                </a:ext>
              </a:extLst>
            </p:cNvPr>
            <p:cNvPicPr>
              <a:picLocks noChangeAspect="1"/>
            </p:cNvPicPr>
            <p:nvPr/>
          </p:nvPicPr>
          <p:blipFill>
            <a:blip r:embed="rId2">
              <a:duotone>
                <a:prstClr val="black"/>
                <a:srgbClr val="D9C3A5">
                  <a:tint val="50000"/>
                  <a:satMod val="180000"/>
                </a:srgbClr>
              </a:duotone>
              <a:alphaModFix amt="15000"/>
              <a:extLst>
                <a:ext uri="{28A0092B-C50C-407E-A947-70E740481C1C}">
                  <a14:useLocalDpi xmlns:a14="http://schemas.microsoft.com/office/drawing/2010/main" val="0"/>
                </a:ext>
              </a:extLst>
            </a:blip>
            <a:srcRect t="78198"/>
            <a:stretch/>
          </p:blipFill>
          <p:spPr>
            <a:xfrm>
              <a:off x="1" y="5362802"/>
              <a:ext cx="12191999" cy="1495197"/>
            </a:xfrm>
            <a:prstGeom prst="rect">
              <a:avLst/>
            </a:prstGeom>
          </p:spPr>
        </p:pic>
      </p:grpSp>
      <p:sp>
        <p:nvSpPr>
          <p:cNvPr id="10" name="TextBox 9">
            <a:extLst>
              <a:ext uri="{FF2B5EF4-FFF2-40B4-BE49-F238E27FC236}">
                <a16:creationId xmlns:a16="http://schemas.microsoft.com/office/drawing/2014/main" id="{19138B98-EC51-DC67-2BD0-2777A8CDD56E}"/>
              </a:ext>
            </a:extLst>
          </p:cNvPr>
          <p:cNvSpPr txBox="1"/>
          <p:nvPr/>
        </p:nvSpPr>
        <p:spPr>
          <a:xfrm rot="5400000">
            <a:off x="-2974514" y="3019335"/>
            <a:ext cx="6992182" cy="1200329"/>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pPr algn="l"/>
            <a:r>
              <a:rPr lang="en-US" dirty="0">
                <a:ln w="25400" cmpd="dbl">
                  <a:noFill/>
                  <a:prstDash val="solid"/>
                </a:ln>
                <a:solidFill>
                  <a:srgbClr val="1F3345">
                    <a:alpha val="45000"/>
                  </a:srgbClr>
                </a:solidFill>
              </a:rPr>
              <a:t>IMPORTANCE</a:t>
            </a:r>
          </a:p>
        </p:txBody>
      </p:sp>
      <p:sp>
        <p:nvSpPr>
          <p:cNvPr id="17" name="Rectangle 16">
            <a:extLst>
              <a:ext uri="{FF2B5EF4-FFF2-40B4-BE49-F238E27FC236}">
                <a16:creationId xmlns:a16="http://schemas.microsoft.com/office/drawing/2014/main" id="{48B819F9-277F-2153-C765-8CEC67A2640D}"/>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F7EEE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F7EEE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814809AF-F1E8-DB63-556F-31A66322714B}"/>
              </a:ext>
            </a:extLst>
          </p:cNvPr>
          <p:cNvSpPr txBox="1"/>
          <p:nvPr/>
        </p:nvSpPr>
        <p:spPr>
          <a:xfrm>
            <a:off x="3333728" y="492243"/>
            <a:ext cx="6462335" cy="769441"/>
          </a:xfrm>
          <a:prstGeom prst="rect">
            <a:avLst/>
          </a:prstGeom>
          <a:noFill/>
        </p:spPr>
        <p:txBody>
          <a:bodyPr wrap="square">
            <a:spAutoFit/>
          </a:bodyPr>
          <a:lstStyle/>
          <a:p>
            <a:pPr algn="ctr"/>
            <a:r>
              <a:rPr lang="ar-SA" sz="4400" b="1" dirty="0">
                <a:solidFill>
                  <a:srgbClr val="C00000"/>
                </a:solidFill>
                <a:effectLst>
                  <a:outerShdw blurRad="38100" dist="38100" dir="2700000" algn="tl">
                    <a:srgbClr val="000000">
                      <a:alpha val="43137"/>
                    </a:srgbClr>
                  </a:outerShdw>
                </a:effectLst>
                <a:latin typeface="AL-KANZ" panose="02000000000000000000" pitchFamily="2" charset="-78"/>
                <a:cs typeface="AL-KANZ" panose="02000000000000000000" pitchFamily="2" charset="-78"/>
              </a:rPr>
              <a:t>شيطان نا وسوسة </a:t>
            </a:r>
            <a:r>
              <a:rPr lang="ar-SA" sz="4000" dirty="0">
                <a:latin typeface="AL-KANZ" panose="02000000000000000000" pitchFamily="2" charset="-78"/>
                <a:cs typeface="AL-KANZ" panose="02000000000000000000" pitchFamily="2" charset="-78"/>
              </a:rPr>
              <a:t>سي دور  رهسس</a:t>
            </a:r>
            <a:endParaRPr lang="en-US" sz="4000" dirty="0">
              <a:latin typeface="AL-KANZ" panose="02000000000000000000" pitchFamily="2" charset="-78"/>
              <a:cs typeface="AL-KANZ" panose="02000000000000000000" pitchFamily="2" charset="-78"/>
            </a:endParaRPr>
          </a:p>
        </p:txBody>
      </p:sp>
      <p:sp>
        <p:nvSpPr>
          <p:cNvPr id="2" name="TextBox 1">
            <a:extLst>
              <a:ext uri="{FF2B5EF4-FFF2-40B4-BE49-F238E27FC236}">
                <a16:creationId xmlns:a16="http://schemas.microsoft.com/office/drawing/2014/main" id="{A168CA1A-26B3-3357-9EA3-6075BA69B5E1}"/>
              </a:ext>
            </a:extLst>
          </p:cNvPr>
          <p:cNvSpPr txBox="1"/>
          <p:nvPr/>
        </p:nvSpPr>
        <p:spPr>
          <a:xfrm>
            <a:off x="2241960" y="1855430"/>
            <a:ext cx="8645870" cy="1508105"/>
          </a:xfrm>
          <a:prstGeom prst="rect">
            <a:avLst/>
          </a:prstGeom>
          <a:noFill/>
        </p:spPr>
        <p:txBody>
          <a:bodyPr wrap="square" rtlCol="0">
            <a:spAutoFit/>
          </a:bodyPr>
          <a:lstStyle/>
          <a:p>
            <a:pPr marL="457200" indent="-457200" algn="r" rtl="1">
              <a:lnSpc>
                <a:spcPct val="150000"/>
              </a:lnSpc>
              <a:buFont typeface="Arial" panose="020B0604020202020204" pitchFamily="34" charset="0"/>
              <a:buChar char="•"/>
            </a:pPr>
            <a:r>
              <a:rPr lang="ar-EG" sz="3200" dirty="0">
                <a:latin typeface="Kanz-al-Marjaan" panose="03020500000000000000" pitchFamily="66" charset="-78"/>
                <a:cs typeface="Kanz-al-Marjaan" panose="03020500000000000000" pitchFamily="66" charset="-78"/>
              </a:rPr>
              <a:t>شركاء </a:t>
            </a:r>
            <a:r>
              <a:rPr lang="en-IN" sz="3200" dirty="0">
                <a:latin typeface="Vijaya" panose="020B0604020202020204" pitchFamily="34" charset="0"/>
                <a:cs typeface="Vijaya" panose="020B0604020202020204" pitchFamily="34" charset="0"/>
              </a:rPr>
              <a:t>(partners)</a:t>
            </a:r>
            <a:r>
              <a:rPr lang="ar-EG" sz="3200" dirty="0">
                <a:latin typeface="Vijaya" panose="020B0604020202020204" pitchFamily="34" charset="0"/>
                <a:cs typeface="Vijaya" panose="020B0604020202020204" pitchFamily="34" charset="0"/>
              </a:rPr>
              <a:t> </a:t>
            </a:r>
            <a:r>
              <a:rPr lang="ar-EG" sz="3200" dirty="0">
                <a:latin typeface="Kanz-al-Marjaan" panose="03020500000000000000" pitchFamily="66" charset="-78"/>
                <a:cs typeface="Kanz-al-Marjaan" panose="03020500000000000000" pitchFamily="66" charset="-78"/>
              </a:rPr>
              <a:t>نا اْثثس ما اختلافات </a:t>
            </a:r>
            <a:r>
              <a:rPr lang="en-IN" sz="3200" dirty="0">
                <a:latin typeface="Vijaya" panose="020B0604020202020204" pitchFamily="34" charset="0"/>
                <a:cs typeface="Vijaya" panose="020B0604020202020204" pitchFamily="34" charset="0"/>
              </a:rPr>
              <a:t>(disputes)</a:t>
            </a:r>
            <a:r>
              <a:rPr lang="ar-EG" sz="3200" dirty="0">
                <a:latin typeface="Vijaya" panose="020B0604020202020204" pitchFamily="34" charset="0"/>
                <a:cs typeface="Kanz-al-Marjaan" panose="03020500000000000000" pitchFamily="66" charset="-78"/>
              </a:rPr>
              <a:t> </a:t>
            </a:r>
            <a:r>
              <a:rPr lang="ar-EG" sz="3200" dirty="0">
                <a:latin typeface="Kanz-al-Marjaan" panose="03020500000000000000" pitchFamily="66" charset="-78"/>
                <a:cs typeface="Kanz-al-Marjaan" panose="03020500000000000000" pitchFamily="66" charset="-78"/>
              </a:rPr>
              <a:t>انسس جهككراؤ</a:t>
            </a:r>
            <a:r>
              <a:rPr lang="en-US" sz="3200" dirty="0">
                <a:latin typeface="Kanz-al-Marjaan" panose="03020500000000000000" pitchFamily="66" charset="-78"/>
                <a:cs typeface="Kanz-al-Marjaan" panose="03020500000000000000" pitchFamily="66" charset="-78"/>
              </a:rPr>
              <a:t> </a:t>
            </a:r>
            <a:r>
              <a:rPr lang="ar-EG" sz="3200" dirty="0">
                <a:latin typeface="Kanz-al-Marjaan" panose="03020500000000000000" pitchFamily="66" charset="-78"/>
                <a:cs typeface="Kanz-al-Marjaan" panose="03020500000000000000" pitchFamily="66" charset="-78"/>
              </a:rPr>
              <a:t>نھ تهائي</a:t>
            </a:r>
            <a:endParaRPr lang="en-US" sz="3200" dirty="0">
              <a:latin typeface="Kanz-al-Marjaan" panose="03020500000000000000" pitchFamily="66" charset="-78"/>
              <a:cs typeface="Kanz-al-Marjaan" panose="03020500000000000000" pitchFamily="66" charset="-78"/>
            </a:endParaRPr>
          </a:p>
          <a:p>
            <a:pPr marL="457200" indent="-457200" algn="r" rtl="1">
              <a:lnSpc>
                <a:spcPct val="150000"/>
              </a:lnSpc>
              <a:buFont typeface="Arial" panose="020B0604020202020204" pitchFamily="34" charset="0"/>
              <a:buChar char="•"/>
            </a:pPr>
            <a:r>
              <a:rPr lang="ar-EG" sz="3200" dirty="0">
                <a:latin typeface="Kanz-al-Marjaan" panose="03020500000000000000" pitchFamily="66" charset="-78"/>
                <a:cs typeface="Kanz-al-Marjaan" panose="03020500000000000000" pitchFamily="66" charset="-78"/>
              </a:rPr>
              <a:t>شركاء </a:t>
            </a:r>
            <a:r>
              <a:rPr lang="en-IN" sz="3200" dirty="0">
                <a:latin typeface="Vijaya" panose="020B0604020202020204" pitchFamily="34" charset="0"/>
                <a:cs typeface="Vijaya" panose="020B0604020202020204" pitchFamily="34" charset="0"/>
              </a:rPr>
              <a:t>(partners)</a:t>
            </a:r>
            <a:r>
              <a:rPr lang="ar-EG" sz="3200" dirty="0">
                <a:latin typeface="Vijaya" panose="020B0604020202020204" pitchFamily="34" charset="0"/>
                <a:cs typeface="Kanz-al-Marjaan" panose="03020500000000000000" pitchFamily="66" charset="-78"/>
              </a:rPr>
              <a:t> ايك بيسرا نسس </a:t>
            </a:r>
            <a:r>
              <a:rPr lang="en-IN" sz="3200" dirty="0">
                <a:latin typeface="Vijaya" panose="020B0604020202020204" pitchFamily="34" charset="0"/>
                <a:cs typeface="Vijaya" panose="020B0604020202020204" pitchFamily="34" charset="0"/>
              </a:rPr>
              <a:t>court</a:t>
            </a:r>
            <a:r>
              <a:rPr lang="ar-EG" sz="3200" dirty="0">
                <a:latin typeface="Kanz-al-Marjaan" panose="03020500000000000000" pitchFamily="66" charset="-78"/>
                <a:cs typeface="Kanz-al-Marjaan" panose="03020500000000000000" pitchFamily="66" charset="-78"/>
              </a:rPr>
              <a:t> ما نھ لئي جائي</a:t>
            </a:r>
            <a:endParaRPr lang="en-IN" sz="3200" dirty="0">
              <a:latin typeface="Kanz-al-Marjaan" panose="03020500000000000000" pitchFamily="66" charset="-78"/>
              <a:cs typeface="Kanz-al-Marjaan" panose="03020500000000000000" pitchFamily="66" charset="-78"/>
            </a:endParaRPr>
          </a:p>
        </p:txBody>
      </p:sp>
      <p:sp>
        <p:nvSpPr>
          <p:cNvPr id="45" name="!!!!WOval 49">
            <a:extLst>
              <a:ext uri="{FF2B5EF4-FFF2-40B4-BE49-F238E27FC236}">
                <a16:creationId xmlns:a16="http://schemas.microsoft.com/office/drawing/2014/main" id="{EBA940FC-B5C7-AFD0-54EC-F998B8B953F6}"/>
              </a:ext>
            </a:extLst>
          </p:cNvPr>
          <p:cNvSpPr>
            <a:spLocks/>
          </p:cNvSpPr>
          <p:nvPr/>
        </p:nvSpPr>
        <p:spPr>
          <a:xfrm>
            <a:off x="9810331" y="4791831"/>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8" name="Oval 47">
            <a:extLst>
              <a:ext uri="{FF2B5EF4-FFF2-40B4-BE49-F238E27FC236}">
                <a16:creationId xmlns:a16="http://schemas.microsoft.com/office/drawing/2014/main" id="{0E60B1BD-6F26-9BC8-46DE-EE80988B96F6}"/>
              </a:ext>
            </a:extLst>
          </p:cNvPr>
          <p:cNvSpPr/>
          <p:nvPr/>
        </p:nvSpPr>
        <p:spPr>
          <a:xfrm>
            <a:off x="9774331" y="4786802"/>
            <a:ext cx="1152000" cy="1152000"/>
          </a:xfrm>
          <a:prstGeom prst="ellipse">
            <a:avLst/>
          </a:prstGeom>
          <a:solidFill>
            <a:srgbClr val="F7EE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47" name="!!!!WPicture 45">
            <a:extLst>
              <a:ext uri="{FF2B5EF4-FFF2-40B4-BE49-F238E27FC236}">
                <a16:creationId xmlns:a16="http://schemas.microsoft.com/office/drawing/2014/main" id="{205A40AA-E13E-C6AB-6551-69097723A55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943318" y="4924817"/>
            <a:ext cx="814028" cy="814028"/>
          </a:xfrm>
          <a:prstGeom prst="rect">
            <a:avLst/>
          </a:prstGeom>
        </p:spPr>
      </p:pic>
      <p:sp>
        <p:nvSpPr>
          <p:cNvPr id="38" name="!!!MOval 50">
            <a:extLst>
              <a:ext uri="{FF2B5EF4-FFF2-40B4-BE49-F238E27FC236}">
                <a16:creationId xmlns:a16="http://schemas.microsoft.com/office/drawing/2014/main" id="{E9B52EFD-AF19-948E-7B37-EC8661C4E3C0}"/>
              </a:ext>
            </a:extLst>
          </p:cNvPr>
          <p:cNvSpPr>
            <a:spLocks/>
          </p:cNvSpPr>
          <p:nvPr/>
        </p:nvSpPr>
        <p:spPr>
          <a:xfrm>
            <a:off x="6967264" y="5558476"/>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39" name="!!!MPicture 41">
            <a:extLst>
              <a:ext uri="{FF2B5EF4-FFF2-40B4-BE49-F238E27FC236}">
                <a16:creationId xmlns:a16="http://schemas.microsoft.com/office/drawing/2014/main" id="{5748C978-48FE-40EA-5B58-781B38C8A198}"/>
              </a:ext>
            </a:extLst>
          </p:cNvPr>
          <p:cNvPicPr>
            <a:picLocks noChangeAspect="1"/>
          </p:cNvPicPr>
          <p:nvPr/>
        </p:nvPicPr>
        <p:blipFill>
          <a:blip r:embed="rId4">
            <a:lum bright="70000" contrast="-70000"/>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7173097" y="5764309"/>
            <a:ext cx="668335" cy="668335"/>
          </a:xfrm>
          <a:prstGeom prst="rect">
            <a:avLst/>
          </a:prstGeom>
        </p:spPr>
      </p:pic>
      <p:sp>
        <p:nvSpPr>
          <p:cNvPr id="36" name="!!KOval 51">
            <a:extLst>
              <a:ext uri="{FF2B5EF4-FFF2-40B4-BE49-F238E27FC236}">
                <a16:creationId xmlns:a16="http://schemas.microsoft.com/office/drawing/2014/main" id="{0A0DA098-6D39-18F9-ABD3-FD190A5338B5}"/>
              </a:ext>
            </a:extLst>
          </p:cNvPr>
          <p:cNvSpPr>
            <a:spLocks/>
          </p:cNvSpPr>
          <p:nvPr/>
        </p:nvSpPr>
        <p:spPr>
          <a:xfrm>
            <a:off x="4124198" y="5585891"/>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37" name="!!KPicture 39">
            <a:extLst>
              <a:ext uri="{FF2B5EF4-FFF2-40B4-BE49-F238E27FC236}">
                <a16:creationId xmlns:a16="http://schemas.microsoft.com/office/drawing/2014/main" id="{6962FA3D-8787-70DB-99F2-F5DDA162BCE1}"/>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4289010" y="5750703"/>
            <a:ext cx="750376" cy="750376"/>
          </a:xfrm>
          <a:prstGeom prst="rect">
            <a:avLst/>
          </a:prstGeom>
        </p:spPr>
      </p:pic>
      <p:sp>
        <p:nvSpPr>
          <p:cNvPr id="41" name="!sOval 48">
            <a:extLst>
              <a:ext uri="{FF2B5EF4-FFF2-40B4-BE49-F238E27FC236}">
                <a16:creationId xmlns:a16="http://schemas.microsoft.com/office/drawing/2014/main" id="{8D5F5596-F5A1-912C-EA0E-CF32158732E0}"/>
              </a:ext>
            </a:extLst>
          </p:cNvPr>
          <p:cNvSpPr>
            <a:spLocks/>
          </p:cNvSpPr>
          <p:nvPr/>
        </p:nvSpPr>
        <p:spPr>
          <a:xfrm>
            <a:off x="1281132" y="5558147"/>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43" name="!sPicture 43">
            <a:extLst>
              <a:ext uri="{FF2B5EF4-FFF2-40B4-BE49-F238E27FC236}">
                <a16:creationId xmlns:a16="http://schemas.microsoft.com/office/drawing/2014/main" id="{340532FF-64A5-CEA9-4153-5E4246924ED6}"/>
              </a:ext>
            </a:extLst>
          </p:cNvPr>
          <p:cNvPicPr>
            <a:picLocks noChangeAspect="1"/>
          </p:cNvPicPr>
          <p:nvPr/>
        </p:nvPicPr>
        <p:blipFill>
          <a:blip r:embed="rId8">
            <a:lum bright="70000" contrast="-70000"/>
            <a:extLst>
              <a:ext uri="{BEBA8EAE-BF5A-486C-A8C5-ECC9F3942E4B}">
                <a14:imgProps xmlns:a14="http://schemas.microsoft.com/office/drawing/2010/main">
                  <a14:imgLayer r:embed="rId9">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1521058" y="5763651"/>
            <a:ext cx="668993" cy="668993"/>
          </a:xfrm>
          <a:prstGeom prst="rect">
            <a:avLst/>
          </a:prstGeom>
        </p:spPr>
      </p:pic>
    </p:spTree>
    <p:extLst>
      <p:ext uri="{BB962C8B-B14F-4D97-AF65-F5344CB8AC3E}">
        <p14:creationId xmlns:p14="http://schemas.microsoft.com/office/powerpoint/2010/main" val="17091773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7EEE5"/>
        </a:solidFill>
        <a:effectLst/>
      </p:bgPr>
    </p:bg>
    <p:spTree>
      <p:nvGrpSpPr>
        <p:cNvPr id="1" name="">
          <a:extLst>
            <a:ext uri="{FF2B5EF4-FFF2-40B4-BE49-F238E27FC236}">
              <a16:creationId xmlns:a16="http://schemas.microsoft.com/office/drawing/2014/main" id="{C0DCAB37-35AA-57EE-F3C5-38D8765544A3}"/>
            </a:ext>
          </a:extLst>
        </p:cNvPr>
        <p:cNvGrpSpPr/>
        <p:nvPr/>
      </p:nvGrpSpPr>
      <p:grpSpPr>
        <a:xfrm>
          <a:off x="0" y="0"/>
          <a:ext cx="0" cy="0"/>
          <a:chOff x="0" y="0"/>
          <a:chExt cx="0" cy="0"/>
        </a:xfrm>
      </p:grpSpPr>
      <p:sp>
        <p:nvSpPr>
          <p:cNvPr id="8" name="Oval 7">
            <a:extLst>
              <a:ext uri="{FF2B5EF4-FFF2-40B4-BE49-F238E27FC236}">
                <a16:creationId xmlns:a16="http://schemas.microsoft.com/office/drawing/2014/main" id="{E14187DC-D84B-5FF5-545C-62334CF444C8}"/>
              </a:ext>
            </a:extLst>
          </p:cNvPr>
          <p:cNvSpPr>
            <a:spLocks/>
          </p:cNvSpPr>
          <p:nvPr/>
        </p:nvSpPr>
        <p:spPr>
          <a:xfrm rot="3425899">
            <a:off x="-4864493" y="-2531319"/>
            <a:ext cx="21920984" cy="21920984"/>
          </a:xfrm>
          <a:prstGeom prst="ellipse">
            <a:avLst/>
          </a:prstGeom>
          <a:gradFill flip="none" rotWithShape="1">
            <a:gsLst>
              <a:gs pos="0">
                <a:srgbClr val="F7EEE5">
                  <a:alpha val="80000"/>
                </a:srgbClr>
              </a:gs>
              <a:gs pos="44000">
                <a:srgbClr val="C78F57">
                  <a:alpha val="0"/>
                </a:srgb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grpSp>
        <p:nvGrpSpPr>
          <p:cNvPr id="57" name="Group 56">
            <a:extLst>
              <a:ext uri="{FF2B5EF4-FFF2-40B4-BE49-F238E27FC236}">
                <a16:creationId xmlns:a16="http://schemas.microsoft.com/office/drawing/2014/main" id="{E2448B6A-2C07-E916-E2B3-AEF7D2473AAA}"/>
              </a:ext>
            </a:extLst>
          </p:cNvPr>
          <p:cNvGrpSpPr/>
          <p:nvPr/>
        </p:nvGrpSpPr>
        <p:grpSpPr>
          <a:xfrm>
            <a:off x="-78588" y="5362802"/>
            <a:ext cx="12321388" cy="1584098"/>
            <a:chOff x="-78588" y="5362802"/>
            <a:chExt cx="12321388" cy="1584098"/>
          </a:xfrm>
        </p:grpSpPr>
        <p:sp>
          <p:nvSpPr>
            <p:cNvPr id="9" name="Rectangle 8">
              <a:extLst>
                <a:ext uri="{FF2B5EF4-FFF2-40B4-BE49-F238E27FC236}">
                  <a16:creationId xmlns:a16="http://schemas.microsoft.com/office/drawing/2014/main" id="{FF8C7F46-86E3-6D42-3100-230DEF27BF33}"/>
                </a:ext>
              </a:extLst>
            </p:cNvPr>
            <p:cNvSpPr/>
            <p:nvPr/>
          </p:nvSpPr>
          <p:spPr>
            <a:xfrm>
              <a:off x="-78588" y="5362803"/>
              <a:ext cx="12321388" cy="1584097"/>
            </a:xfrm>
            <a:prstGeom prst="rect">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12" name="Picture 11">
              <a:extLst>
                <a:ext uri="{FF2B5EF4-FFF2-40B4-BE49-F238E27FC236}">
                  <a16:creationId xmlns:a16="http://schemas.microsoft.com/office/drawing/2014/main" id="{0DDC5A47-D53C-D287-BA5F-E14B77EEBB9B}"/>
                </a:ext>
              </a:extLst>
            </p:cNvPr>
            <p:cNvPicPr>
              <a:picLocks noChangeAspect="1"/>
            </p:cNvPicPr>
            <p:nvPr/>
          </p:nvPicPr>
          <p:blipFill>
            <a:blip r:embed="rId2">
              <a:duotone>
                <a:prstClr val="black"/>
                <a:srgbClr val="D9C3A5">
                  <a:tint val="50000"/>
                  <a:satMod val="180000"/>
                </a:srgbClr>
              </a:duotone>
              <a:alphaModFix amt="15000"/>
              <a:extLst>
                <a:ext uri="{28A0092B-C50C-407E-A947-70E740481C1C}">
                  <a14:useLocalDpi xmlns:a14="http://schemas.microsoft.com/office/drawing/2010/main" val="0"/>
                </a:ext>
              </a:extLst>
            </a:blip>
            <a:srcRect t="78198"/>
            <a:stretch/>
          </p:blipFill>
          <p:spPr>
            <a:xfrm>
              <a:off x="1" y="5362802"/>
              <a:ext cx="12191999" cy="1495197"/>
            </a:xfrm>
            <a:prstGeom prst="rect">
              <a:avLst/>
            </a:prstGeom>
          </p:spPr>
        </p:pic>
      </p:grpSp>
      <p:sp>
        <p:nvSpPr>
          <p:cNvPr id="10" name="TextBox 9">
            <a:extLst>
              <a:ext uri="{FF2B5EF4-FFF2-40B4-BE49-F238E27FC236}">
                <a16:creationId xmlns:a16="http://schemas.microsoft.com/office/drawing/2014/main" id="{A0572133-ABDF-550B-8B84-BC3F8F9CA886}"/>
              </a:ext>
            </a:extLst>
          </p:cNvPr>
          <p:cNvSpPr txBox="1"/>
          <p:nvPr/>
        </p:nvSpPr>
        <p:spPr>
          <a:xfrm rot="5400000">
            <a:off x="-2974514" y="3019335"/>
            <a:ext cx="6992182" cy="1200329"/>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pPr algn="l"/>
            <a:r>
              <a:rPr lang="en-US" dirty="0">
                <a:ln w="25400" cmpd="dbl">
                  <a:noFill/>
                  <a:prstDash val="solid"/>
                </a:ln>
                <a:solidFill>
                  <a:srgbClr val="1F3345">
                    <a:alpha val="45000"/>
                  </a:srgbClr>
                </a:solidFill>
              </a:rPr>
              <a:t>IMPORTANCE</a:t>
            </a:r>
          </a:p>
        </p:txBody>
      </p:sp>
      <p:sp>
        <p:nvSpPr>
          <p:cNvPr id="17" name="Rectangle 16">
            <a:extLst>
              <a:ext uri="{FF2B5EF4-FFF2-40B4-BE49-F238E27FC236}">
                <a16:creationId xmlns:a16="http://schemas.microsoft.com/office/drawing/2014/main" id="{0BEFB762-53D8-8DB0-1F65-AC0C7BB9103B}"/>
              </a:ext>
            </a:extLst>
          </p:cNvPr>
          <p:cNvSpPr/>
          <p:nvPr/>
        </p:nvSpPr>
        <p:spPr>
          <a:xfrm>
            <a:off x="-5063" y="6469304"/>
            <a:ext cx="3005438" cy="378502"/>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rgbClr val="F7EEE5"/>
                </a:solidFill>
                <a:latin typeface="Garamond" panose="02020404030301010803" pitchFamily="18" charset="0"/>
                <a:ea typeface="Calibri" panose="020F0502020204030204" pitchFamily="34" charset="0"/>
                <a:cs typeface="Kanz-al-Marjaan" panose="03020500000000000000" pitchFamily="66" charset="-78"/>
              </a:rPr>
              <a:t>partnership.tijaaratraabehah.org</a:t>
            </a:r>
            <a:endParaRPr lang="en-IN" sz="1200" dirty="0">
              <a:solidFill>
                <a:srgbClr val="F7EEE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ACBE6F56-8CFD-6B48-BBF9-F63F3B12AC6F}"/>
              </a:ext>
            </a:extLst>
          </p:cNvPr>
          <p:cNvSpPr txBox="1"/>
          <p:nvPr/>
        </p:nvSpPr>
        <p:spPr>
          <a:xfrm>
            <a:off x="3333728" y="492243"/>
            <a:ext cx="6462335" cy="769441"/>
          </a:xfrm>
          <a:prstGeom prst="rect">
            <a:avLst/>
          </a:prstGeom>
          <a:noFill/>
        </p:spPr>
        <p:txBody>
          <a:bodyPr wrap="square">
            <a:spAutoFit/>
          </a:bodyPr>
          <a:lstStyle/>
          <a:p>
            <a:pPr algn="ctr"/>
            <a:r>
              <a:rPr lang="ar-SA" sz="4400" b="1" dirty="0">
                <a:solidFill>
                  <a:srgbClr val="C00000"/>
                </a:solidFill>
                <a:effectLst>
                  <a:outerShdw blurRad="38100" dist="38100" dir="2700000" algn="tl">
                    <a:srgbClr val="000000">
                      <a:alpha val="43137"/>
                    </a:srgbClr>
                  </a:outerShdw>
                </a:effectLst>
                <a:latin typeface="AL-KANZ" panose="02000000000000000000" pitchFamily="2" charset="-78"/>
                <a:cs typeface="AL-KANZ" panose="02000000000000000000" pitchFamily="2" charset="-78"/>
              </a:rPr>
              <a:t>شيطان نا وسوسة </a:t>
            </a:r>
            <a:r>
              <a:rPr lang="ar-SA" sz="4000" dirty="0">
                <a:latin typeface="AL-KANZ" panose="02000000000000000000" pitchFamily="2" charset="-78"/>
                <a:cs typeface="AL-KANZ" panose="02000000000000000000" pitchFamily="2" charset="-78"/>
              </a:rPr>
              <a:t>سي دور  رهسس</a:t>
            </a:r>
            <a:endParaRPr lang="en-US" sz="4000" dirty="0">
              <a:latin typeface="AL-KANZ" panose="02000000000000000000" pitchFamily="2" charset="-78"/>
              <a:cs typeface="AL-KANZ" panose="02000000000000000000" pitchFamily="2" charset="-78"/>
            </a:endParaRPr>
          </a:p>
        </p:txBody>
      </p:sp>
      <p:grpSp>
        <p:nvGrpSpPr>
          <p:cNvPr id="4" name="Group 3">
            <a:extLst>
              <a:ext uri="{FF2B5EF4-FFF2-40B4-BE49-F238E27FC236}">
                <a16:creationId xmlns:a16="http://schemas.microsoft.com/office/drawing/2014/main" id="{E408BCD8-E707-4687-369E-5B197D79B3F0}"/>
              </a:ext>
            </a:extLst>
          </p:cNvPr>
          <p:cNvGrpSpPr/>
          <p:nvPr/>
        </p:nvGrpSpPr>
        <p:grpSpPr>
          <a:xfrm>
            <a:off x="1167626" y="1767578"/>
            <a:ext cx="10794540" cy="3110452"/>
            <a:chOff x="595220" y="2465413"/>
            <a:chExt cx="10794540" cy="3110452"/>
          </a:xfrm>
        </p:grpSpPr>
        <p:sp>
          <p:nvSpPr>
            <p:cNvPr id="5" name="Rectangle 4">
              <a:extLst>
                <a:ext uri="{FF2B5EF4-FFF2-40B4-BE49-F238E27FC236}">
                  <a16:creationId xmlns:a16="http://schemas.microsoft.com/office/drawing/2014/main" id="{D6AAB065-F4CE-11CC-B2E3-B0952E495F3F}"/>
                </a:ext>
              </a:extLst>
            </p:cNvPr>
            <p:cNvSpPr/>
            <p:nvPr/>
          </p:nvSpPr>
          <p:spPr>
            <a:xfrm>
              <a:off x="897779" y="2466991"/>
              <a:ext cx="10183877" cy="2308324"/>
            </a:xfrm>
            <a:prstGeom prst="rect">
              <a:avLst/>
            </a:prstGeom>
          </p:spPr>
          <p:txBody>
            <a:bodyPr wrap="square">
              <a:spAutoFit/>
            </a:bodyPr>
            <a:lstStyle/>
            <a:p>
              <a:pPr algn="just" rtl="1">
                <a:lnSpc>
                  <a:spcPct val="150000"/>
                </a:lnSpc>
                <a:spcAft>
                  <a:spcPts val="800"/>
                </a:spcAft>
              </a:pPr>
              <a:r>
                <a:rPr lang="ar-EG" sz="3200" dirty="0">
                  <a:solidFill>
                    <a:schemeClr val="tx1">
                      <a:lumMod val="65000"/>
                      <a:lumOff val="35000"/>
                    </a:schemeClr>
                  </a:solidFill>
                  <a:latin typeface="Calibri" panose="020F0502020204030204" pitchFamily="34" charset="0"/>
                  <a:ea typeface="Calibri" panose="020F0502020204030204" pitchFamily="34" charset="0"/>
                  <a:cs typeface="Kanz-al-Marjaan" panose="03020500000000000000" pitchFamily="66" charset="-78"/>
                </a:rPr>
                <a:t>"</a:t>
              </a:r>
              <a:r>
                <a:rPr lang="ar-EG" sz="3200" b="1" dirty="0">
                  <a:solidFill>
                    <a:schemeClr val="accent1">
                      <a:lumMod val="50000"/>
                    </a:schemeClr>
                  </a:solidFill>
                  <a:latin typeface="Calibri" panose="020F0502020204030204" pitchFamily="34" charset="0"/>
                  <a:ea typeface="Calibri" panose="020F0502020204030204" pitchFamily="34" charset="0"/>
                  <a:cs typeface="Kanz-al-Marjaan" panose="03020500000000000000" pitchFamily="66" charset="-78"/>
                </a:rPr>
                <a:t>شيطان جهككڑا كراوسس ؛ </a:t>
              </a:r>
              <a:r>
                <a:rPr lang="ar-EG" sz="3200" dirty="0">
                  <a:solidFill>
                    <a:sysClr val="windowText" lastClr="000000"/>
                  </a:solidFill>
                  <a:latin typeface="Calibri" panose="020F0502020204030204" pitchFamily="34" charset="0"/>
                  <a:ea typeface="Calibri" panose="020F0502020204030204" pitchFamily="34" charset="0"/>
                  <a:cs typeface="Kanz-al-Marjaan" panose="03020500000000000000" pitchFamily="66" charset="-78"/>
                </a:rPr>
                <a:t>بهائي بهائي نا درميان، باوا دكرا نا درميان، كاكا ماما نا درميان، بهتيجاؤ انسس كاكا نا درميان، تمارا صف ما خلل كرسو تو شيطان بهرائي جاسـسس، جيم بكرا نا بححھ ؤ بكرا ما بهرائي ؛،</a:t>
              </a:r>
              <a:r>
                <a:rPr lang="ar-EG" sz="3200" dirty="0">
                  <a:solidFill>
                    <a:schemeClr val="tx1">
                      <a:lumMod val="65000"/>
                      <a:lumOff val="35000"/>
                    </a:schemeClr>
                  </a:solidFill>
                  <a:latin typeface="Calibri" panose="020F0502020204030204" pitchFamily="34" charset="0"/>
                  <a:ea typeface="Calibri" panose="020F0502020204030204" pitchFamily="34" charset="0"/>
                  <a:cs typeface="Kanz-al-Marjaan" panose="03020500000000000000" pitchFamily="66" charset="-78"/>
                </a:rPr>
                <a:t> </a:t>
              </a:r>
              <a:r>
                <a:rPr lang="ar-EG" sz="3200" b="1" dirty="0">
                  <a:solidFill>
                    <a:schemeClr val="accent1">
                      <a:lumMod val="50000"/>
                    </a:schemeClr>
                  </a:solidFill>
                  <a:latin typeface="Calibri" panose="020F0502020204030204" pitchFamily="34" charset="0"/>
                  <a:ea typeface="Calibri" panose="020F0502020204030204" pitchFamily="34" charset="0"/>
                  <a:cs typeface="Kanz-al-Marjaan" panose="03020500000000000000" pitchFamily="66" charset="-78"/>
                </a:rPr>
                <a:t>هر ككز شيطان نسس جككھ نھ اْثثجو</a:t>
              </a:r>
              <a:r>
                <a:rPr lang="ar-EG" sz="3200" b="1" dirty="0">
                  <a:solidFill>
                    <a:sysClr val="windowText" lastClr="000000"/>
                  </a:solidFill>
                  <a:latin typeface="Calibri" panose="020F0502020204030204" pitchFamily="34" charset="0"/>
                  <a:ea typeface="Calibri" panose="020F0502020204030204" pitchFamily="34" charset="0"/>
                  <a:cs typeface="Kanz-al-Marjaan" panose="03020500000000000000" pitchFamily="66" charset="-78"/>
                </a:rPr>
                <a:t>، </a:t>
              </a:r>
              <a:r>
                <a:rPr lang="ar-EG" sz="3200" dirty="0">
                  <a:solidFill>
                    <a:sysClr val="windowText" lastClr="000000"/>
                  </a:solidFill>
                  <a:latin typeface="Calibri" panose="020F0502020204030204" pitchFamily="34" charset="0"/>
                  <a:ea typeface="Calibri" panose="020F0502020204030204" pitchFamily="34" charset="0"/>
                  <a:cs typeface="Kanz-al-Marjaan" panose="03020500000000000000" pitchFamily="66" charset="-78"/>
                </a:rPr>
                <a:t>مملوك اْل محمد تمارو خير خواه ححهوطط"</a:t>
              </a:r>
              <a:endParaRPr lang="en-IN"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D5F3BAE5-8A6A-395B-0DDB-D3F8A917DF7E}"/>
                </a:ext>
              </a:extLst>
            </p:cNvPr>
            <p:cNvGrpSpPr/>
            <p:nvPr/>
          </p:nvGrpSpPr>
          <p:grpSpPr>
            <a:xfrm flipH="1">
              <a:off x="595220" y="2465413"/>
              <a:ext cx="80480" cy="2463513"/>
              <a:chOff x="16687396" y="3510253"/>
              <a:chExt cx="110473" cy="3506470"/>
            </a:xfrm>
          </p:grpSpPr>
          <p:sp>
            <p:nvSpPr>
              <p:cNvPr id="15" name="object 13">
                <a:extLst>
                  <a:ext uri="{FF2B5EF4-FFF2-40B4-BE49-F238E27FC236}">
                    <a16:creationId xmlns:a16="http://schemas.microsoft.com/office/drawing/2014/main" id="{3475361B-C8AA-359E-EEFE-9F9E40D99391}"/>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6" name="object 14">
                <a:extLst>
                  <a:ext uri="{FF2B5EF4-FFF2-40B4-BE49-F238E27FC236}">
                    <a16:creationId xmlns:a16="http://schemas.microsoft.com/office/drawing/2014/main" id="{A23CBE23-0DEC-BE06-CD78-1E3DCD601FFC}"/>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grpSp>
          <p:nvGrpSpPr>
            <p:cNvPr id="7" name="Group 6">
              <a:extLst>
                <a:ext uri="{FF2B5EF4-FFF2-40B4-BE49-F238E27FC236}">
                  <a16:creationId xmlns:a16="http://schemas.microsoft.com/office/drawing/2014/main" id="{8EE6E90D-0293-B2EB-CEDD-AAA5458BD397}"/>
                </a:ext>
              </a:extLst>
            </p:cNvPr>
            <p:cNvGrpSpPr/>
            <p:nvPr/>
          </p:nvGrpSpPr>
          <p:grpSpPr>
            <a:xfrm flipH="1">
              <a:off x="11309280" y="2465413"/>
              <a:ext cx="80480" cy="2360227"/>
              <a:chOff x="16687396" y="3510253"/>
              <a:chExt cx="110473" cy="3506470"/>
            </a:xfrm>
          </p:grpSpPr>
          <p:sp>
            <p:nvSpPr>
              <p:cNvPr id="13" name="object 13">
                <a:extLst>
                  <a:ext uri="{FF2B5EF4-FFF2-40B4-BE49-F238E27FC236}">
                    <a16:creationId xmlns:a16="http://schemas.microsoft.com/office/drawing/2014/main" id="{DC2830D6-BB7F-21A7-EA77-E0A5DD1FF63B}"/>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4" name="object 14">
                <a:extLst>
                  <a:ext uri="{FF2B5EF4-FFF2-40B4-BE49-F238E27FC236}">
                    <a16:creationId xmlns:a16="http://schemas.microsoft.com/office/drawing/2014/main" id="{11D03003-BA26-75D7-B8F2-536E5D52FBF2}"/>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sp>
          <p:nvSpPr>
            <p:cNvPr id="11" name="TextBox 10">
              <a:extLst>
                <a:ext uri="{FF2B5EF4-FFF2-40B4-BE49-F238E27FC236}">
                  <a16:creationId xmlns:a16="http://schemas.microsoft.com/office/drawing/2014/main" id="{56A05FB2-9E97-FEAB-0C4D-B6015597ED8B}"/>
                </a:ext>
              </a:extLst>
            </p:cNvPr>
            <p:cNvSpPr txBox="1"/>
            <p:nvPr/>
          </p:nvSpPr>
          <p:spPr>
            <a:xfrm>
              <a:off x="675700" y="5175755"/>
              <a:ext cx="3573518" cy="400110"/>
            </a:xfrm>
            <a:prstGeom prst="rect">
              <a:avLst/>
            </a:prstGeom>
            <a:noFill/>
          </p:spPr>
          <p:txBody>
            <a:bodyPr wrap="square" rtlCol="0">
              <a:spAutoFit/>
            </a:bodyPr>
            <a:lstStyle/>
            <a:p>
              <a:pPr algn="r" rtl="1"/>
              <a:r>
                <a:rPr lang="ar-EG" sz="2000" dirty="0">
                  <a:latin typeface="Kanz-al-Marjaan" panose="03020500000000000000" pitchFamily="66" charset="-78"/>
                  <a:ea typeface="Kanz-al-Marjaan" panose="03020500000000000000" pitchFamily="66" charset="-78"/>
                  <a:cs typeface="Kanz-al-Marjaan" panose="03020500000000000000" pitchFamily="66" charset="-78"/>
                </a:rPr>
                <a:t>كلمات الداعي الاجل سيدنا محمد برهان الدين </a:t>
              </a:r>
              <a:r>
                <a:rPr lang="ar-EG" sz="2000" baseline="30000" dirty="0">
                  <a:latin typeface="Kanz-al-Marjaan" panose="03020500000000000000" pitchFamily="66" charset="-78"/>
                  <a:ea typeface="Kanz-al-Marjaan" panose="03020500000000000000" pitchFamily="66" charset="-78"/>
                  <a:cs typeface="Kanz-al-Marjaan" panose="03020500000000000000" pitchFamily="66" charset="-78"/>
                </a:rPr>
                <a:t>رض</a:t>
              </a:r>
              <a:endParaRPr lang="en-IN" sz="2000" dirty="0">
                <a:latin typeface="Kanz-al-Marjaan" panose="03020500000000000000" pitchFamily="66" charset="-78"/>
                <a:ea typeface="Kanz-al-Marjaan" panose="03020500000000000000" pitchFamily="66" charset="-78"/>
                <a:cs typeface="Kanz-al-Marjaan" panose="03020500000000000000" pitchFamily="66" charset="-78"/>
              </a:endParaRPr>
            </a:p>
          </p:txBody>
        </p:sp>
      </p:grpSp>
      <p:sp>
        <p:nvSpPr>
          <p:cNvPr id="45" name="!!!!WOval 49">
            <a:extLst>
              <a:ext uri="{FF2B5EF4-FFF2-40B4-BE49-F238E27FC236}">
                <a16:creationId xmlns:a16="http://schemas.microsoft.com/office/drawing/2014/main" id="{84BDC01B-B286-77B4-9950-24DB998AC4B0}"/>
              </a:ext>
            </a:extLst>
          </p:cNvPr>
          <p:cNvSpPr>
            <a:spLocks/>
          </p:cNvSpPr>
          <p:nvPr/>
        </p:nvSpPr>
        <p:spPr>
          <a:xfrm>
            <a:off x="9810331" y="4791831"/>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8" name="Oval 47">
            <a:extLst>
              <a:ext uri="{FF2B5EF4-FFF2-40B4-BE49-F238E27FC236}">
                <a16:creationId xmlns:a16="http://schemas.microsoft.com/office/drawing/2014/main" id="{8EF60BDB-08AF-FBB2-30C2-945F7AE63464}"/>
              </a:ext>
            </a:extLst>
          </p:cNvPr>
          <p:cNvSpPr/>
          <p:nvPr/>
        </p:nvSpPr>
        <p:spPr>
          <a:xfrm>
            <a:off x="9774331" y="4786802"/>
            <a:ext cx="1152000" cy="1152000"/>
          </a:xfrm>
          <a:prstGeom prst="ellipse">
            <a:avLst/>
          </a:prstGeom>
          <a:solidFill>
            <a:srgbClr val="F7EE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pic>
        <p:nvPicPr>
          <p:cNvPr id="47" name="!!!!WPicture 45">
            <a:extLst>
              <a:ext uri="{FF2B5EF4-FFF2-40B4-BE49-F238E27FC236}">
                <a16:creationId xmlns:a16="http://schemas.microsoft.com/office/drawing/2014/main" id="{F3B050C2-F489-A0B5-A20B-F534E7EEE90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943318" y="4924817"/>
            <a:ext cx="814028" cy="814028"/>
          </a:xfrm>
          <a:prstGeom prst="rect">
            <a:avLst/>
          </a:prstGeom>
        </p:spPr>
      </p:pic>
      <p:sp>
        <p:nvSpPr>
          <p:cNvPr id="38" name="!!!MOval 50">
            <a:extLst>
              <a:ext uri="{FF2B5EF4-FFF2-40B4-BE49-F238E27FC236}">
                <a16:creationId xmlns:a16="http://schemas.microsoft.com/office/drawing/2014/main" id="{A936D1DA-1969-A7D4-2686-52FA60F347A9}"/>
              </a:ext>
            </a:extLst>
          </p:cNvPr>
          <p:cNvSpPr>
            <a:spLocks/>
          </p:cNvSpPr>
          <p:nvPr/>
        </p:nvSpPr>
        <p:spPr>
          <a:xfrm>
            <a:off x="6967264" y="5558476"/>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39" name="!!!MPicture 41">
            <a:extLst>
              <a:ext uri="{FF2B5EF4-FFF2-40B4-BE49-F238E27FC236}">
                <a16:creationId xmlns:a16="http://schemas.microsoft.com/office/drawing/2014/main" id="{0EA9AECD-C218-F1BE-444C-C3C3E550E860}"/>
              </a:ext>
            </a:extLst>
          </p:cNvPr>
          <p:cNvPicPr>
            <a:picLocks noChangeAspect="1"/>
          </p:cNvPicPr>
          <p:nvPr/>
        </p:nvPicPr>
        <p:blipFill>
          <a:blip r:embed="rId4">
            <a:lum bright="70000" contrast="-70000"/>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7173097" y="5764309"/>
            <a:ext cx="668335" cy="668335"/>
          </a:xfrm>
          <a:prstGeom prst="rect">
            <a:avLst/>
          </a:prstGeom>
        </p:spPr>
      </p:pic>
      <p:sp>
        <p:nvSpPr>
          <p:cNvPr id="36" name="!!KOval 51">
            <a:extLst>
              <a:ext uri="{FF2B5EF4-FFF2-40B4-BE49-F238E27FC236}">
                <a16:creationId xmlns:a16="http://schemas.microsoft.com/office/drawing/2014/main" id="{0083DA06-FFE7-B7AB-DE83-ACD04ED6109A}"/>
              </a:ext>
            </a:extLst>
          </p:cNvPr>
          <p:cNvSpPr>
            <a:spLocks/>
          </p:cNvSpPr>
          <p:nvPr/>
        </p:nvSpPr>
        <p:spPr>
          <a:xfrm>
            <a:off x="4124198" y="5585891"/>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37" name="!!KPicture 39">
            <a:extLst>
              <a:ext uri="{FF2B5EF4-FFF2-40B4-BE49-F238E27FC236}">
                <a16:creationId xmlns:a16="http://schemas.microsoft.com/office/drawing/2014/main" id="{DF47B29D-85D2-5780-F5F0-DC69F17ECEBD}"/>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4289010" y="5750703"/>
            <a:ext cx="750376" cy="750376"/>
          </a:xfrm>
          <a:prstGeom prst="rect">
            <a:avLst/>
          </a:prstGeom>
        </p:spPr>
      </p:pic>
      <p:sp>
        <p:nvSpPr>
          <p:cNvPr id="41" name="!sOval 48">
            <a:extLst>
              <a:ext uri="{FF2B5EF4-FFF2-40B4-BE49-F238E27FC236}">
                <a16:creationId xmlns:a16="http://schemas.microsoft.com/office/drawing/2014/main" id="{EB60A4E1-E5C5-8B1D-4818-6D7A5FEE8E94}"/>
              </a:ext>
            </a:extLst>
          </p:cNvPr>
          <p:cNvSpPr>
            <a:spLocks/>
          </p:cNvSpPr>
          <p:nvPr/>
        </p:nvSpPr>
        <p:spPr>
          <a:xfrm>
            <a:off x="1281132" y="5558147"/>
            <a:ext cx="1080000" cy="1080000"/>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43" name="!sPicture 43">
            <a:extLst>
              <a:ext uri="{FF2B5EF4-FFF2-40B4-BE49-F238E27FC236}">
                <a16:creationId xmlns:a16="http://schemas.microsoft.com/office/drawing/2014/main" id="{9A654B2B-E532-7DA2-C705-AFFCC5C4E599}"/>
              </a:ext>
            </a:extLst>
          </p:cNvPr>
          <p:cNvPicPr>
            <a:picLocks noChangeAspect="1"/>
          </p:cNvPicPr>
          <p:nvPr/>
        </p:nvPicPr>
        <p:blipFill>
          <a:blip r:embed="rId8">
            <a:lum bright="70000" contrast="-70000"/>
            <a:extLst>
              <a:ext uri="{BEBA8EAE-BF5A-486C-A8C5-ECC9F3942E4B}">
                <a14:imgProps xmlns:a14="http://schemas.microsoft.com/office/drawing/2010/main">
                  <a14:imgLayer r:embed="rId9">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p:blipFill>
        <p:spPr>
          <a:xfrm>
            <a:off x="1521058" y="5763651"/>
            <a:ext cx="668993" cy="668993"/>
          </a:xfrm>
          <a:prstGeom prst="rect">
            <a:avLst/>
          </a:prstGeom>
        </p:spPr>
      </p:pic>
      <p:sp>
        <p:nvSpPr>
          <p:cNvPr id="20" name="BGnew">
            <a:extLst>
              <a:ext uri="{FF2B5EF4-FFF2-40B4-BE49-F238E27FC236}">
                <a16:creationId xmlns:a16="http://schemas.microsoft.com/office/drawing/2014/main" id="{DF192BAF-F842-A4EB-BEB5-DA6026CE5679}"/>
              </a:ext>
            </a:extLst>
          </p:cNvPr>
          <p:cNvSpPr/>
          <p:nvPr/>
        </p:nvSpPr>
        <p:spPr>
          <a:xfrm>
            <a:off x="13414828" y="-6604000"/>
            <a:ext cx="4187371" cy="4187371"/>
          </a:xfrm>
          <a:prstGeom prst="ellipse">
            <a:avLst/>
          </a:prstGeom>
          <a:solidFill>
            <a:srgbClr val="0F273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Tree>
    <p:extLst>
      <p:ext uri="{BB962C8B-B14F-4D97-AF65-F5344CB8AC3E}">
        <p14:creationId xmlns:p14="http://schemas.microsoft.com/office/powerpoint/2010/main" val="16043622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F3345"/>
        </a:solidFill>
        <a:effectLst/>
      </p:bgPr>
    </p:bg>
    <p:spTree>
      <p:nvGrpSpPr>
        <p:cNvPr id="1" name=""/>
        <p:cNvGrpSpPr/>
        <p:nvPr/>
      </p:nvGrpSpPr>
      <p:grpSpPr>
        <a:xfrm>
          <a:off x="0" y="0"/>
          <a:ext cx="0" cy="0"/>
          <a:chOff x="0" y="0"/>
          <a:chExt cx="0" cy="0"/>
        </a:xfrm>
      </p:grpSpPr>
      <p:sp>
        <p:nvSpPr>
          <p:cNvPr id="4" name="BGnew">
            <a:extLst>
              <a:ext uri="{FF2B5EF4-FFF2-40B4-BE49-F238E27FC236}">
                <a16:creationId xmlns:a16="http://schemas.microsoft.com/office/drawing/2014/main" id="{C2AE999A-5048-2735-839D-6BF0EEA3951E}"/>
              </a:ext>
            </a:extLst>
          </p:cNvPr>
          <p:cNvSpPr/>
          <p:nvPr/>
        </p:nvSpPr>
        <p:spPr>
          <a:xfrm>
            <a:off x="-3378200" y="-6604000"/>
            <a:ext cx="20980400" cy="20980400"/>
          </a:xfrm>
          <a:prstGeom prst="ellipse">
            <a:avLst/>
          </a:prstGeom>
          <a:solidFill>
            <a:srgbClr val="0F273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Oval 4">
            <a:extLst>
              <a:ext uri="{FF2B5EF4-FFF2-40B4-BE49-F238E27FC236}">
                <a16:creationId xmlns:a16="http://schemas.microsoft.com/office/drawing/2014/main" id="{C8349372-500A-716E-7149-2FC361276785}"/>
              </a:ext>
            </a:extLst>
          </p:cNvPr>
          <p:cNvSpPr>
            <a:spLocks/>
          </p:cNvSpPr>
          <p:nvPr/>
        </p:nvSpPr>
        <p:spPr>
          <a:xfrm rot="3425899">
            <a:off x="-8442986" y="4045981"/>
            <a:ext cx="3224723" cy="3224723"/>
          </a:xfrm>
          <a:prstGeom prst="ellipse">
            <a:avLst/>
          </a:prstGeom>
          <a:gradFill flip="none" rotWithShape="1">
            <a:gsLst>
              <a:gs pos="0">
                <a:srgbClr val="F7EEE5">
                  <a:alpha val="80000"/>
                </a:srgbClr>
              </a:gs>
              <a:gs pos="44000">
                <a:srgbClr val="C78F57">
                  <a:alpha val="0"/>
                </a:srgb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effectLst>
                <a:outerShdw blurRad="38100" dist="38100" dir="2700000" algn="tl">
                  <a:srgbClr val="000000">
                    <a:alpha val="43137"/>
                  </a:srgbClr>
                </a:outerShdw>
              </a:effectLst>
              <a:latin typeface="Impact" panose="020B0806030902050204" pitchFamily="34" charset="0"/>
            </a:endParaRPr>
          </a:p>
        </p:txBody>
      </p:sp>
      <p:sp>
        <p:nvSpPr>
          <p:cNvPr id="12" name="Title 1">
            <a:extLst>
              <a:ext uri="{FF2B5EF4-FFF2-40B4-BE49-F238E27FC236}">
                <a16:creationId xmlns:a16="http://schemas.microsoft.com/office/drawing/2014/main" id="{14E14B8E-2F4F-439B-7DDD-E3FCD0BB08A6}"/>
              </a:ext>
            </a:extLst>
          </p:cNvPr>
          <p:cNvSpPr txBox="1">
            <a:spLocks/>
          </p:cNvSpPr>
          <p:nvPr/>
        </p:nvSpPr>
        <p:spPr>
          <a:xfrm>
            <a:off x="6436911" y="2641600"/>
            <a:ext cx="5508568" cy="3198803"/>
          </a:xfrm>
          <a:prstGeom prst="rect">
            <a:avLst/>
          </a:prstGeom>
          <a:noFill/>
          <a:ln>
            <a:noFill/>
          </a:ln>
        </p:spPr>
        <p:style>
          <a:lnRef idx="2">
            <a:schemeClr val="dk1"/>
          </a:lnRef>
          <a:fillRef idx="1">
            <a:schemeClr val="lt1"/>
          </a:fillRef>
          <a:effectRef idx="0">
            <a:schemeClr val="dk1"/>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SA" sz="6000" dirty="0">
                <a:solidFill>
                  <a:srgbClr val="C78F57"/>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rPr>
              <a:t>مضاربة</a:t>
            </a:r>
            <a:endParaRPr lang="en-US" sz="6000" dirty="0">
              <a:solidFill>
                <a:srgbClr val="C78F57"/>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endParaRPr>
          </a:p>
          <a:p>
            <a:pPr marL="114297" algn="just" rtl="1">
              <a:lnSpc>
                <a:spcPct val="150000"/>
              </a:lnSpc>
            </a:pPr>
            <a:r>
              <a:rPr lang="ar-SA" sz="3200" dirty="0">
                <a:solidFill>
                  <a:srgbClr val="F7EEE5"/>
                </a:solidFill>
                <a:latin typeface="Kanz-al-Marjaan" panose="03020500000000000000" pitchFamily="66" charset="-78"/>
                <a:ea typeface="+mn-ea"/>
                <a:cs typeface="Kanz-al-Marjaan" panose="03020500000000000000" pitchFamily="66" charset="-78"/>
              </a:rPr>
              <a:t>ايك شخص نو مال هوئي انسس ايك شخص ني محنة هوئي-اْ شاكلة نسس مضاربة  كظظوائي،</a:t>
            </a:r>
            <a:r>
              <a:rPr lang="en-US" sz="3200" dirty="0">
                <a:solidFill>
                  <a:srgbClr val="F7EEE5"/>
                </a:solidFill>
                <a:latin typeface="Kanz-al-Marjaan" panose="03020500000000000000" pitchFamily="66" charset="-78"/>
                <a:ea typeface="+mn-ea"/>
                <a:cs typeface="Kanz-al-Marjaan" panose="03020500000000000000" pitchFamily="66" charset="-78"/>
              </a:rPr>
              <a:t> </a:t>
            </a:r>
            <a:r>
              <a:rPr lang="ar-SA" sz="3200" dirty="0">
                <a:solidFill>
                  <a:srgbClr val="F7EEE5"/>
                </a:solidFill>
                <a:latin typeface="Kanz-al-Marjaan" panose="03020500000000000000" pitchFamily="66" charset="-78"/>
                <a:ea typeface="+mn-ea"/>
                <a:cs typeface="Kanz-al-Marjaan" panose="03020500000000000000" pitchFamily="66" charset="-78"/>
              </a:rPr>
              <a:t>ج</a:t>
            </a:r>
            <a:r>
              <a:rPr lang="ar-EG" sz="3200" dirty="0">
                <a:solidFill>
                  <a:srgbClr val="F7EEE5"/>
                </a:solidFill>
                <a:latin typeface="Kanz-al-Marjaan" panose="03020500000000000000" pitchFamily="66" charset="-78"/>
                <a:ea typeface="+mn-ea"/>
                <a:cs typeface="Kanz-al-Marjaan" panose="03020500000000000000" pitchFamily="66" charset="-78"/>
              </a:rPr>
              <a:t>ھ</a:t>
            </a:r>
            <a:r>
              <a:rPr lang="ar-SA" sz="3200" dirty="0">
                <a:solidFill>
                  <a:srgbClr val="F7EEE5"/>
                </a:solidFill>
                <a:latin typeface="Kanz-al-Marjaan" panose="03020500000000000000" pitchFamily="66" charset="-78"/>
                <a:ea typeface="+mn-ea"/>
                <a:cs typeface="Kanz-al-Marjaan" panose="03020500000000000000" pitchFamily="66" charset="-78"/>
              </a:rPr>
              <a:t> ني محنة ؛ انسس مال نتهي اهنسس «م</a:t>
            </a:r>
            <a:r>
              <a:rPr lang="ar-EG" sz="3200" dirty="0">
                <a:solidFill>
                  <a:srgbClr val="F7EEE5"/>
                </a:solidFill>
                <a:latin typeface="Kanz-al-Marjaan" panose="03020500000000000000" pitchFamily="66" charset="-78"/>
                <a:ea typeface="+mn-ea"/>
                <a:cs typeface="Kanz-al-Marjaan" panose="03020500000000000000" pitchFamily="66" charset="-78"/>
              </a:rPr>
              <a:t>ُ</a:t>
            </a:r>
            <a:r>
              <a:rPr lang="ar-SA" sz="3200" dirty="0">
                <a:solidFill>
                  <a:srgbClr val="F7EEE5"/>
                </a:solidFill>
                <a:latin typeface="Kanz-al-Marjaan" panose="03020500000000000000" pitchFamily="66" charset="-78"/>
                <a:ea typeface="+mn-ea"/>
                <a:cs typeface="Kanz-al-Marjaan" panose="03020500000000000000" pitchFamily="66" charset="-78"/>
              </a:rPr>
              <a:t>ضارب» كظظوائي،</a:t>
            </a:r>
          </a:p>
          <a:p>
            <a:pPr algn="just"/>
            <a:endParaRPr lang="en-IN" sz="2400" b="1" u="sng" dirty="0">
              <a:solidFill>
                <a:schemeClr val="bg1"/>
              </a:solidFill>
              <a:latin typeface="Kanz-al-Marjaan" panose="03020500000000000000" pitchFamily="66" charset="-78"/>
              <a:cs typeface="Kanz-al-Marjaan" panose="03020500000000000000" pitchFamily="66" charset="-78"/>
            </a:endParaRPr>
          </a:p>
        </p:txBody>
      </p:sp>
      <p:sp>
        <p:nvSpPr>
          <p:cNvPr id="3" name="TextBox 2">
            <a:extLst>
              <a:ext uri="{FF2B5EF4-FFF2-40B4-BE49-F238E27FC236}">
                <a16:creationId xmlns:a16="http://schemas.microsoft.com/office/drawing/2014/main" id="{B0174804-B5A0-4D21-CB09-F864E8AC3C65}"/>
              </a:ext>
            </a:extLst>
          </p:cNvPr>
          <p:cNvSpPr txBox="1"/>
          <p:nvPr/>
        </p:nvSpPr>
        <p:spPr>
          <a:xfrm>
            <a:off x="2564334" y="565484"/>
            <a:ext cx="7063331" cy="1815882"/>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r>
              <a:rPr lang="en-US" dirty="0">
                <a:solidFill>
                  <a:srgbClr val="B9AB85"/>
                </a:solidFill>
              </a:rPr>
              <a:t>TYPES</a:t>
            </a:r>
          </a:p>
          <a:p>
            <a:r>
              <a:rPr lang="en-US" sz="3600" dirty="0">
                <a:solidFill>
                  <a:srgbClr val="C78F57"/>
                </a:solidFill>
                <a:latin typeface="Gilmer Medium" panose="00000700000000000000" pitchFamily="50" charset="0"/>
              </a:rPr>
              <a:t>OF PARTNERSHIP</a:t>
            </a:r>
          </a:p>
        </p:txBody>
      </p:sp>
      <p:cxnSp>
        <p:nvCxnSpPr>
          <p:cNvPr id="13" name="Straight Connector 12">
            <a:extLst>
              <a:ext uri="{FF2B5EF4-FFF2-40B4-BE49-F238E27FC236}">
                <a16:creationId xmlns:a16="http://schemas.microsoft.com/office/drawing/2014/main" id="{2BD8A353-3874-D07E-1583-B8835C6C7022}"/>
              </a:ext>
            </a:extLst>
          </p:cNvPr>
          <p:cNvCxnSpPr>
            <a:cxnSpLocks/>
          </p:cNvCxnSpPr>
          <p:nvPr/>
        </p:nvCxnSpPr>
        <p:spPr>
          <a:xfrm>
            <a:off x="6096000" y="2641600"/>
            <a:ext cx="0" cy="3429000"/>
          </a:xfrm>
          <a:prstGeom prst="line">
            <a:avLst/>
          </a:prstGeom>
          <a:ln w="38100">
            <a:solidFill>
              <a:srgbClr val="C78F57"/>
            </a:solidFill>
            <a:headEnd type="oval" w="med" len="med"/>
            <a:tailEnd type="oval" w="med" len="med"/>
          </a:ln>
        </p:spPr>
        <p:style>
          <a:lnRef idx="2">
            <a:schemeClr val="accent1"/>
          </a:lnRef>
          <a:fillRef idx="0">
            <a:schemeClr val="accent1"/>
          </a:fillRef>
          <a:effectRef idx="1">
            <a:schemeClr val="accent1"/>
          </a:effectRef>
          <a:fontRef idx="minor">
            <a:schemeClr val="tx1"/>
          </a:fontRef>
        </p:style>
      </p:cxnSp>
      <p:sp>
        <p:nvSpPr>
          <p:cNvPr id="14" name="Title 1">
            <a:extLst>
              <a:ext uri="{FF2B5EF4-FFF2-40B4-BE49-F238E27FC236}">
                <a16:creationId xmlns:a16="http://schemas.microsoft.com/office/drawing/2014/main" id="{F38759D5-A277-7AE5-34BF-9653B6334FD1}"/>
              </a:ext>
            </a:extLst>
          </p:cNvPr>
          <p:cNvSpPr txBox="1">
            <a:spLocks/>
          </p:cNvSpPr>
          <p:nvPr/>
        </p:nvSpPr>
        <p:spPr>
          <a:xfrm>
            <a:off x="285106" y="2641600"/>
            <a:ext cx="5508568" cy="3198803"/>
          </a:xfrm>
          <a:prstGeom prst="rect">
            <a:avLst/>
          </a:prstGeom>
          <a:noFill/>
          <a:ln>
            <a:noFill/>
          </a:ln>
        </p:spPr>
        <p:style>
          <a:lnRef idx="2">
            <a:schemeClr val="dk1"/>
          </a:lnRef>
          <a:fillRef idx="1">
            <a:schemeClr val="lt1"/>
          </a:fillRef>
          <a:effectRef idx="0">
            <a:schemeClr val="dk1"/>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EG" sz="6000" dirty="0">
                <a:solidFill>
                  <a:srgbClr val="C78F57"/>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rPr>
              <a:t>مشارك</a:t>
            </a:r>
            <a:r>
              <a:rPr lang="ar-EG" sz="6000" dirty="0">
                <a:solidFill>
                  <a:srgbClr val="F7EEE5"/>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rPr>
              <a:t>ة</a:t>
            </a:r>
            <a:endParaRPr lang="en-US" sz="6000" dirty="0">
              <a:solidFill>
                <a:srgbClr val="F7EEE5"/>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endParaRPr>
          </a:p>
          <a:p>
            <a:pPr marL="114297" algn="just" rtl="1">
              <a:lnSpc>
                <a:spcPct val="150000"/>
              </a:lnSpc>
            </a:pPr>
            <a:r>
              <a:rPr lang="ar-SA" sz="3200" dirty="0">
                <a:solidFill>
                  <a:srgbClr val="F7EEE5"/>
                </a:solidFill>
                <a:latin typeface="Kanz-al-Marjaan" panose="03020500000000000000" pitchFamily="66" charset="-78"/>
                <a:cs typeface="Kanz-al-Marjaan" panose="03020500000000000000" pitchFamily="66" charset="-78"/>
              </a:rPr>
              <a:t>ج</a:t>
            </a:r>
            <a:r>
              <a:rPr lang="ar-EG" sz="3200" dirty="0">
                <a:solidFill>
                  <a:srgbClr val="F7EEE5"/>
                </a:solidFill>
                <a:latin typeface="Kanz-al-Marjaan" panose="03020500000000000000" pitchFamily="66" charset="-78"/>
                <a:cs typeface="Kanz-al-Marjaan" panose="03020500000000000000" pitchFamily="66" charset="-78"/>
              </a:rPr>
              <a:t>ه</a:t>
            </a:r>
            <a:r>
              <a:rPr lang="ar-SA" sz="3200" dirty="0">
                <a:solidFill>
                  <a:srgbClr val="F7EEE5"/>
                </a:solidFill>
                <a:latin typeface="Kanz-al-Marjaan" panose="03020500000000000000" pitchFamily="66" charset="-78"/>
                <a:cs typeface="Kanz-al-Marjaan" panose="03020500000000000000" pitchFamily="66" charset="-78"/>
              </a:rPr>
              <a:t> ما سككلا بهاككيدار مال سي شريك هوئي(حصةؤ سركها هوئي-يا-حصةؤ الكك هوئي سكسس)</a:t>
            </a:r>
            <a:endParaRPr lang="en-IN" sz="2400" b="1" u="sng" dirty="0">
              <a:solidFill>
                <a:schemeClr val="bg1"/>
              </a:solidFill>
              <a:latin typeface="Kanz-al-Marjaan" panose="03020500000000000000" pitchFamily="66" charset="-78"/>
              <a:cs typeface="Kanz-al-Marjaan" panose="03020500000000000000" pitchFamily="66" charset="-78"/>
            </a:endParaRPr>
          </a:p>
        </p:txBody>
      </p:sp>
      <p:grpSp>
        <p:nvGrpSpPr>
          <p:cNvPr id="15" name="Group 14">
            <a:extLst>
              <a:ext uri="{FF2B5EF4-FFF2-40B4-BE49-F238E27FC236}">
                <a16:creationId xmlns:a16="http://schemas.microsoft.com/office/drawing/2014/main" id="{C3EC3973-F836-AB2F-944B-AF185779A522}"/>
              </a:ext>
            </a:extLst>
          </p:cNvPr>
          <p:cNvGrpSpPr/>
          <p:nvPr/>
        </p:nvGrpSpPr>
        <p:grpSpPr>
          <a:xfrm>
            <a:off x="3445398" y="-7168037"/>
            <a:ext cx="5301205" cy="4980841"/>
            <a:chOff x="3195993" y="1535631"/>
            <a:chExt cx="5301205" cy="4980841"/>
          </a:xfrm>
        </p:grpSpPr>
        <p:pic>
          <p:nvPicPr>
            <p:cNvPr id="16" name="Picture 15">
              <a:extLst>
                <a:ext uri="{FF2B5EF4-FFF2-40B4-BE49-F238E27FC236}">
                  <a16:creationId xmlns:a16="http://schemas.microsoft.com/office/drawing/2014/main" id="{F2234F11-AE07-6639-4CC8-7422D9160F0F}"/>
                </a:ext>
              </a:extLst>
            </p:cNvPr>
            <p:cNvPicPr>
              <a:picLocks noChangeAspect="1"/>
            </p:cNvPicPr>
            <p:nvPr/>
          </p:nvPicPr>
          <p:blipFill rotWithShape="1">
            <a:blip r:embed="rId2"/>
            <a:srcRect l="4452" t="3972" r="4598" b="35603"/>
            <a:stretch/>
          </p:blipFill>
          <p:spPr>
            <a:xfrm>
              <a:off x="3195993" y="1535631"/>
              <a:ext cx="5301205" cy="49808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Rectangle 16">
              <a:extLst>
                <a:ext uri="{FF2B5EF4-FFF2-40B4-BE49-F238E27FC236}">
                  <a16:creationId xmlns:a16="http://schemas.microsoft.com/office/drawing/2014/main" id="{E532FD0C-1431-E553-A112-CE58EA0A33B2}"/>
                </a:ext>
              </a:extLst>
            </p:cNvPr>
            <p:cNvSpPr/>
            <p:nvPr/>
          </p:nvSpPr>
          <p:spPr>
            <a:xfrm>
              <a:off x="5369720" y="3384475"/>
              <a:ext cx="782320" cy="28448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BCC5F00E-2FE6-6874-2E18-8D4AFF5E8689}"/>
                </a:ext>
              </a:extLst>
            </p:cNvPr>
            <p:cNvSpPr/>
            <p:nvPr/>
          </p:nvSpPr>
          <p:spPr>
            <a:xfrm>
              <a:off x="5369720" y="4077663"/>
              <a:ext cx="782320" cy="28448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6" name="Title 1">
            <a:extLst>
              <a:ext uri="{FF2B5EF4-FFF2-40B4-BE49-F238E27FC236}">
                <a16:creationId xmlns:a16="http://schemas.microsoft.com/office/drawing/2014/main" id="{FD07D841-A3CB-1FAB-94A5-CE3BC806E45B}"/>
              </a:ext>
            </a:extLst>
          </p:cNvPr>
          <p:cNvSpPr txBox="1">
            <a:spLocks/>
          </p:cNvSpPr>
          <p:nvPr/>
        </p:nvSpPr>
        <p:spPr>
          <a:xfrm>
            <a:off x="4903279" y="-8408639"/>
            <a:ext cx="2385442" cy="914400"/>
          </a:xfrm>
          <a:prstGeom prst="rect">
            <a:avLst/>
          </a:prstGeom>
          <a:noFill/>
          <a:ln>
            <a:noFill/>
          </a:ln>
        </p:spPr>
        <p:style>
          <a:lnRef idx="2">
            <a:schemeClr val="dk1"/>
          </a:lnRef>
          <a:fillRef idx="1">
            <a:schemeClr val="lt1"/>
          </a:fillRef>
          <a:effectRef idx="0">
            <a:schemeClr val="dk1"/>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EG" sz="8000" b="1" dirty="0">
                <a:ln w="6350">
                  <a:solidFill>
                    <a:srgbClr val="CEC5AA"/>
                  </a:solidFill>
                </a:ln>
                <a:solidFill>
                  <a:srgbClr val="C78F57"/>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rPr>
              <a:t>مشارك</a:t>
            </a:r>
            <a:r>
              <a:rPr lang="ar-EG" sz="8000" b="1" dirty="0">
                <a:ln w="6350">
                  <a:solidFill>
                    <a:srgbClr val="CEC5AA"/>
                  </a:solidFill>
                </a:ln>
                <a:solidFill>
                  <a:srgbClr val="F7EEE5"/>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rPr>
              <a:t>ة</a:t>
            </a:r>
            <a:endParaRPr lang="en-US" sz="8000" b="1" dirty="0">
              <a:ln w="6350">
                <a:solidFill>
                  <a:srgbClr val="CEC5AA"/>
                </a:solidFill>
              </a:ln>
              <a:solidFill>
                <a:srgbClr val="F7EEE5"/>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endParaRPr>
          </a:p>
        </p:txBody>
      </p:sp>
    </p:spTree>
    <p:extLst>
      <p:ext uri="{BB962C8B-B14F-4D97-AF65-F5344CB8AC3E}">
        <p14:creationId xmlns:p14="http://schemas.microsoft.com/office/powerpoint/2010/main" val="27810127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ppt_x"/>
                                          </p:val>
                                        </p:tav>
                                        <p:tav tm="100000">
                                          <p:val>
                                            <p:strVal val="#ppt_x"/>
                                          </p:val>
                                        </p:tav>
                                      </p:tavLst>
                                    </p:anim>
                                    <p:anim calcmode="lin" valueType="num">
                                      <p:cBhvr additive="base">
                                        <p:cTn id="8" dur="10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000" fill="hold"/>
                                        <p:tgtEl>
                                          <p:spTgt spid="14"/>
                                        </p:tgtEl>
                                        <p:attrNameLst>
                                          <p:attrName>ppt_x</p:attrName>
                                        </p:attrNameLst>
                                      </p:cBhvr>
                                      <p:tavLst>
                                        <p:tav tm="0">
                                          <p:val>
                                            <p:strVal val="#ppt_x"/>
                                          </p:val>
                                        </p:tav>
                                        <p:tav tm="100000">
                                          <p:val>
                                            <p:strVal val="#ppt_x"/>
                                          </p:val>
                                        </p:tav>
                                      </p:tavLst>
                                    </p:anim>
                                    <p:anim calcmode="lin" valueType="num">
                                      <p:cBhvr additive="base">
                                        <p:cTn id="16"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F3345"/>
        </a:solidFill>
        <a:effectLst/>
      </p:bgPr>
    </p:bg>
    <p:spTree>
      <p:nvGrpSpPr>
        <p:cNvPr id="1" name="">
          <a:extLst>
            <a:ext uri="{FF2B5EF4-FFF2-40B4-BE49-F238E27FC236}">
              <a16:creationId xmlns:a16="http://schemas.microsoft.com/office/drawing/2014/main" id="{1AB074A6-7A82-927B-D206-FE837BAADFA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521D448-436B-5DA5-F46B-3AE9A44D3470}"/>
              </a:ext>
            </a:extLst>
          </p:cNvPr>
          <p:cNvSpPr txBox="1"/>
          <p:nvPr/>
        </p:nvSpPr>
        <p:spPr>
          <a:xfrm>
            <a:off x="152400" y="57484"/>
            <a:ext cx="7063331" cy="1292662"/>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pPr algn="l"/>
            <a:r>
              <a:rPr lang="en-US" sz="5400" dirty="0">
                <a:solidFill>
                  <a:srgbClr val="B9AB85"/>
                </a:solidFill>
              </a:rPr>
              <a:t>TYPES</a:t>
            </a:r>
          </a:p>
          <a:p>
            <a:pPr algn="l"/>
            <a:r>
              <a:rPr lang="en-US" sz="2400" dirty="0">
                <a:solidFill>
                  <a:srgbClr val="C78F57"/>
                </a:solidFill>
                <a:latin typeface="Gilmer Medium" panose="00000700000000000000" pitchFamily="50" charset="0"/>
              </a:rPr>
              <a:t>OF PARTNERSHIP</a:t>
            </a:r>
          </a:p>
        </p:txBody>
      </p:sp>
      <p:grpSp>
        <p:nvGrpSpPr>
          <p:cNvPr id="22" name="Group 21">
            <a:extLst>
              <a:ext uri="{FF2B5EF4-FFF2-40B4-BE49-F238E27FC236}">
                <a16:creationId xmlns:a16="http://schemas.microsoft.com/office/drawing/2014/main" id="{38C05924-13F5-676A-7B2B-039751655884}"/>
              </a:ext>
            </a:extLst>
          </p:cNvPr>
          <p:cNvGrpSpPr/>
          <p:nvPr/>
        </p:nvGrpSpPr>
        <p:grpSpPr>
          <a:xfrm>
            <a:off x="3445397" y="1535631"/>
            <a:ext cx="5301205" cy="4980841"/>
            <a:chOff x="3195993" y="1535631"/>
            <a:chExt cx="5301205" cy="4980841"/>
          </a:xfrm>
        </p:grpSpPr>
        <p:pic>
          <p:nvPicPr>
            <p:cNvPr id="7" name="Picture 6">
              <a:extLst>
                <a:ext uri="{FF2B5EF4-FFF2-40B4-BE49-F238E27FC236}">
                  <a16:creationId xmlns:a16="http://schemas.microsoft.com/office/drawing/2014/main" id="{22B267A5-40BF-DE3E-9CBD-5D77A36296B6}"/>
                </a:ext>
              </a:extLst>
            </p:cNvPr>
            <p:cNvPicPr>
              <a:picLocks noChangeAspect="1"/>
            </p:cNvPicPr>
            <p:nvPr/>
          </p:nvPicPr>
          <p:blipFill rotWithShape="1">
            <a:blip r:embed="rId2"/>
            <a:srcRect l="4452" t="3972" r="4598" b="35603"/>
            <a:stretch/>
          </p:blipFill>
          <p:spPr>
            <a:xfrm>
              <a:off x="3195993" y="1535631"/>
              <a:ext cx="5301205" cy="49808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a:extLst>
                <a:ext uri="{FF2B5EF4-FFF2-40B4-BE49-F238E27FC236}">
                  <a16:creationId xmlns:a16="http://schemas.microsoft.com/office/drawing/2014/main" id="{9F00F4CC-FB42-8480-5630-EF53B6715498}"/>
                </a:ext>
              </a:extLst>
            </p:cNvPr>
            <p:cNvSpPr/>
            <p:nvPr/>
          </p:nvSpPr>
          <p:spPr>
            <a:xfrm>
              <a:off x="5369720" y="3384475"/>
              <a:ext cx="782320" cy="284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3A5A31B-A580-C9B0-27BF-82007C4AEFE8}"/>
                </a:ext>
              </a:extLst>
            </p:cNvPr>
            <p:cNvSpPr/>
            <p:nvPr/>
          </p:nvSpPr>
          <p:spPr>
            <a:xfrm>
              <a:off x="5369720" y="4077663"/>
              <a:ext cx="782320" cy="284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Title 1">
            <a:extLst>
              <a:ext uri="{FF2B5EF4-FFF2-40B4-BE49-F238E27FC236}">
                <a16:creationId xmlns:a16="http://schemas.microsoft.com/office/drawing/2014/main" id="{91E5B1CD-6D4F-161D-C425-558D82267193}"/>
              </a:ext>
            </a:extLst>
          </p:cNvPr>
          <p:cNvSpPr txBox="1">
            <a:spLocks/>
          </p:cNvSpPr>
          <p:nvPr/>
        </p:nvSpPr>
        <p:spPr>
          <a:xfrm>
            <a:off x="4903279" y="295029"/>
            <a:ext cx="2385442" cy="914400"/>
          </a:xfrm>
          <a:prstGeom prst="rect">
            <a:avLst/>
          </a:prstGeom>
          <a:noFill/>
          <a:ln>
            <a:noFill/>
          </a:ln>
        </p:spPr>
        <p:style>
          <a:lnRef idx="2">
            <a:schemeClr val="dk1"/>
          </a:lnRef>
          <a:fillRef idx="1">
            <a:schemeClr val="lt1"/>
          </a:fillRef>
          <a:effectRef idx="0">
            <a:schemeClr val="dk1"/>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EG" sz="8000" b="1" dirty="0">
                <a:ln w="6350">
                  <a:solidFill>
                    <a:srgbClr val="CEC5AA"/>
                  </a:solidFill>
                </a:ln>
                <a:solidFill>
                  <a:srgbClr val="C78F57"/>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rPr>
              <a:t>مشارك</a:t>
            </a:r>
            <a:r>
              <a:rPr lang="ar-EG" sz="8000" b="1" dirty="0">
                <a:ln w="6350">
                  <a:solidFill>
                    <a:srgbClr val="CEC5AA"/>
                  </a:solidFill>
                </a:ln>
                <a:solidFill>
                  <a:srgbClr val="F7EEE5"/>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rPr>
              <a:t>ة</a:t>
            </a:r>
            <a:endParaRPr lang="en-US" sz="8000" b="1" dirty="0">
              <a:ln w="6350">
                <a:solidFill>
                  <a:srgbClr val="CEC5AA"/>
                </a:solidFill>
              </a:ln>
              <a:solidFill>
                <a:srgbClr val="F7EEE5"/>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endParaRPr>
          </a:p>
        </p:txBody>
      </p:sp>
      <p:sp>
        <p:nvSpPr>
          <p:cNvPr id="23" name="!Rectangle 22">
            <a:extLst>
              <a:ext uri="{FF2B5EF4-FFF2-40B4-BE49-F238E27FC236}">
                <a16:creationId xmlns:a16="http://schemas.microsoft.com/office/drawing/2014/main" id="{D56593BE-BA63-F31A-C934-AFC4E11D2433}"/>
              </a:ext>
            </a:extLst>
          </p:cNvPr>
          <p:cNvSpPr/>
          <p:nvPr/>
        </p:nvSpPr>
        <p:spPr>
          <a:xfrm>
            <a:off x="7241131" y="3302350"/>
            <a:ext cx="937669" cy="469900"/>
          </a:xfrm>
          <a:prstGeom prst="rect">
            <a:avLst/>
          </a:prstGeom>
          <a:noFill/>
          <a:ln>
            <a:solidFill>
              <a:srgbClr val="922A2A"/>
            </a:solid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4" name="!Rectangle 23">
            <a:extLst>
              <a:ext uri="{FF2B5EF4-FFF2-40B4-BE49-F238E27FC236}">
                <a16:creationId xmlns:a16="http://schemas.microsoft.com/office/drawing/2014/main" id="{66204EBC-5D04-B326-C5A5-0E9525702FB8}"/>
              </a:ext>
            </a:extLst>
          </p:cNvPr>
          <p:cNvSpPr/>
          <p:nvPr/>
        </p:nvSpPr>
        <p:spPr>
          <a:xfrm>
            <a:off x="7241131" y="3978055"/>
            <a:ext cx="937669"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5" name="!Rectangle 24">
            <a:extLst>
              <a:ext uri="{FF2B5EF4-FFF2-40B4-BE49-F238E27FC236}">
                <a16:creationId xmlns:a16="http://schemas.microsoft.com/office/drawing/2014/main" id="{D169436E-F279-4C69-3C21-9301DA73A921}"/>
              </a:ext>
            </a:extLst>
          </p:cNvPr>
          <p:cNvSpPr/>
          <p:nvPr/>
        </p:nvSpPr>
        <p:spPr>
          <a:xfrm>
            <a:off x="4936101" y="3302350"/>
            <a:ext cx="519820"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6" name="!Rectangle 25">
            <a:extLst>
              <a:ext uri="{FF2B5EF4-FFF2-40B4-BE49-F238E27FC236}">
                <a16:creationId xmlns:a16="http://schemas.microsoft.com/office/drawing/2014/main" id="{063F9AD1-B28A-F999-7463-80B6DB1EF74F}"/>
              </a:ext>
            </a:extLst>
          </p:cNvPr>
          <p:cNvSpPr/>
          <p:nvPr/>
        </p:nvSpPr>
        <p:spPr>
          <a:xfrm>
            <a:off x="4936101" y="3978055"/>
            <a:ext cx="519820"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7" name="!Rectangle 26">
            <a:extLst>
              <a:ext uri="{FF2B5EF4-FFF2-40B4-BE49-F238E27FC236}">
                <a16:creationId xmlns:a16="http://schemas.microsoft.com/office/drawing/2014/main" id="{8106ECFA-EA5D-EA3D-70A7-84F9AC5EFB1B}"/>
              </a:ext>
            </a:extLst>
          </p:cNvPr>
          <p:cNvSpPr/>
          <p:nvPr/>
        </p:nvSpPr>
        <p:spPr>
          <a:xfrm>
            <a:off x="4268317" y="3302350"/>
            <a:ext cx="519820"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8" name="!Rectangle 27">
            <a:extLst>
              <a:ext uri="{FF2B5EF4-FFF2-40B4-BE49-F238E27FC236}">
                <a16:creationId xmlns:a16="http://schemas.microsoft.com/office/drawing/2014/main" id="{54A9757C-F449-B3AE-7A28-94A0B1D60B4D}"/>
              </a:ext>
            </a:extLst>
          </p:cNvPr>
          <p:cNvSpPr/>
          <p:nvPr/>
        </p:nvSpPr>
        <p:spPr>
          <a:xfrm>
            <a:off x="4268317" y="3978055"/>
            <a:ext cx="519820"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9" name="!Rectangle 28">
            <a:extLst>
              <a:ext uri="{FF2B5EF4-FFF2-40B4-BE49-F238E27FC236}">
                <a16:creationId xmlns:a16="http://schemas.microsoft.com/office/drawing/2014/main" id="{20925B0B-F184-FC7D-4630-2140D0CB6678}"/>
              </a:ext>
            </a:extLst>
          </p:cNvPr>
          <p:cNvSpPr/>
          <p:nvPr/>
        </p:nvSpPr>
        <p:spPr>
          <a:xfrm>
            <a:off x="4000499" y="5980113"/>
            <a:ext cx="495299" cy="215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30" name="Title 1">
            <a:extLst>
              <a:ext uri="{FF2B5EF4-FFF2-40B4-BE49-F238E27FC236}">
                <a16:creationId xmlns:a16="http://schemas.microsoft.com/office/drawing/2014/main" id="{B137AB14-B406-F05F-6EBB-A147472A455B}"/>
              </a:ext>
            </a:extLst>
          </p:cNvPr>
          <p:cNvSpPr txBox="1">
            <a:spLocks/>
          </p:cNvSpPr>
          <p:nvPr/>
        </p:nvSpPr>
        <p:spPr>
          <a:xfrm>
            <a:off x="4903279" y="-7070971"/>
            <a:ext cx="2385442" cy="914400"/>
          </a:xfrm>
          <a:prstGeom prst="rect">
            <a:avLst/>
          </a:prstGeom>
          <a:noFill/>
          <a:ln>
            <a:noFill/>
          </a:ln>
        </p:spPr>
        <p:style>
          <a:lnRef idx="2">
            <a:schemeClr val="dk1"/>
          </a:lnRef>
          <a:fillRef idx="1">
            <a:schemeClr val="lt1"/>
          </a:fillRef>
          <a:effectRef idx="0">
            <a:schemeClr val="dk1"/>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EG" sz="8000" b="1" dirty="0">
                <a:ln w="6350">
                  <a:solidFill>
                    <a:srgbClr val="CEC5AA"/>
                  </a:solidFill>
                </a:ln>
                <a:solidFill>
                  <a:srgbClr val="C78F57"/>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rPr>
              <a:t>مضاربة</a:t>
            </a:r>
            <a:endParaRPr lang="en-US" sz="8000" b="1" dirty="0">
              <a:ln w="6350">
                <a:solidFill>
                  <a:srgbClr val="CEC5AA"/>
                </a:solidFill>
              </a:ln>
              <a:solidFill>
                <a:srgbClr val="F7EEE5"/>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endParaRPr>
          </a:p>
        </p:txBody>
      </p:sp>
      <p:pic>
        <p:nvPicPr>
          <p:cNvPr id="31" name="Picture 30">
            <a:extLst>
              <a:ext uri="{FF2B5EF4-FFF2-40B4-BE49-F238E27FC236}">
                <a16:creationId xmlns:a16="http://schemas.microsoft.com/office/drawing/2014/main" id="{FA0358E7-D452-785D-747D-EA601E034DCA}"/>
              </a:ext>
            </a:extLst>
          </p:cNvPr>
          <p:cNvPicPr>
            <a:picLocks noChangeAspect="1"/>
          </p:cNvPicPr>
          <p:nvPr/>
        </p:nvPicPr>
        <p:blipFill rotWithShape="1">
          <a:blip r:embed="rId3"/>
          <a:srcRect l="4441" t="4573" r="4541" b="37555"/>
          <a:stretch/>
        </p:blipFill>
        <p:spPr>
          <a:xfrm>
            <a:off x="3365123" y="-5694948"/>
            <a:ext cx="5461754" cy="49083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92886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2)">
                                      <p:cBhvr>
                                        <p:cTn id="7" dur="1250"/>
                                        <p:tgtEl>
                                          <p:spTgt spid="23"/>
                                        </p:tgtEl>
                                      </p:cBhvr>
                                    </p:animEffect>
                                  </p:childTnLst>
                                </p:cTn>
                              </p:par>
                              <p:par>
                                <p:cTn id="8" presetID="21" presetClass="entr" presetSubtype="2"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heel(2)">
                                      <p:cBhvr>
                                        <p:cTn id="10" dur="1250"/>
                                        <p:tgtEl>
                                          <p:spTgt spid="24"/>
                                        </p:tgtEl>
                                      </p:cBhvr>
                                    </p:animEffect>
                                  </p:childTnLst>
                                </p:cTn>
                              </p:par>
                            </p:childTnLst>
                          </p:cTn>
                        </p:par>
                        <p:par>
                          <p:cTn id="11" fill="hold">
                            <p:stCondLst>
                              <p:cond delay="1250"/>
                            </p:stCondLst>
                            <p:childTnLst>
                              <p:par>
                                <p:cTn id="12" presetID="53" presetClass="entr" presetSubtype="16"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fltVal val="0"/>
                                          </p:val>
                                        </p:tav>
                                        <p:tav tm="100000">
                                          <p:val>
                                            <p:strVal val="#ppt_w"/>
                                          </p:val>
                                        </p:tav>
                                      </p:tavLst>
                                    </p:anim>
                                    <p:anim calcmode="lin" valueType="num">
                                      <p:cBhvr>
                                        <p:cTn id="15" dur="500" fill="hold"/>
                                        <p:tgtEl>
                                          <p:spTgt spid="25"/>
                                        </p:tgtEl>
                                        <p:attrNameLst>
                                          <p:attrName>ppt_h</p:attrName>
                                        </p:attrNameLst>
                                      </p:cBhvr>
                                      <p:tavLst>
                                        <p:tav tm="0">
                                          <p:val>
                                            <p:fltVal val="0"/>
                                          </p:val>
                                        </p:tav>
                                        <p:tav tm="100000">
                                          <p:val>
                                            <p:strVal val="#ppt_h"/>
                                          </p:val>
                                        </p:tav>
                                      </p:tavLst>
                                    </p:anim>
                                    <p:animEffect transition="in" filter="fade">
                                      <p:cBhvr>
                                        <p:cTn id="16" dur="500"/>
                                        <p:tgtEl>
                                          <p:spTgt spid="2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fltVal val="0"/>
                                          </p:val>
                                        </p:tav>
                                        <p:tav tm="100000">
                                          <p:val>
                                            <p:strVal val="#ppt_w"/>
                                          </p:val>
                                        </p:tav>
                                      </p:tavLst>
                                    </p:anim>
                                    <p:anim calcmode="lin" valueType="num">
                                      <p:cBhvr>
                                        <p:cTn id="20" dur="500" fill="hold"/>
                                        <p:tgtEl>
                                          <p:spTgt spid="27"/>
                                        </p:tgtEl>
                                        <p:attrNameLst>
                                          <p:attrName>ppt_h</p:attrName>
                                        </p:attrNameLst>
                                      </p:cBhvr>
                                      <p:tavLst>
                                        <p:tav tm="0">
                                          <p:val>
                                            <p:fltVal val="0"/>
                                          </p:val>
                                        </p:tav>
                                        <p:tav tm="100000">
                                          <p:val>
                                            <p:strVal val="#ppt_h"/>
                                          </p:val>
                                        </p:tav>
                                      </p:tavLst>
                                    </p:anim>
                                    <p:animEffect transition="in" filter="fade">
                                      <p:cBhvr>
                                        <p:cTn id="21" dur="500"/>
                                        <p:tgtEl>
                                          <p:spTgt spid="27"/>
                                        </p:tgtEl>
                                      </p:cBhvr>
                                    </p:animEffect>
                                  </p:childTnLst>
                                </p:cTn>
                              </p:par>
                            </p:childTnLst>
                          </p:cTn>
                        </p:par>
                        <p:par>
                          <p:cTn id="22" fill="hold">
                            <p:stCondLst>
                              <p:cond delay="1750"/>
                            </p:stCondLst>
                            <p:childTnLst>
                              <p:par>
                                <p:cTn id="23" presetID="53" presetClass="entr" presetSubtype="16"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Effect transition="in" filter="fade">
                                      <p:cBhvr>
                                        <p:cTn id="27" dur="500"/>
                                        <p:tgtEl>
                                          <p:spTgt spid="26"/>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p:cTn id="30" dur="500" fill="hold"/>
                                        <p:tgtEl>
                                          <p:spTgt spid="28"/>
                                        </p:tgtEl>
                                        <p:attrNameLst>
                                          <p:attrName>ppt_w</p:attrName>
                                        </p:attrNameLst>
                                      </p:cBhvr>
                                      <p:tavLst>
                                        <p:tav tm="0">
                                          <p:val>
                                            <p:fltVal val="0"/>
                                          </p:val>
                                        </p:tav>
                                        <p:tav tm="100000">
                                          <p:val>
                                            <p:strVal val="#ppt_w"/>
                                          </p:val>
                                        </p:tav>
                                      </p:tavLst>
                                    </p:anim>
                                    <p:anim calcmode="lin" valueType="num">
                                      <p:cBhvr>
                                        <p:cTn id="31" dur="500" fill="hold"/>
                                        <p:tgtEl>
                                          <p:spTgt spid="28"/>
                                        </p:tgtEl>
                                        <p:attrNameLst>
                                          <p:attrName>ppt_h</p:attrName>
                                        </p:attrNameLst>
                                      </p:cBhvr>
                                      <p:tavLst>
                                        <p:tav tm="0">
                                          <p:val>
                                            <p:fltVal val="0"/>
                                          </p:val>
                                        </p:tav>
                                        <p:tav tm="100000">
                                          <p:val>
                                            <p:strVal val="#ppt_h"/>
                                          </p:val>
                                        </p:tav>
                                      </p:tavLst>
                                    </p:anim>
                                    <p:animEffect transition="in" filter="fade">
                                      <p:cBhvr>
                                        <p:cTn id="32" dur="500"/>
                                        <p:tgtEl>
                                          <p:spTgt spid="28"/>
                                        </p:tgtEl>
                                      </p:cBhvr>
                                    </p:animEffect>
                                  </p:childTnLst>
                                </p:cTn>
                              </p:par>
                            </p:childTnLst>
                          </p:cTn>
                        </p:par>
                        <p:par>
                          <p:cTn id="33" fill="hold">
                            <p:stCondLst>
                              <p:cond delay="2250"/>
                            </p:stCondLst>
                            <p:childTnLst>
                              <p:par>
                                <p:cTn id="34" presetID="53" presetClass="entr" presetSubtype="16"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F3345"/>
        </a:solidFill>
        <a:effectLst/>
      </p:bgPr>
    </p:bg>
    <p:spTree>
      <p:nvGrpSpPr>
        <p:cNvPr id="1" name="">
          <a:extLst>
            <a:ext uri="{FF2B5EF4-FFF2-40B4-BE49-F238E27FC236}">
              <a16:creationId xmlns:a16="http://schemas.microsoft.com/office/drawing/2014/main" id="{87FD4003-4330-E999-59AC-A70802B82FA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0FD15AD-A6F8-E647-0217-4FB32FFCF2D9}"/>
              </a:ext>
            </a:extLst>
          </p:cNvPr>
          <p:cNvSpPr txBox="1"/>
          <p:nvPr/>
        </p:nvSpPr>
        <p:spPr>
          <a:xfrm>
            <a:off x="152400" y="57484"/>
            <a:ext cx="7063331" cy="1292662"/>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pPr algn="l"/>
            <a:r>
              <a:rPr lang="en-US" sz="5400" dirty="0">
                <a:solidFill>
                  <a:srgbClr val="B9AB85"/>
                </a:solidFill>
              </a:rPr>
              <a:t>TYPES</a:t>
            </a:r>
          </a:p>
          <a:p>
            <a:pPr algn="l"/>
            <a:r>
              <a:rPr lang="en-US" sz="2400" dirty="0">
                <a:solidFill>
                  <a:srgbClr val="C78F57"/>
                </a:solidFill>
                <a:latin typeface="Gilmer Medium" panose="00000700000000000000" pitchFamily="50" charset="0"/>
              </a:rPr>
              <a:t>OF PARTNERSHIP</a:t>
            </a:r>
          </a:p>
        </p:txBody>
      </p:sp>
      <p:grpSp>
        <p:nvGrpSpPr>
          <p:cNvPr id="22" name="Group 21">
            <a:extLst>
              <a:ext uri="{FF2B5EF4-FFF2-40B4-BE49-F238E27FC236}">
                <a16:creationId xmlns:a16="http://schemas.microsoft.com/office/drawing/2014/main" id="{7F61D579-73BA-B47D-A354-3576AFA6082D}"/>
              </a:ext>
            </a:extLst>
          </p:cNvPr>
          <p:cNvGrpSpPr/>
          <p:nvPr/>
        </p:nvGrpSpPr>
        <p:grpSpPr>
          <a:xfrm>
            <a:off x="3445397" y="8791086"/>
            <a:ext cx="5301205" cy="4980841"/>
            <a:chOff x="3195993" y="1535631"/>
            <a:chExt cx="5301205" cy="4980841"/>
          </a:xfrm>
        </p:grpSpPr>
        <p:pic>
          <p:nvPicPr>
            <p:cNvPr id="7" name="Picture 6">
              <a:extLst>
                <a:ext uri="{FF2B5EF4-FFF2-40B4-BE49-F238E27FC236}">
                  <a16:creationId xmlns:a16="http://schemas.microsoft.com/office/drawing/2014/main" id="{DD9DAA94-C721-6BD9-75A6-E09FA258BEAC}"/>
                </a:ext>
              </a:extLst>
            </p:cNvPr>
            <p:cNvPicPr>
              <a:picLocks noChangeAspect="1"/>
            </p:cNvPicPr>
            <p:nvPr/>
          </p:nvPicPr>
          <p:blipFill rotWithShape="1">
            <a:blip r:embed="rId2"/>
            <a:srcRect l="4452" t="3972" r="4598" b="35603"/>
            <a:stretch/>
          </p:blipFill>
          <p:spPr>
            <a:xfrm>
              <a:off x="3195993" y="1535631"/>
              <a:ext cx="5301205" cy="49808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a:extLst>
                <a:ext uri="{FF2B5EF4-FFF2-40B4-BE49-F238E27FC236}">
                  <a16:creationId xmlns:a16="http://schemas.microsoft.com/office/drawing/2014/main" id="{F42921C1-EDA7-0D57-0A9C-4CC30F5449DA}"/>
                </a:ext>
              </a:extLst>
            </p:cNvPr>
            <p:cNvSpPr/>
            <p:nvPr/>
          </p:nvSpPr>
          <p:spPr>
            <a:xfrm>
              <a:off x="5369720" y="3384475"/>
              <a:ext cx="782320" cy="284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558A0677-9075-2B7A-51B0-71A1D1FFCEB1}"/>
                </a:ext>
              </a:extLst>
            </p:cNvPr>
            <p:cNvSpPr/>
            <p:nvPr/>
          </p:nvSpPr>
          <p:spPr>
            <a:xfrm>
              <a:off x="5369720" y="4077663"/>
              <a:ext cx="782320" cy="284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Title 1">
            <a:extLst>
              <a:ext uri="{FF2B5EF4-FFF2-40B4-BE49-F238E27FC236}">
                <a16:creationId xmlns:a16="http://schemas.microsoft.com/office/drawing/2014/main" id="{027BCDCC-28E9-B943-7475-67FFF00BEA62}"/>
              </a:ext>
            </a:extLst>
          </p:cNvPr>
          <p:cNvSpPr txBox="1">
            <a:spLocks/>
          </p:cNvSpPr>
          <p:nvPr/>
        </p:nvSpPr>
        <p:spPr>
          <a:xfrm>
            <a:off x="4903279" y="7550484"/>
            <a:ext cx="2385442" cy="914400"/>
          </a:xfrm>
          <a:prstGeom prst="rect">
            <a:avLst/>
          </a:prstGeom>
          <a:noFill/>
          <a:ln>
            <a:noFill/>
          </a:ln>
        </p:spPr>
        <p:style>
          <a:lnRef idx="2">
            <a:schemeClr val="dk1"/>
          </a:lnRef>
          <a:fillRef idx="1">
            <a:schemeClr val="lt1"/>
          </a:fillRef>
          <a:effectRef idx="0">
            <a:schemeClr val="dk1"/>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EG" sz="8000" b="1" dirty="0">
                <a:ln w="6350">
                  <a:solidFill>
                    <a:srgbClr val="CEC5AA"/>
                  </a:solidFill>
                </a:ln>
                <a:solidFill>
                  <a:srgbClr val="C78F57"/>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rPr>
              <a:t>مشارك</a:t>
            </a:r>
            <a:r>
              <a:rPr lang="ar-EG" sz="8000" b="1" dirty="0">
                <a:ln w="6350">
                  <a:solidFill>
                    <a:srgbClr val="CEC5AA"/>
                  </a:solidFill>
                </a:ln>
                <a:solidFill>
                  <a:srgbClr val="F7EEE5"/>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rPr>
              <a:t>ة</a:t>
            </a:r>
            <a:endParaRPr lang="en-US" sz="8000" b="1" dirty="0">
              <a:ln w="6350">
                <a:solidFill>
                  <a:srgbClr val="CEC5AA"/>
                </a:solidFill>
              </a:ln>
              <a:solidFill>
                <a:srgbClr val="F7EEE5"/>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endParaRPr>
          </a:p>
        </p:txBody>
      </p:sp>
      <p:sp>
        <p:nvSpPr>
          <p:cNvPr id="30" name="Title 1">
            <a:extLst>
              <a:ext uri="{FF2B5EF4-FFF2-40B4-BE49-F238E27FC236}">
                <a16:creationId xmlns:a16="http://schemas.microsoft.com/office/drawing/2014/main" id="{8A7B0184-1CE1-BC78-8825-71BC63A14890}"/>
              </a:ext>
            </a:extLst>
          </p:cNvPr>
          <p:cNvSpPr txBox="1">
            <a:spLocks/>
          </p:cNvSpPr>
          <p:nvPr/>
        </p:nvSpPr>
        <p:spPr>
          <a:xfrm>
            <a:off x="4903279" y="184484"/>
            <a:ext cx="2385442" cy="914400"/>
          </a:xfrm>
          <a:prstGeom prst="rect">
            <a:avLst/>
          </a:prstGeom>
          <a:noFill/>
          <a:ln>
            <a:noFill/>
          </a:ln>
        </p:spPr>
        <p:style>
          <a:lnRef idx="2">
            <a:schemeClr val="dk1"/>
          </a:lnRef>
          <a:fillRef idx="1">
            <a:schemeClr val="lt1"/>
          </a:fillRef>
          <a:effectRef idx="0">
            <a:schemeClr val="dk1"/>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EG" sz="8000" b="1" dirty="0">
                <a:ln w="6350">
                  <a:solidFill>
                    <a:srgbClr val="CEC5AA"/>
                  </a:solidFill>
                </a:ln>
                <a:solidFill>
                  <a:srgbClr val="C78F57"/>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rPr>
              <a:t>مضاربة</a:t>
            </a:r>
            <a:endParaRPr lang="en-US" sz="8000" b="1" dirty="0">
              <a:ln w="6350">
                <a:solidFill>
                  <a:srgbClr val="CEC5AA"/>
                </a:solidFill>
              </a:ln>
              <a:solidFill>
                <a:srgbClr val="F7EEE5"/>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endParaRPr>
          </a:p>
        </p:txBody>
      </p:sp>
      <p:sp>
        <p:nvSpPr>
          <p:cNvPr id="2" name="!Rectangle 22">
            <a:extLst>
              <a:ext uri="{FF2B5EF4-FFF2-40B4-BE49-F238E27FC236}">
                <a16:creationId xmlns:a16="http://schemas.microsoft.com/office/drawing/2014/main" id="{DE292509-5B05-9536-B817-101E412D8F31}"/>
              </a:ext>
            </a:extLst>
          </p:cNvPr>
          <p:cNvSpPr/>
          <p:nvPr/>
        </p:nvSpPr>
        <p:spPr>
          <a:xfrm>
            <a:off x="7241131" y="10559813"/>
            <a:ext cx="937669" cy="469900"/>
          </a:xfrm>
          <a:prstGeom prst="rect">
            <a:avLst/>
          </a:prstGeom>
          <a:noFill/>
          <a:ln>
            <a:solidFill>
              <a:srgbClr val="922A2A"/>
            </a:solid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Rectangle 23">
            <a:extLst>
              <a:ext uri="{FF2B5EF4-FFF2-40B4-BE49-F238E27FC236}">
                <a16:creationId xmlns:a16="http://schemas.microsoft.com/office/drawing/2014/main" id="{57AFD558-8C8F-0F72-B9E8-726DA706324A}"/>
              </a:ext>
            </a:extLst>
          </p:cNvPr>
          <p:cNvSpPr/>
          <p:nvPr/>
        </p:nvSpPr>
        <p:spPr>
          <a:xfrm>
            <a:off x="7241131" y="11235518"/>
            <a:ext cx="937669"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Rectangle 24">
            <a:extLst>
              <a:ext uri="{FF2B5EF4-FFF2-40B4-BE49-F238E27FC236}">
                <a16:creationId xmlns:a16="http://schemas.microsoft.com/office/drawing/2014/main" id="{A95F8EEC-A8E5-E89F-899F-0CD501E26B8B}"/>
              </a:ext>
            </a:extLst>
          </p:cNvPr>
          <p:cNvSpPr/>
          <p:nvPr/>
        </p:nvSpPr>
        <p:spPr>
          <a:xfrm>
            <a:off x="4936101" y="10559813"/>
            <a:ext cx="519820"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 name="!Rectangle 25">
            <a:extLst>
              <a:ext uri="{FF2B5EF4-FFF2-40B4-BE49-F238E27FC236}">
                <a16:creationId xmlns:a16="http://schemas.microsoft.com/office/drawing/2014/main" id="{B9A7A137-ED86-96F5-6103-9F05C0B64A72}"/>
              </a:ext>
            </a:extLst>
          </p:cNvPr>
          <p:cNvSpPr/>
          <p:nvPr/>
        </p:nvSpPr>
        <p:spPr>
          <a:xfrm>
            <a:off x="4936101" y="11235518"/>
            <a:ext cx="519820"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0" name="!Rectangle 26">
            <a:extLst>
              <a:ext uri="{FF2B5EF4-FFF2-40B4-BE49-F238E27FC236}">
                <a16:creationId xmlns:a16="http://schemas.microsoft.com/office/drawing/2014/main" id="{911BA00B-CF32-92E0-72CC-18D90D8F7105}"/>
              </a:ext>
            </a:extLst>
          </p:cNvPr>
          <p:cNvSpPr/>
          <p:nvPr/>
        </p:nvSpPr>
        <p:spPr>
          <a:xfrm>
            <a:off x="4268317" y="10559813"/>
            <a:ext cx="519820"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1" name="!Rectangle 27">
            <a:extLst>
              <a:ext uri="{FF2B5EF4-FFF2-40B4-BE49-F238E27FC236}">
                <a16:creationId xmlns:a16="http://schemas.microsoft.com/office/drawing/2014/main" id="{403CE4D7-5A23-884F-4E2C-19005CF42AEF}"/>
              </a:ext>
            </a:extLst>
          </p:cNvPr>
          <p:cNvSpPr/>
          <p:nvPr/>
        </p:nvSpPr>
        <p:spPr>
          <a:xfrm>
            <a:off x="4268317" y="11235518"/>
            <a:ext cx="519820"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2" name="!Rectangle 28">
            <a:extLst>
              <a:ext uri="{FF2B5EF4-FFF2-40B4-BE49-F238E27FC236}">
                <a16:creationId xmlns:a16="http://schemas.microsoft.com/office/drawing/2014/main" id="{5FBD23E7-41FF-B945-2584-955717643E8C}"/>
              </a:ext>
            </a:extLst>
          </p:cNvPr>
          <p:cNvSpPr/>
          <p:nvPr/>
        </p:nvSpPr>
        <p:spPr>
          <a:xfrm>
            <a:off x="4000499" y="13237576"/>
            <a:ext cx="495299" cy="215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31" name="Picture 30">
            <a:extLst>
              <a:ext uri="{FF2B5EF4-FFF2-40B4-BE49-F238E27FC236}">
                <a16:creationId xmlns:a16="http://schemas.microsoft.com/office/drawing/2014/main" id="{6270AF0A-FA60-A93D-4364-44E028AA3633}"/>
              </a:ext>
            </a:extLst>
          </p:cNvPr>
          <p:cNvPicPr>
            <a:picLocks noChangeAspect="1"/>
          </p:cNvPicPr>
          <p:nvPr/>
        </p:nvPicPr>
        <p:blipFill rotWithShape="1">
          <a:blip r:embed="rId3"/>
          <a:srcRect l="4441" t="4573" r="4541" b="37555"/>
          <a:stretch/>
        </p:blipFill>
        <p:spPr>
          <a:xfrm>
            <a:off x="3365123" y="1560507"/>
            <a:ext cx="5461754" cy="49083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2" name="!!Rectangle 31">
            <a:extLst>
              <a:ext uri="{FF2B5EF4-FFF2-40B4-BE49-F238E27FC236}">
                <a16:creationId xmlns:a16="http://schemas.microsoft.com/office/drawing/2014/main" id="{AB322486-3C48-1C0A-7BFA-C9FE29B2EAEC}"/>
              </a:ext>
            </a:extLst>
          </p:cNvPr>
          <p:cNvSpPr>
            <a:spLocks/>
          </p:cNvSpPr>
          <p:nvPr/>
        </p:nvSpPr>
        <p:spPr>
          <a:xfrm>
            <a:off x="7298281" y="3344205"/>
            <a:ext cx="937669" cy="469900"/>
          </a:xfrm>
          <a:prstGeom prst="rect">
            <a:avLst/>
          </a:prstGeom>
          <a:noFill/>
          <a:ln>
            <a:solidFill>
              <a:srgbClr val="922A2A"/>
            </a:solid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33" name="!!Rectangle 32">
            <a:extLst>
              <a:ext uri="{FF2B5EF4-FFF2-40B4-BE49-F238E27FC236}">
                <a16:creationId xmlns:a16="http://schemas.microsoft.com/office/drawing/2014/main" id="{75965351-CD83-BD71-D15A-79C5B63DD71C}"/>
              </a:ext>
            </a:extLst>
          </p:cNvPr>
          <p:cNvSpPr/>
          <p:nvPr/>
        </p:nvSpPr>
        <p:spPr>
          <a:xfrm>
            <a:off x="7298281" y="4026260"/>
            <a:ext cx="937669"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34" name="!!Rectangle 33">
            <a:extLst>
              <a:ext uri="{FF2B5EF4-FFF2-40B4-BE49-F238E27FC236}">
                <a16:creationId xmlns:a16="http://schemas.microsoft.com/office/drawing/2014/main" id="{149D54BA-383B-C459-6CB5-6E48916098A0}"/>
              </a:ext>
            </a:extLst>
          </p:cNvPr>
          <p:cNvSpPr>
            <a:spLocks/>
          </p:cNvSpPr>
          <p:nvPr/>
        </p:nvSpPr>
        <p:spPr>
          <a:xfrm>
            <a:off x="4906090" y="3344205"/>
            <a:ext cx="519820"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35" name="!!Rectangle 34">
            <a:extLst>
              <a:ext uri="{FF2B5EF4-FFF2-40B4-BE49-F238E27FC236}">
                <a16:creationId xmlns:a16="http://schemas.microsoft.com/office/drawing/2014/main" id="{752B9FD3-E2FE-3072-098C-749B692FDC40}"/>
              </a:ext>
            </a:extLst>
          </p:cNvPr>
          <p:cNvSpPr>
            <a:spLocks/>
          </p:cNvSpPr>
          <p:nvPr/>
        </p:nvSpPr>
        <p:spPr>
          <a:xfrm>
            <a:off x="4903279" y="4026260"/>
            <a:ext cx="519820"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36" name="!!Rectangle 35">
            <a:extLst>
              <a:ext uri="{FF2B5EF4-FFF2-40B4-BE49-F238E27FC236}">
                <a16:creationId xmlns:a16="http://schemas.microsoft.com/office/drawing/2014/main" id="{0891ADC6-C906-3BF9-B329-0C9FA5774D0A}"/>
              </a:ext>
            </a:extLst>
          </p:cNvPr>
          <p:cNvSpPr/>
          <p:nvPr/>
        </p:nvSpPr>
        <p:spPr>
          <a:xfrm>
            <a:off x="4221460" y="3344205"/>
            <a:ext cx="519820"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37" name="!!Rectangle 36">
            <a:extLst>
              <a:ext uri="{FF2B5EF4-FFF2-40B4-BE49-F238E27FC236}">
                <a16:creationId xmlns:a16="http://schemas.microsoft.com/office/drawing/2014/main" id="{7631D184-108E-E690-9988-A4D23C9ABD5A}"/>
              </a:ext>
            </a:extLst>
          </p:cNvPr>
          <p:cNvSpPr/>
          <p:nvPr/>
        </p:nvSpPr>
        <p:spPr>
          <a:xfrm>
            <a:off x="4225303" y="4026260"/>
            <a:ext cx="519820"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38" name="!!Rectangle 37">
            <a:extLst>
              <a:ext uri="{FF2B5EF4-FFF2-40B4-BE49-F238E27FC236}">
                <a16:creationId xmlns:a16="http://schemas.microsoft.com/office/drawing/2014/main" id="{6930C204-A409-B8E2-DB07-9E36855CB605}"/>
              </a:ext>
            </a:extLst>
          </p:cNvPr>
          <p:cNvSpPr/>
          <p:nvPr/>
        </p:nvSpPr>
        <p:spPr>
          <a:xfrm>
            <a:off x="3678767" y="6089702"/>
            <a:ext cx="1020233" cy="215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39" name="!!Rectangle 38">
            <a:extLst>
              <a:ext uri="{FF2B5EF4-FFF2-40B4-BE49-F238E27FC236}">
                <a16:creationId xmlns:a16="http://schemas.microsoft.com/office/drawing/2014/main" id="{DC3E9B28-D7D8-BB48-040D-ACF9A77ACCD3}"/>
              </a:ext>
            </a:extLst>
          </p:cNvPr>
          <p:cNvSpPr/>
          <p:nvPr/>
        </p:nvSpPr>
        <p:spPr>
          <a:xfrm>
            <a:off x="6728899" y="6089702"/>
            <a:ext cx="1020233" cy="215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Tree>
    <p:extLst>
      <p:ext uri="{BB962C8B-B14F-4D97-AF65-F5344CB8AC3E}">
        <p14:creationId xmlns:p14="http://schemas.microsoft.com/office/powerpoint/2010/main" val="1299899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heel(2)">
                                      <p:cBhvr>
                                        <p:cTn id="7" dur="1250"/>
                                        <p:tgtEl>
                                          <p:spTgt spid="32"/>
                                        </p:tgtEl>
                                      </p:cBhvr>
                                    </p:animEffect>
                                  </p:childTnLst>
                                </p:cTn>
                              </p:par>
                              <p:par>
                                <p:cTn id="8" presetID="21" presetClass="entr" presetSubtype="2"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wheel(2)">
                                      <p:cBhvr>
                                        <p:cTn id="10" dur="1250"/>
                                        <p:tgtEl>
                                          <p:spTgt spid="33"/>
                                        </p:tgtEl>
                                      </p:cBhvr>
                                    </p:animEffect>
                                  </p:childTnLst>
                                </p:cTn>
                              </p:par>
                            </p:childTnLst>
                          </p:cTn>
                        </p:par>
                        <p:par>
                          <p:cTn id="11" fill="hold">
                            <p:stCondLst>
                              <p:cond delay="1250"/>
                            </p:stCondLst>
                            <p:childTnLst>
                              <p:par>
                                <p:cTn id="12" presetID="53" presetClass="entr" presetSubtype="16"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500" fill="hold"/>
                                        <p:tgtEl>
                                          <p:spTgt spid="34"/>
                                        </p:tgtEl>
                                        <p:attrNameLst>
                                          <p:attrName>ppt_w</p:attrName>
                                        </p:attrNameLst>
                                      </p:cBhvr>
                                      <p:tavLst>
                                        <p:tav tm="0">
                                          <p:val>
                                            <p:fltVal val="0"/>
                                          </p:val>
                                        </p:tav>
                                        <p:tav tm="100000">
                                          <p:val>
                                            <p:strVal val="#ppt_w"/>
                                          </p:val>
                                        </p:tav>
                                      </p:tavLst>
                                    </p:anim>
                                    <p:anim calcmode="lin" valueType="num">
                                      <p:cBhvr>
                                        <p:cTn id="15" dur="500" fill="hold"/>
                                        <p:tgtEl>
                                          <p:spTgt spid="34"/>
                                        </p:tgtEl>
                                        <p:attrNameLst>
                                          <p:attrName>ppt_h</p:attrName>
                                        </p:attrNameLst>
                                      </p:cBhvr>
                                      <p:tavLst>
                                        <p:tav tm="0">
                                          <p:val>
                                            <p:fltVal val="0"/>
                                          </p:val>
                                        </p:tav>
                                        <p:tav tm="100000">
                                          <p:val>
                                            <p:strVal val="#ppt_h"/>
                                          </p:val>
                                        </p:tav>
                                      </p:tavLst>
                                    </p:anim>
                                    <p:animEffect transition="in" filter="fade">
                                      <p:cBhvr>
                                        <p:cTn id="16" dur="500"/>
                                        <p:tgtEl>
                                          <p:spTgt spid="34"/>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Effect transition="in" filter="fade">
                                      <p:cBhvr>
                                        <p:cTn id="21" dur="500"/>
                                        <p:tgtEl>
                                          <p:spTgt spid="36"/>
                                        </p:tgtEl>
                                      </p:cBhvr>
                                    </p:animEffect>
                                  </p:childTnLst>
                                </p:cTn>
                              </p:par>
                            </p:childTnLst>
                          </p:cTn>
                        </p:par>
                        <p:par>
                          <p:cTn id="22" fill="hold">
                            <p:stCondLst>
                              <p:cond delay="1750"/>
                            </p:stCondLst>
                            <p:childTnLst>
                              <p:par>
                                <p:cTn id="23" presetID="53" presetClass="entr" presetSubtype="16"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p:cTn id="30" dur="500" fill="hold"/>
                                        <p:tgtEl>
                                          <p:spTgt spid="37"/>
                                        </p:tgtEl>
                                        <p:attrNameLst>
                                          <p:attrName>ppt_w</p:attrName>
                                        </p:attrNameLst>
                                      </p:cBhvr>
                                      <p:tavLst>
                                        <p:tav tm="0">
                                          <p:val>
                                            <p:fltVal val="0"/>
                                          </p:val>
                                        </p:tav>
                                        <p:tav tm="100000">
                                          <p:val>
                                            <p:strVal val="#ppt_w"/>
                                          </p:val>
                                        </p:tav>
                                      </p:tavLst>
                                    </p:anim>
                                    <p:anim calcmode="lin" valueType="num">
                                      <p:cBhvr>
                                        <p:cTn id="31" dur="500" fill="hold"/>
                                        <p:tgtEl>
                                          <p:spTgt spid="37"/>
                                        </p:tgtEl>
                                        <p:attrNameLst>
                                          <p:attrName>ppt_h</p:attrName>
                                        </p:attrNameLst>
                                      </p:cBhvr>
                                      <p:tavLst>
                                        <p:tav tm="0">
                                          <p:val>
                                            <p:fltVal val="0"/>
                                          </p:val>
                                        </p:tav>
                                        <p:tav tm="100000">
                                          <p:val>
                                            <p:strVal val="#ppt_h"/>
                                          </p:val>
                                        </p:tav>
                                      </p:tavLst>
                                    </p:anim>
                                    <p:animEffect transition="in" filter="fade">
                                      <p:cBhvr>
                                        <p:cTn id="32" dur="500"/>
                                        <p:tgtEl>
                                          <p:spTgt spid="37"/>
                                        </p:tgtEl>
                                      </p:cBhvr>
                                    </p:animEffect>
                                  </p:childTnLst>
                                </p:cTn>
                              </p:par>
                            </p:childTnLst>
                          </p:cTn>
                        </p:par>
                        <p:par>
                          <p:cTn id="33" fill="hold">
                            <p:stCondLst>
                              <p:cond delay="22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CB4949"/>
        </a:solidFill>
        <a:effectLst/>
      </p:bgPr>
    </p:bg>
    <p:spTree>
      <p:nvGrpSpPr>
        <p:cNvPr id="1" name="">
          <a:extLst>
            <a:ext uri="{FF2B5EF4-FFF2-40B4-BE49-F238E27FC236}">
              <a16:creationId xmlns:a16="http://schemas.microsoft.com/office/drawing/2014/main" id="{A85175DB-0F07-B831-A66B-8AF5A1DB0F2F}"/>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96DDAF88-A8D3-8562-1462-75E91D59E7F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610960" y="0"/>
            <a:ext cx="6858000" cy="6858000"/>
          </a:xfrm>
          <a:prstGeom prst="rect">
            <a:avLst/>
          </a:prstGeom>
        </p:spPr>
      </p:pic>
      <p:grpSp>
        <p:nvGrpSpPr>
          <p:cNvPr id="8" name="Group 7">
            <a:extLst>
              <a:ext uri="{FF2B5EF4-FFF2-40B4-BE49-F238E27FC236}">
                <a16:creationId xmlns:a16="http://schemas.microsoft.com/office/drawing/2014/main" id="{F1E62578-1205-5124-4096-124F6A14A054}"/>
              </a:ext>
            </a:extLst>
          </p:cNvPr>
          <p:cNvGrpSpPr/>
          <p:nvPr/>
        </p:nvGrpSpPr>
        <p:grpSpPr>
          <a:xfrm>
            <a:off x="432879" y="613394"/>
            <a:ext cx="6357026" cy="5631213"/>
            <a:chOff x="432879" y="555628"/>
            <a:chExt cx="6357026" cy="5631213"/>
          </a:xfrm>
        </p:grpSpPr>
        <p:pic>
          <p:nvPicPr>
            <p:cNvPr id="10" name="Picture 9" descr="A coin with a dollar sign and a plant growing from it&#10;&#10;AI-generated content may be incorrect.">
              <a:extLst>
                <a:ext uri="{FF2B5EF4-FFF2-40B4-BE49-F238E27FC236}">
                  <a16:creationId xmlns:a16="http://schemas.microsoft.com/office/drawing/2014/main" id="{AAC78AD8-6D80-557A-AE58-8EC0DFEC29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060" y="1686177"/>
              <a:ext cx="4500664" cy="4500664"/>
            </a:xfrm>
            <a:prstGeom prst="rect">
              <a:avLst/>
            </a:prstGeom>
          </p:spPr>
        </p:pic>
        <p:sp>
          <p:nvSpPr>
            <p:cNvPr id="7" name="TextBox 6">
              <a:extLst>
                <a:ext uri="{FF2B5EF4-FFF2-40B4-BE49-F238E27FC236}">
                  <a16:creationId xmlns:a16="http://schemas.microsoft.com/office/drawing/2014/main" id="{F2BF5BF4-B7C1-3434-DE0A-D8BFD4E2A7CC}"/>
                </a:ext>
              </a:extLst>
            </p:cNvPr>
            <p:cNvSpPr txBox="1"/>
            <p:nvPr/>
          </p:nvSpPr>
          <p:spPr>
            <a:xfrm>
              <a:off x="432879" y="555628"/>
              <a:ext cx="6357026" cy="110799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600" normalizeH="0" noProof="0" dirty="0">
                  <a:ln>
                    <a:noFill/>
                  </a:ln>
                  <a:solidFill>
                    <a:srgbClr val="F7EEE5"/>
                  </a:solidFill>
                  <a:effectLst/>
                  <a:uLnTx/>
                  <a:uFillTx/>
                  <a:latin typeface="Franklin Gothic Medium" panose="020B0603020102020204" pitchFamily="34" charset="0"/>
                </a:rPr>
                <a:t>INVESTMENTS</a:t>
              </a:r>
              <a:endParaRPr kumimoji="0" lang="en-IN" sz="6600" b="1" i="0" u="none" strike="noStrike" kern="1200" cap="none" spc="600" normalizeH="0" noProof="0" dirty="0">
                <a:ln>
                  <a:noFill/>
                </a:ln>
                <a:solidFill>
                  <a:srgbClr val="F7EEE5"/>
                </a:solidFill>
                <a:effectLst/>
                <a:uLnTx/>
                <a:uFillTx/>
                <a:latin typeface="Franklin Gothic Medium" panose="020B0603020102020204" pitchFamily="34" charset="0"/>
              </a:endParaRPr>
            </a:p>
          </p:txBody>
        </p:sp>
      </p:grpSp>
      <p:pic>
        <p:nvPicPr>
          <p:cNvPr id="5" name="Picture 4">
            <a:extLst>
              <a:ext uri="{FF2B5EF4-FFF2-40B4-BE49-F238E27FC236}">
                <a16:creationId xmlns:a16="http://schemas.microsoft.com/office/drawing/2014/main" id="{B3E61A55-473E-EDF7-D9F4-2745CE175F3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844" b="90995" l="2941" r="96639"/>
                    </a14:imgEffect>
                  </a14:imgLayer>
                </a14:imgProps>
              </a:ext>
            </a:extLst>
          </a:blip>
          <a:stretch>
            <a:fillRect/>
          </a:stretch>
        </p:blipFill>
        <p:spPr>
          <a:xfrm>
            <a:off x="1243637" y="3286894"/>
            <a:ext cx="3379163" cy="2995812"/>
          </a:xfrm>
          <a:prstGeom prst="rect">
            <a:avLst/>
          </a:prstGeom>
        </p:spPr>
      </p:pic>
      <p:sp>
        <p:nvSpPr>
          <p:cNvPr id="3" name="TextBox 2">
            <a:extLst>
              <a:ext uri="{FF2B5EF4-FFF2-40B4-BE49-F238E27FC236}">
                <a16:creationId xmlns:a16="http://schemas.microsoft.com/office/drawing/2014/main" id="{BBF04DBD-8246-D2CA-A719-BD9EC69DD885}"/>
              </a:ext>
            </a:extLst>
          </p:cNvPr>
          <p:cNvSpPr txBox="1"/>
          <p:nvPr/>
        </p:nvSpPr>
        <p:spPr>
          <a:xfrm>
            <a:off x="-6680200" y="-1644316"/>
            <a:ext cx="7063331" cy="1292662"/>
          </a:xfrm>
          <a:prstGeom prst="rect">
            <a:avLst/>
          </a:prstGeom>
          <a:noFill/>
        </p:spPr>
        <p:txBody>
          <a:bodyPr wrap="square" rtlCol="0">
            <a:spAutoFit/>
          </a:bodyPr>
          <a:lstStyle>
            <a:defPPr>
              <a:defRPr lang="en-US"/>
            </a:defPPr>
            <a:lvl1pPr algn="ctr">
              <a:defRPr sz="7200" spc="300">
                <a:solidFill>
                  <a:srgbClr val="922A2A"/>
                </a:solidFill>
                <a:latin typeface="Impact" panose="020B0806030902050204" pitchFamily="34" charset="0"/>
              </a:defRPr>
            </a:lvl1pPr>
          </a:lstStyle>
          <a:p>
            <a:pPr algn="l"/>
            <a:r>
              <a:rPr lang="en-US" sz="5400" dirty="0">
                <a:solidFill>
                  <a:srgbClr val="B9AB85"/>
                </a:solidFill>
              </a:rPr>
              <a:t>TYPES</a:t>
            </a:r>
          </a:p>
          <a:p>
            <a:pPr algn="l"/>
            <a:r>
              <a:rPr lang="en-US" sz="2400" dirty="0">
                <a:solidFill>
                  <a:srgbClr val="C78F57"/>
                </a:solidFill>
                <a:latin typeface="Gilmer Medium" panose="00000700000000000000" pitchFamily="50" charset="0"/>
              </a:rPr>
              <a:t>OF PARTNERSHIP</a:t>
            </a:r>
          </a:p>
        </p:txBody>
      </p:sp>
      <p:sp>
        <p:nvSpPr>
          <p:cNvPr id="24" name="Title 1">
            <a:extLst>
              <a:ext uri="{FF2B5EF4-FFF2-40B4-BE49-F238E27FC236}">
                <a16:creationId xmlns:a16="http://schemas.microsoft.com/office/drawing/2014/main" id="{41EC42CF-40F4-B2D3-CD73-E319FEE16F30}"/>
              </a:ext>
            </a:extLst>
          </p:cNvPr>
          <p:cNvSpPr txBox="1">
            <a:spLocks/>
          </p:cNvSpPr>
          <p:nvPr/>
        </p:nvSpPr>
        <p:spPr>
          <a:xfrm>
            <a:off x="4903279" y="7601284"/>
            <a:ext cx="2385442" cy="914400"/>
          </a:xfrm>
          <a:prstGeom prst="rect">
            <a:avLst/>
          </a:prstGeom>
          <a:noFill/>
          <a:ln>
            <a:noFill/>
          </a:ln>
        </p:spPr>
        <p:style>
          <a:lnRef idx="2">
            <a:schemeClr val="dk1"/>
          </a:lnRef>
          <a:fillRef idx="1">
            <a:schemeClr val="lt1"/>
          </a:fillRef>
          <a:effectRef idx="0">
            <a:schemeClr val="dk1"/>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EG" sz="8000" b="1" dirty="0">
                <a:ln w="6350">
                  <a:solidFill>
                    <a:srgbClr val="CEC5AA"/>
                  </a:solidFill>
                </a:ln>
                <a:solidFill>
                  <a:srgbClr val="C78F57"/>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rPr>
              <a:t>مضاربة</a:t>
            </a:r>
            <a:endParaRPr lang="en-US" sz="8000" b="1" dirty="0">
              <a:ln w="6350">
                <a:solidFill>
                  <a:srgbClr val="CEC5AA"/>
                </a:solidFill>
              </a:ln>
              <a:solidFill>
                <a:srgbClr val="F7EEE5"/>
              </a:solidFill>
              <a:effectLst>
                <a:outerShdw blurRad="38100" dist="38100" dir="2700000" algn="tl">
                  <a:srgbClr val="000000">
                    <a:alpha val="43137"/>
                  </a:srgbClr>
                </a:outerShdw>
              </a:effectLst>
              <a:latin typeface="Kanz-al-Marjaan" panose="03020500000000000000" pitchFamily="66" charset="-78"/>
              <a:ea typeface="+mn-ea"/>
              <a:cs typeface="Kanz-al-Marjaan" panose="03020500000000000000" pitchFamily="66" charset="-78"/>
            </a:endParaRPr>
          </a:p>
        </p:txBody>
      </p:sp>
      <p:pic>
        <p:nvPicPr>
          <p:cNvPr id="25" name="Picture 30">
            <a:extLst>
              <a:ext uri="{FF2B5EF4-FFF2-40B4-BE49-F238E27FC236}">
                <a16:creationId xmlns:a16="http://schemas.microsoft.com/office/drawing/2014/main" id="{06050CDE-7552-49B3-8003-02444E689CEF}"/>
              </a:ext>
            </a:extLst>
          </p:cNvPr>
          <p:cNvPicPr>
            <a:picLocks noChangeAspect="1"/>
          </p:cNvPicPr>
          <p:nvPr/>
        </p:nvPicPr>
        <p:blipFill rotWithShape="1">
          <a:blip r:embed="rId6"/>
          <a:srcRect l="4441" t="4573" r="4541" b="37555"/>
          <a:stretch/>
        </p:blipFill>
        <p:spPr>
          <a:xfrm>
            <a:off x="3365123" y="8977307"/>
            <a:ext cx="5461754" cy="49083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Rectangle 31">
            <a:extLst>
              <a:ext uri="{FF2B5EF4-FFF2-40B4-BE49-F238E27FC236}">
                <a16:creationId xmlns:a16="http://schemas.microsoft.com/office/drawing/2014/main" id="{25B27F1C-B07A-00CC-BF51-572C61FFD223}"/>
              </a:ext>
            </a:extLst>
          </p:cNvPr>
          <p:cNvSpPr>
            <a:spLocks/>
          </p:cNvSpPr>
          <p:nvPr/>
        </p:nvSpPr>
        <p:spPr>
          <a:xfrm>
            <a:off x="7298281" y="10761005"/>
            <a:ext cx="937669" cy="469900"/>
          </a:xfrm>
          <a:prstGeom prst="rect">
            <a:avLst/>
          </a:prstGeom>
          <a:noFill/>
          <a:ln>
            <a:solidFill>
              <a:srgbClr val="922A2A"/>
            </a:solid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7" name="!!Rectangle 32">
            <a:extLst>
              <a:ext uri="{FF2B5EF4-FFF2-40B4-BE49-F238E27FC236}">
                <a16:creationId xmlns:a16="http://schemas.microsoft.com/office/drawing/2014/main" id="{E3AED72D-02CB-B5A1-A721-E2F8DF2404F1}"/>
              </a:ext>
            </a:extLst>
          </p:cNvPr>
          <p:cNvSpPr/>
          <p:nvPr/>
        </p:nvSpPr>
        <p:spPr>
          <a:xfrm>
            <a:off x="7298281" y="11443060"/>
            <a:ext cx="937669"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8" name="!!Rectangle 33">
            <a:extLst>
              <a:ext uri="{FF2B5EF4-FFF2-40B4-BE49-F238E27FC236}">
                <a16:creationId xmlns:a16="http://schemas.microsoft.com/office/drawing/2014/main" id="{EEB74F13-01DA-B117-7D91-8F518ACA46D3}"/>
              </a:ext>
            </a:extLst>
          </p:cNvPr>
          <p:cNvSpPr>
            <a:spLocks/>
          </p:cNvSpPr>
          <p:nvPr/>
        </p:nvSpPr>
        <p:spPr>
          <a:xfrm>
            <a:off x="4906090" y="10761005"/>
            <a:ext cx="519820"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9" name="!!Rectangle 34">
            <a:extLst>
              <a:ext uri="{FF2B5EF4-FFF2-40B4-BE49-F238E27FC236}">
                <a16:creationId xmlns:a16="http://schemas.microsoft.com/office/drawing/2014/main" id="{9F0DACF0-361F-8BE2-C9FE-99B3F23CDA39}"/>
              </a:ext>
            </a:extLst>
          </p:cNvPr>
          <p:cNvSpPr>
            <a:spLocks/>
          </p:cNvSpPr>
          <p:nvPr/>
        </p:nvSpPr>
        <p:spPr>
          <a:xfrm>
            <a:off x="4903279" y="11443060"/>
            <a:ext cx="519820"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0" name="!!Rectangle 35">
            <a:extLst>
              <a:ext uri="{FF2B5EF4-FFF2-40B4-BE49-F238E27FC236}">
                <a16:creationId xmlns:a16="http://schemas.microsoft.com/office/drawing/2014/main" id="{DF2FD89D-0235-0DCC-90AF-0325B21E2504}"/>
              </a:ext>
            </a:extLst>
          </p:cNvPr>
          <p:cNvSpPr/>
          <p:nvPr/>
        </p:nvSpPr>
        <p:spPr>
          <a:xfrm>
            <a:off x="4221460" y="10761005"/>
            <a:ext cx="519820"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1" name="!!Rectangle 36">
            <a:extLst>
              <a:ext uri="{FF2B5EF4-FFF2-40B4-BE49-F238E27FC236}">
                <a16:creationId xmlns:a16="http://schemas.microsoft.com/office/drawing/2014/main" id="{6AFA1C35-8FCD-6D3C-3316-E89989B5F9B3}"/>
              </a:ext>
            </a:extLst>
          </p:cNvPr>
          <p:cNvSpPr/>
          <p:nvPr/>
        </p:nvSpPr>
        <p:spPr>
          <a:xfrm>
            <a:off x="4225303" y="11443060"/>
            <a:ext cx="519820" cy="469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2" name="!!Rectangle 37">
            <a:extLst>
              <a:ext uri="{FF2B5EF4-FFF2-40B4-BE49-F238E27FC236}">
                <a16:creationId xmlns:a16="http://schemas.microsoft.com/office/drawing/2014/main" id="{7DA9FEE0-4ADF-71B8-806A-1E08B299EA19}"/>
              </a:ext>
            </a:extLst>
          </p:cNvPr>
          <p:cNvSpPr/>
          <p:nvPr/>
        </p:nvSpPr>
        <p:spPr>
          <a:xfrm>
            <a:off x="3678767" y="13506502"/>
            <a:ext cx="1020233" cy="215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3" name="!!Rectangle 38">
            <a:extLst>
              <a:ext uri="{FF2B5EF4-FFF2-40B4-BE49-F238E27FC236}">
                <a16:creationId xmlns:a16="http://schemas.microsoft.com/office/drawing/2014/main" id="{4F02194A-AB85-CAA6-BB0D-90BF0A51E76B}"/>
              </a:ext>
            </a:extLst>
          </p:cNvPr>
          <p:cNvSpPr/>
          <p:nvPr/>
        </p:nvSpPr>
        <p:spPr>
          <a:xfrm>
            <a:off x="6728899" y="13506502"/>
            <a:ext cx="1020233" cy="215900"/>
          </a:xfrm>
          <a:prstGeom prst="rect">
            <a:avLst/>
          </a:prstGeom>
          <a:noFill/>
          <a:ln>
            <a:solidFill>
              <a:srgbClr val="92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Tree>
    <p:extLst>
      <p:ext uri="{BB962C8B-B14F-4D97-AF65-F5344CB8AC3E}">
        <p14:creationId xmlns:p14="http://schemas.microsoft.com/office/powerpoint/2010/main" val="3877253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3" presetClass="entr" presetSubtype="16" fill="hold" nodeType="afterEffect">
                                  <p:stCondLst>
                                    <p:cond delay="150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childTnLst>
                                </p:cTn>
                              </p:par>
                              <p:par>
                                <p:cTn id="18" presetID="26" presetClass="emph" presetSubtype="0" fill="hold" nodeType="withEffect">
                                  <p:stCondLst>
                                    <p:cond delay="1500"/>
                                  </p:stCondLst>
                                  <p:childTnLst>
                                    <p:animEffect transition="out" filter="fade">
                                      <p:cBhvr>
                                        <p:cTn id="19" dur="2000" tmFilter="0, 0; .2, .5; .8, .5; 1, 0"/>
                                        <p:tgtEl>
                                          <p:spTgt spid="5"/>
                                        </p:tgtEl>
                                      </p:cBhvr>
                                    </p:animEffect>
                                    <p:animScale>
                                      <p:cBhvr>
                                        <p:cTn id="20" dur="100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CB4949"/>
        </a:solidFill>
        <a:effectLst/>
      </p:bgPr>
    </p:bg>
    <p:spTree>
      <p:nvGrpSpPr>
        <p:cNvPr id="1" name="">
          <a:extLst>
            <a:ext uri="{FF2B5EF4-FFF2-40B4-BE49-F238E27FC236}">
              <a16:creationId xmlns:a16="http://schemas.microsoft.com/office/drawing/2014/main" id="{9CE5A389-8021-9615-0451-6D98C9564A38}"/>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4C8A1D18-2813-7961-00F2-A340AFB56C8E}"/>
              </a:ext>
            </a:extLst>
          </p:cNvPr>
          <p:cNvSpPr txBox="1"/>
          <p:nvPr/>
        </p:nvSpPr>
        <p:spPr>
          <a:xfrm>
            <a:off x="4622800" y="1228398"/>
            <a:ext cx="5232400" cy="4401205"/>
          </a:xfrm>
          <a:prstGeom prst="rect">
            <a:avLst/>
          </a:prstGeom>
          <a:noFill/>
        </p:spPr>
        <p:txBody>
          <a:bodyPr wrap="square" rtlCol="0">
            <a:spAutoFit/>
          </a:bodyPr>
          <a:lstStyle/>
          <a:p>
            <a:r>
              <a:rPr lang="en-US" sz="8000" spc="600" dirty="0">
                <a:solidFill>
                  <a:srgbClr val="F7EEE5"/>
                </a:solidFill>
                <a:latin typeface="Gilmer Heavy" panose="00000900000000000000" pitchFamily="50" charset="0"/>
              </a:rPr>
              <a:t>WHY</a:t>
            </a:r>
          </a:p>
          <a:p>
            <a:r>
              <a:rPr lang="en-US" sz="4000" spc="300" dirty="0">
                <a:solidFill>
                  <a:srgbClr val="F7EEE5"/>
                </a:solidFill>
                <a:latin typeface="Gilmer Medium" panose="00000700000000000000" pitchFamily="50" charset="0"/>
              </a:rPr>
              <a:t>SHOULD FAMILY BUSINESSES PREPARE </a:t>
            </a:r>
          </a:p>
          <a:p>
            <a:r>
              <a:rPr lang="en-US" sz="4000" spc="300" dirty="0">
                <a:solidFill>
                  <a:srgbClr val="F7EEE5"/>
                </a:solidFill>
                <a:latin typeface="Gilmer Medium" panose="00000700000000000000" pitchFamily="50" charset="0"/>
              </a:rPr>
              <a:t>A PARTNERSHIP DEED?</a:t>
            </a:r>
          </a:p>
        </p:txBody>
      </p:sp>
      <p:grpSp>
        <p:nvGrpSpPr>
          <p:cNvPr id="45" name="Group 44">
            <a:extLst>
              <a:ext uri="{FF2B5EF4-FFF2-40B4-BE49-F238E27FC236}">
                <a16:creationId xmlns:a16="http://schemas.microsoft.com/office/drawing/2014/main" id="{E5779411-8321-1670-9596-4963A935AEF7}"/>
              </a:ext>
            </a:extLst>
          </p:cNvPr>
          <p:cNvGrpSpPr/>
          <p:nvPr/>
        </p:nvGrpSpPr>
        <p:grpSpPr>
          <a:xfrm>
            <a:off x="-280840" y="-97275"/>
            <a:ext cx="2204658" cy="7073900"/>
            <a:chOff x="10242829" y="-97275"/>
            <a:chExt cx="2204658" cy="7073900"/>
          </a:xfrm>
        </p:grpSpPr>
        <p:sp>
          <p:nvSpPr>
            <p:cNvPr id="12" name="Freeform: Shape 11">
              <a:extLst>
                <a:ext uri="{FF2B5EF4-FFF2-40B4-BE49-F238E27FC236}">
                  <a16:creationId xmlns:a16="http://schemas.microsoft.com/office/drawing/2014/main" id="{18915C39-7EEF-14FD-1880-F46D0310E466}"/>
                </a:ext>
              </a:extLst>
            </p:cNvPr>
            <p:cNvSpPr/>
            <p:nvPr/>
          </p:nvSpPr>
          <p:spPr>
            <a:xfrm>
              <a:off x="10242829"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F7EEE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5" name="TextBox 4">
              <a:extLst>
                <a:ext uri="{FF2B5EF4-FFF2-40B4-BE49-F238E27FC236}">
                  <a16:creationId xmlns:a16="http://schemas.microsoft.com/office/drawing/2014/main" id="{7AA8B06B-0CA7-D95E-63A6-ECA2589D3EF1}"/>
                </a:ext>
              </a:extLst>
            </p:cNvPr>
            <p:cNvSpPr txBox="1"/>
            <p:nvPr/>
          </p:nvSpPr>
          <p:spPr>
            <a:xfrm>
              <a:off x="10680948"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01</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21" name="TextBox 20">
              <a:extLst>
                <a:ext uri="{FF2B5EF4-FFF2-40B4-BE49-F238E27FC236}">
                  <a16:creationId xmlns:a16="http://schemas.microsoft.com/office/drawing/2014/main" id="{F167C88E-1BC0-275F-5267-FDBF968CA4AA}"/>
                </a:ext>
              </a:extLst>
            </p:cNvPr>
            <p:cNvSpPr txBox="1"/>
            <p:nvPr/>
          </p:nvSpPr>
          <p:spPr>
            <a:xfrm>
              <a:off x="10546029" y="4400693"/>
              <a:ext cx="1376666" cy="2310312"/>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A father and son engaged in a joint business and sharing profits are </a:t>
              </a:r>
              <a:r>
                <a:rPr lang="en-US" sz="1400" b="1" i="1" kern="1200" dirty="0">
                  <a:latin typeface="Calibri" panose="020F0502020204030204" pitchFamily="34" charset="0"/>
                  <a:ea typeface="Calibri" panose="020F0502020204030204" pitchFamily="34" charset="0"/>
                  <a:cs typeface="Calibri" panose="020F0502020204030204" pitchFamily="34" charset="0"/>
                </a:rPr>
                <a:t>recognized as partners</a:t>
              </a:r>
              <a:r>
                <a:rPr lang="en-US" sz="1400" b="0" i="1" kern="1200" dirty="0">
                  <a:latin typeface="Calibri" panose="020F0502020204030204" pitchFamily="34" charset="0"/>
                  <a:ea typeface="Calibri" panose="020F0502020204030204" pitchFamily="34" charset="0"/>
                  <a:cs typeface="Calibri" panose="020F0502020204030204" pitchFamily="34" charset="0"/>
                </a:rPr>
                <a:t>.</a:t>
              </a:r>
            </a:p>
          </p:txBody>
        </p:sp>
        <p:sp>
          <p:nvSpPr>
            <p:cNvPr id="23" name="TextBox 22">
              <a:extLst>
                <a:ext uri="{FF2B5EF4-FFF2-40B4-BE49-F238E27FC236}">
                  <a16:creationId xmlns:a16="http://schemas.microsoft.com/office/drawing/2014/main" id="{5A2680D0-1B03-0EC0-4400-0F6A1F6D71E4}"/>
                </a:ext>
              </a:extLst>
            </p:cNvPr>
            <p:cNvSpPr txBox="1"/>
            <p:nvPr/>
          </p:nvSpPr>
          <p:spPr>
            <a:xfrm>
              <a:off x="10546029" y="2150200"/>
              <a:ext cx="1598257" cy="1514261"/>
            </a:xfrm>
            <a:prstGeom prst="rect">
              <a:avLst/>
            </a:prstGeom>
            <a:noFill/>
          </p:spPr>
          <p:txBody>
            <a:bodyPr wrap="square">
              <a:spAutoFit/>
            </a:bodyPr>
            <a:lstStyle/>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الشريك</a:t>
              </a:r>
              <a:endParaRPr lang="en-US"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endParaRPr>
            </a:p>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حسب</a:t>
              </a:r>
              <a:endParaRPr lang="en-US"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endParaRPr>
            </a:p>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القانون</a:t>
              </a:r>
              <a:endParaRPr lang="en-US"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endParaRPr>
            </a:p>
          </p:txBody>
        </p:sp>
      </p:grpSp>
      <p:grpSp>
        <p:nvGrpSpPr>
          <p:cNvPr id="46" name="Group 45">
            <a:extLst>
              <a:ext uri="{FF2B5EF4-FFF2-40B4-BE49-F238E27FC236}">
                <a16:creationId xmlns:a16="http://schemas.microsoft.com/office/drawing/2014/main" id="{51D4FF48-DB0C-3FC4-0591-F0076791CC6B}"/>
              </a:ext>
            </a:extLst>
          </p:cNvPr>
          <p:cNvGrpSpPr/>
          <p:nvPr/>
        </p:nvGrpSpPr>
        <p:grpSpPr>
          <a:xfrm>
            <a:off x="-535592" y="-97275"/>
            <a:ext cx="2204658" cy="7073900"/>
            <a:chOff x="8487055" y="-97275"/>
            <a:chExt cx="2204658" cy="7073900"/>
          </a:xfrm>
        </p:grpSpPr>
        <p:sp>
          <p:nvSpPr>
            <p:cNvPr id="13" name="Freeform: Shape 12">
              <a:extLst>
                <a:ext uri="{FF2B5EF4-FFF2-40B4-BE49-F238E27FC236}">
                  <a16:creationId xmlns:a16="http://schemas.microsoft.com/office/drawing/2014/main" id="{6D24F8E1-85C0-C933-A39C-2F91A09EFFFC}"/>
                </a:ext>
              </a:extLst>
            </p:cNvPr>
            <p:cNvSpPr/>
            <p:nvPr/>
          </p:nvSpPr>
          <p:spPr>
            <a:xfrm>
              <a:off x="8487055"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E4D9C7"/>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6" name="TextBox 5">
              <a:extLst>
                <a:ext uri="{FF2B5EF4-FFF2-40B4-BE49-F238E27FC236}">
                  <a16:creationId xmlns:a16="http://schemas.microsoft.com/office/drawing/2014/main" id="{573ADEF8-68D2-C3CE-13DB-3FB462C9547B}"/>
                </a:ext>
              </a:extLst>
            </p:cNvPr>
            <p:cNvSpPr txBox="1"/>
            <p:nvPr/>
          </p:nvSpPr>
          <p:spPr>
            <a:xfrm>
              <a:off x="8977528"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02</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26" name="TextBox 25">
              <a:extLst>
                <a:ext uri="{FF2B5EF4-FFF2-40B4-BE49-F238E27FC236}">
                  <a16:creationId xmlns:a16="http://schemas.microsoft.com/office/drawing/2014/main" id="{0B947626-268B-6C51-3CED-22D32A0BC7FF}"/>
                </a:ext>
              </a:extLst>
            </p:cNvPr>
            <p:cNvSpPr txBox="1"/>
            <p:nvPr/>
          </p:nvSpPr>
          <p:spPr>
            <a:xfrm>
              <a:off x="8726959" y="4400693"/>
              <a:ext cx="1483866" cy="1750159"/>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Helps to </a:t>
              </a:r>
              <a:r>
                <a:rPr lang="en-US" sz="1400" b="1" i="1" kern="1200" dirty="0">
                  <a:latin typeface="Calibri" panose="020F0502020204030204" pitchFamily="34" charset="0"/>
                  <a:ea typeface="Calibri" panose="020F0502020204030204" pitchFamily="34" charset="0"/>
                  <a:cs typeface="Calibri" panose="020F0502020204030204" pitchFamily="34" charset="0"/>
                </a:rPr>
                <a:t>comprehend the basic principles </a:t>
              </a:r>
              <a:r>
                <a:rPr lang="en-US" sz="1400" b="0" i="1" kern="1200" dirty="0">
                  <a:latin typeface="Calibri" panose="020F0502020204030204" pitchFamily="34" charset="0"/>
                  <a:ea typeface="Calibri" panose="020F0502020204030204" pitchFamily="34" charset="0"/>
                  <a:cs typeface="Calibri" panose="020F0502020204030204" pitchFamily="34" charset="0"/>
                </a:rPr>
                <a:t>of Partnership in Shariah.</a:t>
              </a:r>
            </a:p>
          </p:txBody>
        </p:sp>
        <p:sp>
          <p:nvSpPr>
            <p:cNvPr id="27" name="TextBox 26">
              <a:extLst>
                <a:ext uri="{FF2B5EF4-FFF2-40B4-BE49-F238E27FC236}">
                  <a16:creationId xmlns:a16="http://schemas.microsoft.com/office/drawing/2014/main" id="{C9B98DD7-3006-6450-4272-88D117BEF406}"/>
                </a:ext>
              </a:extLst>
            </p:cNvPr>
            <p:cNvSpPr txBox="1"/>
            <p:nvPr/>
          </p:nvSpPr>
          <p:spPr>
            <a:xfrm>
              <a:off x="8834159" y="2150200"/>
              <a:ext cx="1598257" cy="1514261"/>
            </a:xfrm>
            <a:prstGeom prst="rect">
              <a:avLst/>
            </a:prstGeom>
            <a:noFill/>
          </p:spPr>
          <p:txBody>
            <a:bodyPr wrap="square">
              <a:spAutoFit/>
            </a:bodyPr>
            <a:lstStyle/>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معرفة</a:t>
              </a:r>
              <a:endParaRPr lang="en-US"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endParaRPr>
            </a:p>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احكام</a:t>
              </a:r>
              <a:endParaRPr lang="en-US"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endParaRPr>
            </a:p>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الشركة</a:t>
              </a:r>
            </a:p>
          </p:txBody>
        </p:sp>
      </p:grpSp>
      <p:grpSp>
        <p:nvGrpSpPr>
          <p:cNvPr id="47" name="Group 46">
            <a:extLst>
              <a:ext uri="{FF2B5EF4-FFF2-40B4-BE49-F238E27FC236}">
                <a16:creationId xmlns:a16="http://schemas.microsoft.com/office/drawing/2014/main" id="{0812FBA9-A73A-FF09-D0FC-9B59DBE4ABDC}"/>
              </a:ext>
            </a:extLst>
          </p:cNvPr>
          <p:cNvGrpSpPr/>
          <p:nvPr/>
        </p:nvGrpSpPr>
        <p:grpSpPr>
          <a:xfrm>
            <a:off x="-790342" y="-97275"/>
            <a:ext cx="2204658" cy="7073900"/>
            <a:chOff x="6731279" y="-97275"/>
            <a:chExt cx="2204658" cy="7073900"/>
          </a:xfrm>
        </p:grpSpPr>
        <p:sp>
          <p:nvSpPr>
            <p:cNvPr id="14" name="Freeform: Shape 13">
              <a:extLst>
                <a:ext uri="{FF2B5EF4-FFF2-40B4-BE49-F238E27FC236}">
                  <a16:creationId xmlns:a16="http://schemas.microsoft.com/office/drawing/2014/main" id="{1C5A757A-6237-4875-15BF-291507EC0FF5}"/>
                </a:ext>
              </a:extLst>
            </p:cNvPr>
            <p:cNvSpPr/>
            <p:nvPr/>
          </p:nvSpPr>
          <p:spPr>
            <a:xfrm>
              <a:off x="6731279"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CEC2A6"/>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7" name="TextBox 6">
              <a:extLst>
                <a:ext uri="{FF2B5EF4-FFF2-40B4-BE49-F238E27FC236}">
                  <a16:creationId xmlns:a16="http://schemas.microsoft.com/office/drawing/2014/main" id="{81B5DD3C-0C5C-73EA-7588-A9234574BCE6}"/>
                </a:ext>
              </a:extLst>
            </p:cNvPr>
            <p:cNvSpPr txBox="1"/>
            <p:nvPr/>
          </p:nvSpPr>
          <p:spPr>
            <a:xfrm>
              <a:off x="7218624"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03</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28" name="TextBox 27">
              <a:extLst>
                <a:ext uri="{FF2B5EF4-FFF2-40B4-BE49-F238E27FC236}">
                  <a16:creationId xmlns:a16="http://schemas.microsoft.com/office/drawing/2014/main" id="{D1D3356E-6AD0-015A-2A06-7EA2D02C86B7}"/>
                </a:ext>
              </a:extLst>
            </p:cNvPr>
            <p:cNvSpPr txBox="1"/>
            <p:nvPr/>
          </p:nvSpPr>
          <p:spPr>
            <a:xfrm>
              <a:off x="6918640" y="4400693"/>
              <a:ext cx="1585375" cy="2310312"/>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Helps to </a:t>
              </a:r>
              <a:r>
                <a:rPr lang="en-US" sz="1400" b="1" i="1" kern="1200" dirty="0">
                  <a:latin typeface="Calibri" panose="020F0502020204030204" pitchFamily="34" charset="0"/>
                  <a:ea typeface="Calibri" panose="020F0502020204030204" pitchFamily="34" charset="0"/>
                  <a:cs typeface="Calibri" panose="020F0502020204030204" pitchFamily="34" charset="0"/>
                </a:rPr>
                <a:t>understand the conduct of business operations </a:t>
              </a:r>
              <a:r>
                <a:rPr lang="en-US" sz="1400" b="0" i="1" kern="1200" dirty="0">
                  <a:latin typeface="Calibri" panose="020F0502020204030204" pitchFamily="34" charset="0"/>
                  <a:ea typeface="Calibri" panose="020F0502020204030204" pitchFamily="34" charset="0"/>
                  <a:cs typeface="Calibri" panose="020F0502020204030204" pitchFamily="34" charset="0"/>
                </a:rPr>
                <a:t>in alignment with the principles of Shariah.</a:t>
              </a:r>
            </a:p>
          </p:txBody>
        </p:sp>
        <p:sp>
          <p:nvSpPr>
            <p:cNvPr id="29" name="TextBox 28">
              <a:extLst>
                <a:ext uri="{FF2B5EF4-FFF2-40B4-BE49-F238E27FC236}">
                  <a16:creationId xmlns:a16="http://schemas.microsoft.com/office/drawing/2014/main" id="{2FBCACE3-2FB4-D45C-A99B-871AB84E922F}"/>
                </a:ext>
              </a:extLst>
            </p:cNvPr>
            <p:cNvSpPr txBox="1"/>
            <p:nvPr/>
          </p:nvSpPr>
          <p:spPr>
            <a:xfrm>
              <a:off x="7001114" y="2150200"/>
              <a:ext cx="1677427" cy="1815882"/>
            </a:xfrm>
            <a:prstGeom prst="rect">
              <a:avLst/>
            </a:prstGeom>
            <a:noFill/>
          </p:spPr>
          <p:txBody>
            <a:bodyPr wrap="square">
              <a:spAutoFit/>
            </a:bodyPr>
            <a:lstStyle/>
            <a:p>
              <a:pPr marL="171450" lvl="1" indent="11113"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كيفية العمل في دوران الشركة حسب احكام الشريعة الغراء</a:t>
              </a:r>
            </a:p>
          </p:txBody>
        </p:sp>
      </p:grpSp>
      <p:grpSp>
        <p:nvGrpSpPr>
          <p:cNvPr id="48" name="Group 47">
            <a:extLst>
              <a:ext uri="{FF2B5EF4-FFF2-40B4-BE49-F238E27FC236}">
                <a16:creationId xmlns:a16="http://schemas.microsoft.com/office/drawing/2014/main" id="{5A9A2BA7-3185-2F73-BE2E-6A0F83677B3D}"/>
              </a:ext>
            </a:extLst>
          </p:cNvPr>
          <p:cNvGrpSpPr/>
          <p:nvPr/>
        </p:nvGrpSpPr>
        <p:grpSpPr>
          <a:xfrm>
            <a:off x="-1045092" y="-97275"/>
            <a:ext cx="2204658" cy="7073900"/>
            <a:chOff x="4975503" y="-97275"/>
            <a:chExt cx="2204658" cy="7073900"/>
          </a:xfrm>
        </p:grpSpPr>
        <p:sp>
          <p:nvSpPr>
            <p:cNvPr id="15" name="Freeform: Shape 14">
              <a:extLst>
                <a:ext uri="{FF2B5EF4-FFF2-40B4-BE49-F238E27FC236}">
                  <a16:creationId xmlns:a16="http://schemas.microsoft.com/office/drawing/2014/main" id="{F3F73684-2A45-9637-D2CA-CEAB00AEA695}"/>
                </a:ext>
              </a:extLst>
            </p:cNvPr>
            <p:cNvSpPr/>
            <p:nvPr/>
          </p:nvSpPr>
          <p:spPr>
            <a:xfrm>
              <a:off x="4975503"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B9AB8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8" name="TextBox 7">
              <a:extLst>
                <a:ext uri="{FF2B5EF4-FFF2-40B4-BE49-F238E27FC236}">
                  <a16:creationId xmlns:a16="http://schemas.microsoft.com/office/drawing/2014/main" id="{027B9F4E-21B3-48F9-3AD1-EA31075350BB}"/>
                </a:ext>
              </a:extLst>
            </p:cNvPr>
            <p:cNvSpPr txBox="1"/>
            <p:nvPr/>
          </p:nvSpPr>
          <p:spPr>
            <a:xfrm>
              <a:off x="5459720"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04</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30" name="TextBox 29">
              <a:extLst>
                <a:ext uri="{FF2B5EF4-FFF2-40B4-BE49-F238E27FC236}">
                  <a16:creationId xmlns:a16="http://schemas.microsoft.com/office/drawing/2014/main" id="{7462D55C-35D5-2F38-5F6C-8BE744F0E739}"/>
                </a:ext>
              </a:extLst>
            </p:cNvPr>
            <p:cNvSpPr txBox="1"/>
            <p:nvPr/>
          </p:nvSpPr>
          <p:spPr>
            <a:xfrm>
              <a:off x="5094812" y="4400693"/>
              <a:ext cx="1731438" cy="1660455"/>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2000" b="1" i="1" kern="1200" dirty="0">
                  <a:latin typeface="Calibri" panose="020F0502020204030204" pitchFamily="34" charset="0"/>
                  <a:ea typeface="Calibri" panose="020F0502020204030204" pitchFamily="34" charset="0"/>
                  <a:cs typeface="Calibri" panose="020F0502020204030204" pitchFamily="34" charset="0"/>
                </a:rPr>
                <a:t>Barakat</a:t>
              </a:r>
              <a:r>
                <a:rPr lang="en-US" sz="2000" i="1" kern="1200" dirty="0">
                  <a:latin typeface="Calibri" panose="020F0502020204030204" pitchFamily="34" charset="0"/>
                  <a:ea typeface="Calibri" panose="020F0502020204030204" pitchFamily="34" charset="0"/>
                  <a:cs typeface="Calibri" panose="020F0502020204030204" pitchFamily="34" charset="0"/>
                </a:rPr>
                <a:t> of Waliyullah’s </a:t>
              </a:r>
              <a:r>
                <a:rPr lang="en-US" sz="2000" b="1" i="1" kern="1200" dirty="0" err="1">
                  <a:latin typeface="Calibri" panose="020F0502020204030204" pitchFamily="34" charset="0"/>
                  <a:ea typeface="Calibri" panose="020F0502020204030204" pitchFamily="34" charset="0"/>
                  <a:cs typeface="Calibri" panose="020F0502020204030204" pitchFamily="34" charset="0"/>
                </a:rPr>
                <a:t>Du‘ā</a:t>
              </a:r>
              <a:r>
                <a:rPr lang="en-US" sz="2000" b="1" i="1" kern="1200" dirty="0">
                  <a:latin typeface="Calibri" panose="020F0502020204030204" pitchFamily="34" charset="0"/>
                  <a:ea typeface="Calibri" panose="020F0502020204030204" pitchFamily="34" charset="0"/>
                  <a:cs typeface="Calibri" panose="020F0502020204030204" pitchFamily="34" charset="0"/>
                </a:rPr>
                <a:t> Mubarak</a:t>
              </a:r>
              <a:endParaRPr lang="en-US" sz="2000" b="1" i="1" kern="12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TextBox 30">
              <a:extLst>
                <a:ext uri="{FF2B5EF4-FFF2-40B4-BE49-F238E27FC236}">
                  <a16:creationId xmlns:a16="http://schemas.microsoft.com/office/drawing/2014/main" id="{D2EDBF9D-797A-9ED0-9FE1-EDB6542B35B7}"/>
                </a:ext>
              </a:extLst>
            </p:cNvPr>
            <p:cNvSpPr txBox="1"/>
            <p:nvPr/>
          </p:nvSpPr>
          <p:spPr>
            <a:xfrm>
              <a:off x="5282103" y="2150200"/>
              <a:ext cx="1598257" cy="1200329"/>
            </a:xfrm>
            <a:prstGeom prst="rect">
              <a:avLst/>
            </a:prstGeom>
            <a:noFill/>
          </p:spPr>
          <p:txBody>
            <a:bodyPr wrap="square">
              <a:spAutoFit/>
            </a:bodyPr>
            <a:lstStyle/>
            <a:p>
              <a:pPr marL="171450" lvl="1" indent="-171450" algn="ctr" defTabSz="711200" rtl="1">
                <a:spcBef>
                  <a:spcPct val="0"/>
                </a:spcBef>
                <a:spcAft>
                  <a:spcPct val="15000"/>
                </a:spcAft>
                <a:buNone/>
              </a:pPr>
              <a:r>
                <a:rPr lang="ar-EG" sz="36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بركة دعاء ولي الله</a:t>
              </a:r>
            </a:p>
          </p:txBody>
        </p:sp>
      </p:grpSp>
      <p:grpSp>
        <p:nvGrpSpPr>
          <p:cNvPr id="49" name="Group 48">
            <a:extLst>
              <a:ext uri="{FF2B5EF4-FFF2-40B4-BE49-F238E27FC236}">
                <a16:creationId xmlns:a16="http://schemas.microsoft.com/office/drawing/2014/main" id="{733117EE-C29C-01DA-21CA-0A0A31EC7712}"/>
              </a:ext>
            </a:extLst>
          </p:cNvPr>
          <p:cNvGrpSpPr/>
          <p:nvPr/>
        </p:nvGrpSpPr>
        <p:grpSpPr>
          <a:xfrm>
            <a:off x="-1299842" y="-97275"/>
            <a:ext cx="2204658" cy="7073900"/>
            <a:chOff x="3219727" y="-97275"/>
            <a:chExt cx="2204658" cy="7073900"/>
          </a:xfrm>
        </p:grpSpPr>
        <p:sp>
          <p:nvSpPr>
            <p:cNvPr id="16" name="Freeform: Shape 15">
              <a:extLst>
                <a:ext uri="{FF2B5EF4-FFF2-40B4-BE49-F238E27FC236}">
                  <a16:creationId xmlns:a16="http://schemas.microsoft.com/office/drawing/2014/main" id="{EF5D260C-CE06-0852-09D6-140EC02F2D25}"/>
                </a:ext>
              </a:extLst>
            </p:cNvPr>
            <p:cNvSpPr/>
            <p:nvPr/>
          </p:nvSpPr>
          <p:spPr>
            <a:xfrm>
              <a:off x="3219727"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AC8167"/>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9" name="TextBox 8">
              <a:extLst>
                <a:ext uri="{FF2B5EF4-FFF2-40B4-BE49-F238E27FC236}">
                  <a16:creationId xmlns:a16="http://schemas.microsoft.com/office/drawing/2014/main" id="{84C5B749-27D8-FAAC-5AF2-C53FB2D838AC}"/>
                </a:ext>
              </a:extLst>
            </p:cNvPr>
            <p:cNvSpPr txBox="1"/>
            <p:nvPr/>
          </p:nvSpPr>
          <p:spPr>
            <a:xfrm>
              <a:off x="3713516"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05</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32" name="TextBox 31">
              <a:extLst>
                <a:ext uri="{FF2B5EF4-FFF2-40B4-BE49-F238E27FC236}">
                  <a16:creationId xmlns:a16="http://schemas.microsoft.com/office/drawing/2014/main" id="{09235FA4-9EF8-645C-6673-1EA9BACE1CA7}"/>
                </a:ext>
              </a:extLst>
            </p:cNvPr>
            <p:cNvSpPr txBox="1"/>
            <p:nvPr/>
          </p:nvSpPr>
          <p:spPr>
            <a:xfrm>
              <a:off x="3478013" y="4400693"/>
              <a:ext cx="1559775" cy="2030236"/>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It </a:t>
              </a:r>
              <a:r>
                <a:rPr lang="en-US" sz="1400" b="1" i="1" kern="1200" dirty="0">
                  <a:latin typeface="Calibri" panose="020F0502020204030204" pitchFamily="34" charset="0"/>
                  <a:ea typeface="Calibri" panose="020F0502020204030204" pitchFamily="34" charset="0"/>
                  <a:cs typeface="Calibri" panose="020F0502020204030204" pitchFamily="34" charset="0"/>
                </a:rPr>
                <a:t>reinforces the value of hard work</a:t>
              </a:r>
              <a:r>
                <a:rPr lang="en-US" sz="1400" b="0" i="1" kern="1200" dirty="0">
                  <a:latin typeface="Calibri" panose="020F0502020204030204" pitchFamily="34" charset="0"/>
                  <a:ea typeface="Calibri" panose="020F0502020204030204" pitchFamily="34" charset="0"/>
                  <a:cs typeface="Calibri" panose="020F0502020204030204" pitchFamily="34" charset="0"/>
                </a:rPr>
                <a:t>, especially when one holds an equitable share in the business.</a:t>
              </a:r>
            </a:p>
          </p:txBody>
        </p:sp>
        <p:sp>
          <p:nvSpPr>
            <p:cNvPr id="33" name="TextBox 32">
              <a:extLst>
                <a:ext uri="{FF2B5EF4-FFF2-40B4-BE49-F238E27FC236}">
                  <a16:creationId xmlns:a16="http://schemas.microsoft.com/office/drawing/2014/main" id="{152847FB-65AE-6218-7197-29ED85D4DB29}"/>
                </a:ext>
              </a:extLst>
            </p:cNvPr>
            <p:cNvSpPr txBox="1"/>
            <p:nvPr/>
          </p:nvSpPr>
          <p:spPr>
            <a:xfrm>
              <a:off x="3621310" y="2150200"/>
              <a:ext cx="1598257" cy="1815882"/>
            </a:xfrm>
            <a:prstGeom prst="rect">
              <a:avLst/>
            </a:prstGeom>
            <a:noFill/>
          </p:spPr>
          <p:txBody>
            <a:bodyPr wrap="square">
              <a:spAutoFit/>
            </a:bodyPr>
            <a:lstStyle/>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معرفة قيمة العمل لسبب الحصة في الشركة</a:t>
              </a:r>
            </a:p>
          </p:txBody>
        </p:sp>
      </p:grpSp>
      <p:grpSp>
        <p:nvGrpSpPr>
          <p:cNvPr id="50" name="Group 49">
            <a:extLst>
              <a:ext uri="{FF2B5EF4-FFF2-40B4-BE49-F238E27FC236}">
                <a16:creationId xmlns:a16="http://schemas.microsoft.com/office/drawing/2014/main" id="{1CD45D4A-2B86-F2BD-B60B-B70ECAEFE369}"/>
              </a:ext>
            </a:extLst>
          </p:cNvPr>
          <p:cNvGrpSpPr/>
          <p:nvPr/>
        </p:nvGrpSpPr>
        <p:grpSpPr>
          <a:xfrm>
            <a:off x="-1554592" y="-97275"/>
            <a:ext cx="2204658" cy="7073900"/>
            <a:chOff x="1463951" y="-97275"/>
            <a:chExt cx="2204658" cy="7073900"/>
          </a:xfrm>
        </p:grpSpPr>
        <p:sp>
          <p:nvSpPr>
            <p:cNvPr id="17" name="Freeform: Shape 16">
              <a:extLst>
                <a:ext uri="{FF2B5EF4-FFF2-40B4-BE49-F238E27FC236}">
                  <a16:creationId xmlns:a16="http://schemas.microsoft.com/office/drawing/2014/main" id="{2CF9398F-837D-C220-C923-F83114EB9925}"/>
                </a:ext>
              </a:extLst>
            </p:cNvPr>
            <p:cNvSpPr/>
            <p:nvPr/>
          </p:nvSpPr>
          <p:spPr>
            <a:xfrm>
              <a:off x="1463951"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9F574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10" name="TextBox 9">
              <a:extLst>
                <a:ext uri="{FF2B5EF4-FFF2-40B4-BE49-F238E27FC236}">
                  <a16:creationId xmlns:a16="http://schemas.microsoft.com/office/drawing/2014/main" id="{5E7F0767-A53D-E9BA-C484-2AF26EA1BFA8}"/>
                </a:ext>
              </a:extLst>
            </p:cNvPr>
            <p:cNvSpPr txBox="1"/>
            <p:nvPr/>
          </p:nvSpPr>
          <p:spPr>
            <a:xfrm>
              <a:off x="1929212"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06</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34" name="TextBox 33">
              <a:extLst>
                <a:ext uri="{FF2B5EF4-FFF2-40B4-BE49-F238E27FC236}">
                  <a16:creationId xmlns:a16="http://schemas.microsoft.com/office/drawing/2014/main" id="{6396988C-C288-24C8-E306-032ACA665800}"/>
                </a:ext>
              </a:extLst>
            </p:cNvPr>
            <p:cNvSpPr txBox="1"/>
            <p:nvPr/>
          </p:nvSpPr>
          <p:spPr>
            <a:xfrm>
              <a:off x="1704030" y="4400693"/>
              <a:ext cx="1483866" cy="2310312"/>
            </a:xfrm>
            <a:prstGeom prst="rect">
              <a:avLst/>
            </a:prstGeom>
            <a:noFill/>
          </p:spPr>
          <p:txBody>
            <a:bodyPr wrap="square">
              <a:spAutoFit/>
            </a:bodyPr>
            <a:lstStyle/>
            <a:p>
              <a:pPr marL="114300" lvl="1"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It helps foster </a:t>
              </a:r>
              <a:r>
                <a:rPr lang="en-US" sz="1400" b="1" i="1" kern="1200" dirty="0">
                  <a:latin typeface="Calibri" panose="020F0502020204030204" pitchFamily="34" charset="0"/>
                  <a:ea typeface="Calibri" panose="020F0502020204030204" pitchFamily="34" charset="0"/>
                  <a:cs typeface="Calibri" panose="020F0502020204030204" pitchFamily="34" charset="0"/>
                </a:rPr>
                <a:t>family harmony </a:t>
              </a:r>
              <a:r>
                <a:rPr lang="en-US" sz="1400" b="0" i="1" kern="1200" dirty="0">
                  <a:latin typeface="Calibri" panose="020F0502020204030204" pitchFamily="34" charset="0"/>
                  <a:ea typeface="Calibri" panose="020F0502020204030204" pitchFamily="34" charset="0"/>
                  <a:cs typeface="Calibri" panose="020F0502020204030204" pitchFamily="34" charset="0"/>
                </a:rPr>
                <a:t>and stability, while also serving as a </a:t>
              </a:r>
              <a:r>
                <a:rPr lang="en-US" sz="1400" b="1" i="1" kern="1200" dirty="0">
                  <a:latin typeface="Calibri" panose="020F0502020204030204" pitchFamily="34" charset="0"/>
                  <a:ea typeface="Calibri" panose="020F0502020204030204" pitchFamily="34" charset="0"/>
                  <a:cs typeface="Calibri" panose="020F0502020204030204" pitchFamily="34" charset="0"/>
                </a:rPr>
                <a:t>safeguard against future conflicts</a:t>
              </a:r>
              <a:r>
                <a:rPr lang="en-US" sz="1400" b="0" i="1" kern="1200" dirty="0">
                  <a:latin typeface="Calibri" panose="020F0502020204030204" pitchFamily="34" charset="0"/>
                  <a:ea typeface="Calibri" panose="020F0502020204030204" pitchFamily="34" charset="0"/>
                  <a:cs typeface="Calibri" panose="020F0502020204030204" pitchFamily="34" charset="0"/>
                </a:rPr>
                <a:t>.</a:t>
              </a:r>
            </a:p>
          </p:txBody>
        </p:sp>
        <p:sp>
          <p:nvSpPr>
            <p:cNvPr id="35" name="TextBox 34">
              <a:extLst>
                <a:ext uri="{FF2B5EF4-FFF2-40B4-BE49-F238E27FC236}">
                  <a16:creationId xmlns:a16="http://schemas.microsoft.com/office/drawing/2014/main" id="{EC04BD62-EF9B-056B-39EE-7F998F5D438B}"/>
                </a:ext>
              </a:extLst>
            </p:cNvPr>
            <p:cNvSpPr txBox="1"/>
            <p:nvPr/>
          </p:nvSpPr>
          <p:spPr>
            <a:xfrm>
              <a:off x="1683672" y="2150200"/>
              <a:ext cx="1634437" cy="2246769"/>
            </a:xfrm>
            <a:prstGeom prst="rect">
              <a:avLst/>
            </a:prstGeom>
            <a:noFill/>
          </p:spPr>
          <p:txBody>
            <a:bodyPr wrap="square">
              <a:spAutoFit/>
            </a:bodyPr>
            <a:lstStyle/>
            <a:p>
              <a:pPr marL="171450" lvl="1" indent="-171450" algn="ctr" defTabSz="711200" rtl="1">
                <a:spcBef>
                  <a:spcPct val="0"/>
                </a:spcBef>
                <a:spcAft>
                  <a:spcPct val="15000"/>
                </a:spcAft>
                <a:buNone/>
              </a:pPr>
              <a:r>
                <a:rPr lang="ar-EG" sz="2800" kern="1200" dirty="0">
                  <a:solidFill>
                    <a:srgbClr val="E4D9C7"/>
                  </a:solidFill>
                  <a:latin typeface="Kanz-al-Marjaan" panose="03020500000000000000" pitchFamily="66" charset="-78"/>
                  <a:ea typeface="Kanz-al-Marjaan" panose="03020500000000000000" pitchFamily="66" charset="-78"/>
                  <a:cs typeface="DecoType Naskh" panose="02010400000000000000" pitchFamily="2" charset="-78"/>
                </a:rPr>
                <a:t>سبب السكون في الاهل والحماية عن الاختلافات في المستقبل</a:t>
              </a:r>
            </a:p>
          </p:txBody>
        </p:sp>
      </p:grpSp>
      <p:grpSp>
        <p:nvGrpSpPr>
          <p:cNvPr id="51" name="Group 50">
            <a:extLst>
              <a:ext uri="{FF2B5EF4-FFF2-40B4-BE49-F238E27FC236}">
                <a16:creationId xmlns:a16="http://schemas.microsoft.com/office/drawing/2014/main" id="{7048EA6D-A8CE-A943-CE45-83D9AD00D321}"/>
              </a:ext>
            </a:extLst>
          </p:cNvPr>
          <p:cNvGrpSpPr/>
          <p:nvPr/>
        </p:nvGrpSpPr>
        <p:grpSpPr>
          <a:xfrm>
            <a:off x="-1809342" y="-107950"/>
            <a:ext cx="2204658" cy="7073900"/>
            <a:chOff x="-291825" y="-107950"/>
            <a:chExt cx="2204658" cy="7073900"/>
          </a:xfrm>
        </p:grpSpPr>
        <p:sp>
          <p:nvSpPr>
            <p:cNvPr id="18" name="Freeform: Shape 17">
              <a:extLst>
                <a:ext uri="{FF2B5EF4-FFF2-40B4-BE49-F238E27FC236}">
                  <a16:creationId xmlns:a16="http://schemas.microsoft.com/office/drawing/2014/main" id="{7DFF20E2-AE0C-6CA8-5406-457DF7623C56}"/>
                </a:ext>
              </a:extLst>
            </p:cNvPr>
            <p:cNvSpPr/>
            <p:nvPr/>
          </p:nvSpPr>
          <p:spPr>
            <a:xfrm>
              <a:off x="-291825" y="-107950"/>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7E2424"/>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11" name="TextBox 10">
              <a:extLst>
                <a:ext uri="{FF2B5EF4-FFF2-40B4-BE49-F238E27FC236}">
                  <a16:creationId xmlns:a16="http://schemas.microsoft.com/office/drawing/2014/main" id="{63AF29D4-6846-E028-7341-20CD3967BAB7}"/>
                </a:ext>
              </a:extLst>
            </p:cNvPr>
            <p:cNvSpPr txBox="1"/>
            <p:nvPr/>
          </p:nvSpPr>
          <p:spPr>
            <a:xfrm>
              <a:off x="132208"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07</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36" name="TextBox 35">
              <a:extLst>
                <a:ext uri="{FF2B5EF4-FFF2-40B4-BE49-F238E27FC236}">
                  <a16:creationId xmlns:a16="http://schemas.microsoft.com/office/drawing/2014/main" id="{3F1743FD-5603-A85E-27A9-A421909CAAB9}"/>
                </a:ext>
              </a:extLst>
            </p:cNvPr>
            <p:cNvSpPr txBox="1"/>
            <p:nvPr/>
          </p:nvSpPr>
          <p:spPr>
            <a:xfrm>
              <a:off x="-91466" y="4400693"/>
              <a:ext cx="1483866" cy="1750159"/>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It allows the father to make a </a:t>
              </a:r>
              <a:r>
                <a:rPr lang="en-US" sz="1400" b="1" i="1" kern="1200" dirty="0">
                  <a:latin typeface="Calibri" panose="020F0502020204030204" pitchFamily="34" charset="0"/>
                  <a:ea typeface="Calibri" panose="020F0502020204030204" pitchFamily="34" charset="0"/>
                  <a:cs typeface="Calibri" panose="020F0502020204030204" pitchFamily="34" charset="0"/>
                </a:rPr>
                <a:t>grant (</a:t>
              </a:r>
              <a:r>
                <a:rPr lang="en-US" sz="1400" b="1" i="1" kern="1200" dirty="0" err="1">
                  <a:latin typeface="Calibri" panose="020F0502020204030204" pitchFamily="34" charset="0"/>
                  <a:ea typeface="Calibri" panose="020F0502020204030204" pitchFamily="34" charset="0"/>
                  <a:cs typeface="Calibri" panose="020F0502020204030204" pitchFamily="34" charset="0"/>
                </a:rPr>
                <a:t>hibah</a:t>
              </a:r>
              <a:r>
                <a:rPr lang="en-US" sz="1400" b="1" i="1" kern="1200" dirty="0">
                  <a:latin typeface="Calibri" panose="020F0502020204030204" pitchFamily="34" charset="0"/>
                  <a:ea typeface="Calibri" panose="020F0502020204030204" pitchFamily="34" charset="0"/>
                  <a:cs typeface="Calibri" panose="020F0502020204030204" pitchFamily="34" charset="0"/>
                </a:rPr>
                <a:t>) to his son(s) </a:t>
              </a:r>
              <a:r>
                <a:rPr lang="en-US" sz="1400" b="0" i="1" kern="1200" dirty="0">
                  <a:latin typeface="Calibri" panose="020F0502020204030204" pitchFamily="34" charset="0"/>
                  <a:ea typeface="Calibri" panose="020F0502020204030204" pitchFamily="34" charset="0"/>
                  <a:cs typeface="Calibri" panose="020F0502020204030204" pitchFamily="34" charset="0"/>
                </a:rPr>
                <a:t>during his lifetime.</a:t>
              </a:r>
            </a:p>
          </p:txBody>
        </p:sp>
        <p:sp>
          <p:nvSpPr>
            <p:cNvPr id="37" name="TextBox 36">
              <a:extLst>
                <a:ext uri="{FF2B5EF4-FFF2-40B4-BE49-F238E27FC236}">
                  <a16:creationId xmlns:a16="http://schemas.microsoft.com/office/drawing/2014/main" id="{5D343FB4-2ADC-227D-0BFE-CCF99065A3B8}"/>
                </a:ext>
              </a:extLst>
            </p:cNvPr>
            <p:cNvSpPr txBox="1"/>
            <p:nvPr/>
          </p:nvSpPr>
          <p:spPr>
            <a:xfrm>
              <a:off x="-60466" y="2150200"/>
              <a:ext cx="1598257" cy="954107"/>
            </a:xfrm>
            <a:prstGeom prst="rect">
              <a:avLst/>
            </a:prstGeom>
            <a:noFill/>
          </p:spPr>
          <p:txBody>
            <a:bodyPr wrap="square">
              <a:spAutoFit/>
            </a:bodyPr>
            <a:lstStyle/>
            <a:p>
              <a:pPr marL="171450" lvl="1" indent="-171450" algn="ctr" defTabSz="711200" rtl="1">
                <a:spcBef>
                  <a:spcPct val="0"/>
                </a:spcBef>
                <a:spcAft>
                  <a:spcPct val="15000"/>
                </a:spcAft>
                <a:buNone/>
              </a:pPr>
              <a:r>
                <a:rPr lang="ar-EG" sz="2800" kern="1200" dirty="0">
                  <a:solidFill>
                    <a:srgbClr val="CEC5AA"/>
                  </a:solidFill>
                  <a:latin typeface="Kanz-al-Marjaan" panose="03020500000000000000" pitchFamily="66" charset="-78"/>
                  <a:ea typeface="Kanz-al-Marjaan" panose="03020500000000000000" pitchFamily="66" charset="-78"/>
                  <a:cs typeface="DecoType Naskh" panose="02010400000000000000" pitchFamily="2" charset="-78"/>
                </a:rPr>
                <a:t>خيار الهبة في حيوة الوالد</a:t>
              </a:r>
            </a:p>
          </p:txBody>
        </p:sp>
      </p:grpSp>
    </p:spTree>
    <p:extLst>
      <p:ext uri="{BB962C8B-B14F-4D97-AF65-F5344CB8AC3E}">
        <p14:creationId xmlns:p14="http://schemas.microsoft.com/office/powerpoint/2010/main" val="9045984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CB4949"/>
        </a:solidFill>
        <a:effectLst/>
      </p:bgPr>
    </p:bg>
    <p:spTree>
      <p:nvGrpSpPr>
        <p:cNvPr id="1" name="">
          <a:extLst>
            <a:ext uri="{FF2B5EF4-FFF2-40B4-BE49-F238E27FC236}">
              <a16:creationId xmlns:a16="http://schemas.microsoft.com/office/drawing/2014/main" id="{8B52ABF1-A6D7-3ACA-59DF-A7E62B3CE749}"/>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C54F84CD-5A65-74D0-1BA1-6406D18DE9E5}"/>
              </a:ext>
            </a:extLst>
          </p:cNvPr>
          <p:cNvSpPr txBox="1"/>
          <p:nvPr/>
        </p:nvSpPr>
        <p:spPr>
          <a:xfrm>
            <a:off x="14147800" y="1228398"/>
            <a:ext cx="5232400" cy="4401205"/>
          </a:xfrm>
          <a:prstGeom prst="rect">
            <a:avLst/>
          </a:prstGeom>
          <a:noFill/>
        </p:spPr>
        <p:txBody>
          <a:bodyPr wrap="square" rtlCol="0">
            <a:spAutoFit/>
          </a:bodyPr>
          <a:lstStyle/>
          <a:p>
            <a:r>
              <a:rPr lang="en-US" sz="8000" spc="600" dirty="0">
                <a:solidFill>
                  <a:srgbClr val="F7EEE5"/>
                </a:solidFill>
                <a:latin typeface="Gilmer Heavy" panose="00000900000000000000" pitchFamily="50" charset="0"/>
              </a:rPr>
              <a:t>WHY</a:t>
            </a:r>
          </a:p>
          <a:p>
            <a:r>
              <a:rPr lang="en-US" sz="4000" spc="300" dirty="0">
                <a:solidFill>
                  <a:srgbClr val="F7EEE5"/>
                </a:solidFill>
                <a:latin typeface="Gilmer Medium" panose="00000700000000000000" pitchFamily="50" charset="0"/>
              </a:rPr>
              <a:t>SHOULD FAMILY BUSINESSES PREPARE </a:t>
            </a:r>
          </a:p>
          <a:p>
            <a:r>
              <a:rPr lang="en-US" sz="4000" spc="300" dirty="0">
                <a:solidFill>
                  <a:srgbClr val="F7EEE5"/>
                </a:solidFill>
                <a:latin typeface="Gilmer Medium" panose="00000700000000000000" pitchFamily="50" charset="0"/>
              </a:rPr>
              <a:t>A PARTNERSHIP DEED?</a:t>
            </a:r>
          </a:p>
        </p:txBody>
      </p:sp>
      <p:grpSp>
        <p:nvGrpSpPr>
          <p:cNvPr id="45" name="Group 44">
            <a:extLst>
              <a:ext uri="{FF2B5EF4-FFF2-40B4-BE49-F238E27FC236}">
                <a16:creationId xmlns:a16="http://schemas.microsoft.com/office/drawing/2014/main" id="{5D66855E-DC4C-2562-BA0A-5A0960C4C66B}"/>
              </a:ext>
            </a:extLst>
          </p:cNvPr>
          <p:cNvGrpSpPr/>
          <p:nvPr/>
        </p:nvGrpSpPr>
        <p:grpSpPr>
          <a:xfrm>
            <a:off x="10242829" y="-97275"/>
            <a:ext cx="2204658" cy="7073900"/>
            <a:chOff x="10242829" y="-97275"/>
            <a:chExt cx="2204658" cy="7073900"/>
          </a:xfrm>
        </p:grpSpPr>
        <p:sp>
          <p:nvSpPr>
            <p:cNvPr id="12" name="Freeform: Shape 11">
              <a:extLst>
                <a:ext uri="{FF2B5EF4-FFF2-40B4-BE49-F238E27FC236}">
                  <a16:creationId xmlns:a16="http://schemas.microsoft.com/office/drawing/2014/main" id="{BAC14032-AC39-2159-A01F-DE629A371DFA}"/>
                </a:ext>
              </a:extLst>
            </p:cNvPr>
            <p:cNvSpPr/>
            <p:nvPr/>
          </p:nvSpPr>
          <p:spPr>
            <a:xfrm>
              <a:off x="10242829"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F7EEE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5" name="TextBox 4">
              <a:extLst>
                <a:ext uri="{FF2B5EF4-FFF2-40B4-BE49-F238E27FC236}">
                  <a16:creationId xmlns:a16="http://schemas.microsoft.com/office/drawing/2014/main" id="{F32F68D0-CD06-687A-C624-2B03B0305A86}"/>
                </a:ext>
              </a:extLst>
            </p:cNvPr>
            <p:cNvSpPr txBox="1"/>
            <p:nvPr/>
          </p:nvSpPr>
          <p:spPr>
            <a:xfrm>
              <a:off x="10680948"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01</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21" name="TextBox 20">
              <a:extLst>
                <a:ext uri="{FF2B5EF4-FFF2-40B4-BE49-F238E27FC236}">
                  <a16:creationId xmlns:a16="http://schemas.microsoft.com/office/drawing/2014/main" id="{43BEA3E4-B326-5B4C-9D7E-4B24AB2BBD8B}"/>
                </a:ext>
              </a:extLst>
            </p:cNvPr>
            <p:cNvSpPr txBox="1"/>
            <p:nvPr/>
          </p:nvSpPr>
          <p:spPr>
            <a:xfrm>
              <a:off x="10546029" y="4400693"/>
              <a:ext cx="1376666" cy="2310312"/>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A father and son engaged in a joint business and sharing profits are </a:t>
              </a:r>
              <a:r>
                <a:rPr lang="en-US" sz="1400" b="1" i="1" kern="1200" dirty="0">
                  <a:latin typeface="Calibri" panose="020F0502020204030204" pitchFamily="34" charset="0"/>
                  <a:ea typeface="Calibri" panose="020F0502020204030204" pitchFamily="34" charset="0"/>
                  <a:cs typeface="Calibri" panose="020F0502020204030204" pitchFamily="34" charset="0"/>
                </a:rPr>
                <a:t>recognized as partners</a:t>
              </a:r>
              <a:r>
                <a:rPr lang="en-US" sz="1400" b="0" i="1" kern="1200" dirty="0">
                  <a:latin typeface="Calibri" panose="020F0502020204030204" pitchFamily="34" charset="0"/>
                  <a:ea typeface="Calibri" panose="020F0502020204030204" pitchFamily="34" charset="0"/>
                  <a:cs typeface="Calibri" panose="020F0502020204030204" pitchFamily="34" charset="0"/>
                </a:rPr>
                <a:t>.</a:t>
              </a:r>
            </a:p>
          </p:txBody>
        </p:sp>
        <p:sp>
          <p:nvSpPr>
            <p:cNvPr id="23" name="TextBox 22">
              <a:extLst>
                <a:ext uri="{FF2B5EF4-FFF2-40B4-BE49-F238E27FC236}">
                  <a16:creationId xmlns:a16="http://schemas.microsoft.com/office/drawing/2014/main" id="{B6E57281-2C7F-703D-AA52-501774DC7E09}"/>
                </a:ext>
              </a:extLst>
            </p:cNvPr>
            <p:cNvSpPr txBox="1"/>
            <p:nvPr/>
          </p:nvSpPr>
          <p:spPr>
            <a:xfrm>
              <a:off x="10546029" y="2150200"/>
              <a:ext cx="1598257" cy="1514261"/>
            </a:xfrm>
            <a:prstGeom prst="rect">
              <a:avLst/>
            </a:prstGeom>
            <a:noFill/>
          </p:spPr>
          <p:txBody>
            <a:bodyPr wrap="square">
              <a:spAutoFit/>
            </a:bodyPr>
            <a:lstStyle/>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الشريك</a:t>
              </a:r>
              <a:endParaRPr lang="en-US"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endParaRPr>
            </a:p>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حسب</a:t>
              </a:r>
              <a:endParaRPr lang="en-US"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endParaRPr>
            </a:p>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القانون</a:t>
              </a:r>
              <a:endParaRPr lang="en-US"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endParaRPr>
            </a:p>
          </p:txBody>
        </p:sp>
      </p:grpSp>
      <p:grpSp>
        <p:nvGrpSpPr>
          <p:cNvPr id="46" name="Group 45">
            <a:extLst>
              <a:ext uri="{FF2B5EF4-FFF2-40B4-BE49-F238E27FC236}">
                <a16:creationId xmlns:a16="http://schemas.microsoft.com/office/drawing/2014/main" id="{19EBD0EA-65A9-13C3-569E-729A7793CB9A}"/>
              </a:ext>
            </a:extLst>
          </p:cNvPr>
          <p:cNvGrpSpPr/>
          <p:nvPr/>
        </p:nvGrpSpPr>
        <p:grpSpPr>
          <a:xfrm>
            <a:off x="8487055" y="-97275"/>
            <a:ext cx="2204658" cy="7073900"/>
            <a:chOff x="8487055" y="-97275"/>
            <a:chExt cx="2204658" cy="7073900"/>
          </a:xfrm>
        </p:grpSpPr>
        <p:sp>
          <p:nvSpPr>
            <p:cNvPr id="13" name="Freeform: Shape 12">
              <a:extLst>
                <a:ext uri="{FF2B5EF4-FFF2-40B4-BE49-F238E27FC236}">
                  <a16:creationId xmlns:a16="http://schemas.microsoft.com/office/drawing/2014/main" id="{544D3CE4-711C-04E7-E66B-B65CDE58B7D1}"/>
                </a:ext>
              </a:extLst>
            </p:cNvPr>
            <p:cNvSpPr/>
            <p:nvPr/>
          </p:nvSpPr>
          <p:spPr>
            <a:xfrm>
              <a:off x="8487055"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E4D9C7"/>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6" name="TextBox 5">
              <a:extLst>
                <a:ext uri="{FF2B5EF4-FFF2-40B4-BE49-F238E27FC236}">
                  <a16:creationId xmlns:a16="http://schemas.microsoft.com/office/drawing/2014/main" id="{A3759D8F-28A4-D3C5-9A9A-E55946D9556E}"/>
                </a:ext>
              </a:extLst>
            </p:cNvPr>
            <p:cNvSpPr txBox="1"/>
            <p:nvPr/>
          </p:nvSpPr>
          <p:spPr>
            <a:xfrm>
              <a:off x="8977528"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02</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26" name="TextBox 25">
              <a:extLst>
                <a:ext uri="{FF2B5EF4-FFF2-40B4-BE49-F238E27FC236}">
                  <a16:creationId xmlns:a16="http://schemas.microsoft.com/office/drawing/2014/main" id="{E9C8FD11-ECF9-C674-8D97-914ECF7D969A}"/>
                </a:ext>
              </a:extLst>
            </p:cNvPr>
            <p:cNvSpPr txBox="1"/>
            <p:nvPr/>
          </p:nvSpPr>
          <p:spPr>
            <a:xfrm>
              <a:off x="8726959" y="4400693"/>
              <a:ext cx="1483866" cy="1750159"/>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Helps to </a:t>
              </a:r>
              <a:r>
                <a:rPr lang="en-US" sz="1400" b="1" i="1" kern="1200" dirty="0">
                  <a:latin typeface="Calibri" panose="020F0502020204030204" pitchFamily="34" charset="0"/>
                  <a:ea typeface="Calibri" panose="020F0502020204030204" pitchFamily="34" charset="0"/>
                  <a:cs typeface="Calibri" panose="020F0502020204030204" pitchFamily="34" charset="0"/>
                </a:rPr>
                <a:t>comprehend the basic principles </a:t>
              </a:r>
              <a:r>
                <a:rPr lang="en-US" sz="1400" b="0" i="1" kern="1200" dirty="0">
                  <a:latin typeface="Calibri" panose="020F0502020204030204" pitchFamily="34" charset="0"/>
                  <a:ea typeface="Calibri" panose="020F0502020204030204" pitchFamily="34" charset="0"/>
                  <a:cs typeface="Calibri" panose="020F0502020204030204" pitchFamily="34" charset="0"/>
                </a:rPr>
                <a:t>of Partnership in Shariah.</a:t>
              </a:r>
            </a:p>
          </p:txBody>
        </p:sp>
        <p:sp>
          <p:nvSpPr>
            <p:cNvPr id="27" name="TextBox 26">
              <a:extLst>
                <a:ext uri="{FF2B5EF4-FFF2-40B4-BE49-F238E27FC236}">
                  <a16:creationId xmlns:a16="http://schemas.microsoft.com/office/drawing/2014/main" id="{DB619705-5B62-4653-86BE-66EEC008D9A7}"/>
                </a:ext>
              </a:extLst>
            </p:cNvPr>
            <p:cNvSpPr txBox="1"/>
            <p:nvPr/>
          </p:nvSpPr>
          <p:spPr>
            <a:xfrm>
              <a:off x="8834159" y="2150200"/>
              <a:ext cx="1598257" cy="1514261"/>
            </a:xfrm>
            <a:prstGeom prst="rect">
              <a:avLst/>
            </a:prstGeom>
            <a:noFill/>
          </p:spPr>
          <p:txBody>
            <a:bodyPr wrap="square">
              <a:spAutoFit/>
            </a:bodyPr>
            <a:lstStyle/>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معرفة</a:t>
              </a:r>
              <a:endParaRPr lang="en-US"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endParaRPr>
            </a:p>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احكام</a:t>
              </a:r>
              <a:endParaRPr lang="en-US"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endParaRPr>
            </a:p>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الشركة</a:t>
              </a:r>
            </a:p>
          </p:txBody>
        </p:sp>
      </p:grpSp>
      <p:grpSp>
        <p:nvGrpSpPr>
          <p:cNvPr id="47" name="Group 46">
            <a:extLst>
              <a:ext uri="{FF2B5EF4-FFF2-40B4-BE49-F238E27FC236}">
                <a16:creationId xmlns:a16="http://schemas.microsoft.com/office/drawing/2014/main" id="{C984C2BA-46EC-826C-0E6D-1B40872A47CB}"/>
              </a:ext>
            </a:extLst>
          </p:cNvPr>
          <p:cNvGrpSpPr/>
          <p:nvPr/>
        </p:nvGrpSpPr>
        <p:grpSpPr>
          <a:xfrm>
            <a:off x="6731279" y="-97275"/>
            <a:ext cx="2204658" cy="7073900"/>
            <a:chOff x="6731279" y="-97275"/>
            <a:chExt cx="2204658" cy="7073900"/>
          </a:xfrm>
        </p:grpSpPr>
        <p:sp>
          <p:nvSpPr>
            <p:cNvPr id="14" name="Freeform: Shape 13">
              <a:extLst>
                <a:ext uri="{FF2B5EF4-FFF2-40B4-BE49-F238E27FC236}">
                  <a16:creationId xmlns:a16="http://schemas.microsoft.com/office/drawing/2014/main" id="{5A7488B7-36BE-F6F6-BBC4-7371C0B1DE40}"/>
                </a:ext>
              </a:extLst>
            </p:cNvPr>
            <p:cNvSpPr/>
            <p:nvPr/>
          </p:nvSpPr>
          <p:spPr>
            <a:xfrm>
              <a:off x="6731279"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CEC2A6"/>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7" name="TextBox 6">
              <a:extLst>
                <a:ext uri="{FF2B5EF4-FFF2-40B4-BE49-F238E27FC236}">
                  <a16:creationId xmlns:a16="http://schemas.microsoft.com/office/drawing/2014/main" id="{BBB2B8E5-06CA-6FE5-047D-238138C3D59B}"/>
                </a:ext>
              </a:extLst>
            </p:cNvPr>
            <p:cNvSpPr txBox="1"/>
            <p:nvPr/>
          </p:nvSpPr>
          <p:spPr>
            <a:xfrm>
              <a:off x="7218624"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03</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28" name="TextBox 27">
              <a:extLst>
                <a:ext uri="{FF2B5EF4-FFF2-40B4-BE49-F238E27FC236}">
                  <a16:creationId xmlns:a16="http://schemas.microsoft.com/office/drawing/2014/main" id="{C84FBCB9-6DC8-F9D9-EAE9-03299FBE59CC}"/>
                </a:ext>
              </a:extLst>
            </p:cNvPr>
            <p:cNvSpPr txBox="1"/>
            <p:nvPr/>
          </p:nvSpPr>
          <p:spPr>
            <a:xfrm>
              <a:off x="6918640" y="4400693"/>
              <a:ext cx="1585375" cy="2310312"/>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Helps to </a:t>
              </a:r>
              <a:r>
                <a:rPr lang="en-US" sz="1400" b="1" i="1" kern="1200" dirty="0">
                  <a:latin typeface="Calibri" panose="020F0502020204030204" pitchFamily="34" charset="0"/>
                  <a:ea typeface="Calibri" panose="020F0502020204030204" pitchFamily="34" charset="0"/>
                  <a:cs typeface="Calibri" panose="020F0502020204030204" pitchFamily="34" charset="0"/>
                </a:rPr>
                <a:t>understand the conduct of business operations </a:t>
              </a:r>
              <a:r>
                <a:rPr lang="en-US" sz="1400" b="0" i="1" kern="1200" dirty="0">
                  <a:latin typeface="Calibri" panose="020F0502020204030204" pitchFamily="34" charset="0"/>
                  <a:ea typeface="Calibri" panose="020F0502020204030204" pitchFamily="34" charset="0"/>
                  <a:cs typeface="Calibri" panose="020F0502020204030204" pitchFamily="34" charset="0"/>
                </a:rPr>
                <a:t>in alignment with the principles of Shariah.</a:t>
              </a:r>
            </a:p>
          </p:txBody>
        </p:sp>
        <p:sp>
          <p:nvSpPr>
            <p:cNvPr id="29" name="TextBox 28">
              <a:extLst>
                <a:ext uri="{FF2B5EF4-FFF2-40B4-BE49-F238E27FC236}">
                  <a16:creationId xmlns:a16="http://schemas.microsoft.com/office/drawing/2014/main" id="{AA454041-AE56-4594-8D30-52B9B300DAF3}"/>
                </a:ext>
              </a:extLst>
            </p:cNvPr>
            <p:cNvSpPr txBox="1"/>
            <p:nvPr/>
          </p:nvSpPr>
          <p:spPr>
            <a:xfrm>
              <a:off x="7001114" y="2150200"/>
              <a:ext cx="1677427" cy="1815882"/>
            </a:xfrm>
            <a:prstGeom prst="rect">
              <a:avLst/>
            </a:prstGeom>
            <a:noFill/>
          </p:spPr>
          <p:txBody>
            <a:bodyPr wrap="square">
              <a:spAutoFit/>
            </a:bodyPr>
            <a:lstStyle/>
            <a:p>
              <a:pPr marL="171450" lvl="1" indent="11113"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كيفية العمل في دوران الشركة حسب احكام الشريعة الغراء</a:t>
              </a:r>
            </a:p>
          </p:txBody>
        </p:sp>
      </p:grpSp>
      <p:grpSp>
        <p:nvGrpSpPr>
          <p:cNvPr id="48" name="Group 47">
            <a:extLst>
              <a:ext uri="{FF2B5EF4-FFF2-40B4-BE49-F238E27FC236}">
                <a16:creationId xmlns:a16="http://schemas.microsoft.com/office/drawing/2014/main" id="{0B76DE43-458F-AB2B-BED4-5DC411D61AAC}"/>
              </a:ext>
            </a:extLst>
          </p:cNvPr>
          <p:cNvGrpSpPr/>
          <p:nvPr/>
        </p:nvGrpSpPr>
        <p:grpSpPr>
          <a:xfrm>
            <a:off x="4975503" y="-97275"/>
            <a:ext cx="2204658" cy="7073900"/>
            <a:chOff x="4975503" y="-97275"/>
            <a:chExt cx="2204658" cy="7073900"/>
          </a:xfrm>
        </p:grpSpPr>
        <p:sp>
          <p:nvSpPr>
            <p:cNvPr id="15" name="Freeform: Shape 14">
              <a:extLst>
                <a:ext uri="{FF2B5EF4-FFF2-40B4-BE49-F238E27FC236}">
                  <a16:creationId xmlns:a16="http://schemas.microsoft.com/office/drawing/2014/main" id="{C8A743FE-48B8-F10F-C38E-D8F5286385A3}"/>
                </a:ext>
              </a:extLst>
            </p:cNvPr>
            <p:cNvSpPr/>
            <p:nvPr/>
          </p:nvSpPr>
          <p:spPr>
            <a:xfrm>
              <a:off x="4975503"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B9AB8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8" name="TextBox 7">
              <a:extLst>
                <a:ext uri="{FF2B5EF4-FFF2-40B4-BE49-F238E27FC236}">
                  <a16:creationId xmlns:a16="http://schemas.microsoft.com/office/drawing/2014/main" id="{7175085F-2B51-21AC-584B-16DB89009786}"/>
                </a:ext>
              </a:extLst>
            </p:cNvPr>
            <p:cNvSpPr txBox="1"/>
            <p:nvPr/>
          </p:nvSpPr>
          <p:spPr>
            <a:xfrm>
              <a:off x="5459720"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04</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30" name="TextBox 29">
              <a:extLst>
                <a:ext uri="{FF2B5EF4-FFF2-40B4-BE49-F238E27FC236}">
                  <a16:creationId xmlns:a16="http://schemas.microsoft.com/office/drawing/2014/main" id="{FE940A92-7B38-550A-2BA1-19D1E04C148A}"/>
                </a:ext>
              </a:extLst>
            </p:cNvPr>
            <p:cNvSpPr txBox="1"/>
            <p:nvPr/>
          </p:nvSpPr>
          <p:spPr>
            <a:xfrm>
              <a:off x="5094812" y="4400693"/>
              <a:ext cx="1731438" cy="1660455"/>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2000" b="1" i="1" kern="1200" dirty="0">
                  <a:latin typeface="Calibri" panose="020F0502020204030204" pitchFamily="34" charset="0"/>
                  <a:ea typeface="Calibri" panose="020F0502020204030204" pitchFamily="34" charset="0"/>
                  <a:cs typeface="Calibri" panose="020F0502020204030204" pitchFamily="34" charset="0"/>
                </a:rPr>
                <a:t>Barakat</a:t>
              </a:r>
              <a:r>
                <a:rPr lang="en-US" sz="2000" i="1" kern="1200" dirty="0">
                  <a:latin typeface="Calibri" panose="020F0502020204030204" pitchFamily="34" charset="0"/>
                  <a:ea typeface="Calibri" panose="020F0502020204030204" pitchFamily="34" charset="0"/>
                  <a:cs typeface="Calibri" panose="020F0502020204030204" pitchFamily="34" charset="0"/>
                </a:rPr>
                <a:t> of Waliyullah’s </a:t>
              </a:r>
              <a:r>
                <a:rPr lang="en-US" sz="2000" b="1" i="1" kern="1200" dirty="0" err="1">
                  <a:latin typeface="Calibri" panose="020F0502020204030204" pitchFamily="34" charset="0"/>
                  <a:ea typeface="Calibri" panose="020F0502020204030204" pitchFamily="34" charset="0"/>
                  <a:cs typeface="Calibri" panose="020F0502020204030204" pitchFamily="34" charset="0"/>
                </a:rPr>
                <a:t>Du‘ā</a:t>
              </a:r>
              <a:r>
                <a:rPr lang="en-US" sz="2000" b="1" i="1" kern="1200" dirty="0">
                  <a:latin typeface="Calibri" panose="020F0502020204030204" pitchFamily="34" charset="0"/>
                  <a:ea typeface="Calibri" panose="020F0502020204030204" pitchFamily="34" charset="0"/>
                  <a:cs typeface="Calibri" panose="020F0502020204030204" pitchFamily="34" charset="0"/>
                </a:rPr>
                <a:t> Mubarak</a:t>
              </a:r>
              <a:endParaRPr lang="en-US" sz="2000" b="1" i="1" kern="12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TextBox 30">
              <a:extLst>
                <a:ext uri="{FF2B5EF4-FFF2-40B4-BE49-F238E27FC236}">
                  <a16:creationId xmlns:a16="http://schemas.microsoft.com/office/drawing/2014/main" id="{F9BF7A18-DD91-0916-24EF-EBD324332A38}"/>
                </a:ext>
              </a:extLst>
            </p:cNvPr>
            <p:cNvSpPr txBox="1"/>
            <p:nvPr/>
          </p:nvSpPr>
          <p:spPr>
            <a:xfrm>
              <a:off x="5282103" y="2150200"/>
              <a:ext cx="1598257" cy="1200329"/>
            </a:xfrm>
            <a:prstGeom prst="rect">
              <a:avLst/>
            </a:prstGeom>
            <a:noFill/>
          </p:spPr>
          <p:txBody>
            <a:bodyPr wrap="square">
              <a:spAutoFit/>
            </a:bodyPr>
            <a:lstStyle/>
            <a:p>
              <a:pPr marL="171450" lvl="1" indent="-171450" algn="ctr" defTabSz="711200" rtl="1">
                <a:spcBef>
                  <a:spcPct val="0"/>
                </a:spcBef>
                <a:spcAft>
                  <a:spcPct val="15000"/>
                </a:spcAft>
                <a:buNone/>
              </a:pPr>
              <a:r>
                <a:rPr lang="ar-EG" sz="36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بركة دعاء ولي الله</a:t>
              </a:r>
            </a:p>
          </p:txBody>
        </p:sp>
      </p:grpSp>
      <p:grpSp>
        <p:nvGrpSpPr>
          <p:cNvPr id="49" name="Group 48">
            <a:extLst>
              <a:ext uri="{FF2B5EF4-FFF2-40B4-BE49-F238E27FC236}">
                <a16:creationId xmlns:a16="http://schemas.microsoft.com/office/drawing/2014/main" id="{C2E7159C-04C7-354C-AD83-6E30D59EAD3F}"/>
              </a:ext>
            </a:extLst>
          </p:cNvPr>
          <p:cNvGrpSpPr/>
          <p:nvPr/>
        </p:nvGrpSpPr>
        <p:grpSpPr>
          <a:xfrm>
            <a:off x="3219727" y="-97275"/>
            <a:ext cx="2204658" cy="7073900"/>
            <a:chOff x="3219727" y="-97275"/>
            <a:chExt cx="2204658" cy="7073900"/>
          </a:xfrm>
        </p:grpSpPr>
        <p:sp>
          <p:nvSpPr>
            <p:cNvPr id="16" name="Freeform: Shape 15">
              <a:extLst>
                <a:ext uri="{FF2B5EF4-FFF2-40B4-BE49-F238E27FC236}">
                  <a16:creationId xmlns:a16="http://schemas.microsoft.com/office/drawing/2014/main" id="{1C10E77B-4FD8-7EDE-33C5-FAA452D0D43A}"/>
                </a:ext>
              </a:extLst>
            </p:cNvPr>
            <p:cNvSpPr/>
            <p:nvPr/>
          </p:nvSpPr>
          <p:spPr>
            <a:xfrm>
              <a:off x="3219727"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AC8167"/>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9" name="TextBox 8">
              <a:extLst>
                <a:ext uri="{FF2B5EF4-FFF2-40B4-BE49-F238E27FC236}">
                  <a16:creationId xmlns:a16="http://schemas.microsoft.com/office/drawing/2014/main" id="{1D674D98-B3FF-93FA-095D-74DC867AF956}"/>
                </a:ext>
              </a:extLst>
            </p:cNvPr>
            <p:cNvSpPr txBox="1"/>
            <p:nvPr/>
          </p:nvSpPr>
          <p:spPr>
            <a:xfrm>
              <a:off x="3713516"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05</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32" name="TextBox 31">
              <a:extLst>
                <a:ext uri="{FF2B5EF4-FFF2-40B4-BE49-F238E27FC236}">
                  <a16:creationId xmlns:a16="http://schemas.microsoft.com/office/drawing/2014/main" id="{131AFD30-B635-621F-947C-C04AC510C4CE}"/>
                </a:ext>
              </a:extLst>
            </p:cNvPr>
            <p:cNvSpPr txBox="1"/>
            <p:nvPr/>
          </p:nvSpPr>
          <p:spPr>
            <a:xfrm>
              <a:off x="3478013" y="4400693"/>
              <a:ext cx="1559775" cy="2030236"/>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It </a:t>
              </a:r>
              <a:r>
                <a:rPr lang="en-US" sz="1400" b="1" i="1" kern="1200" dirty="0">
                  <a:latin typeface="Calibri" panose="020F0502020204030204" pitchFamily="34" charset="0"/>
                  <a:ea typeface="Calibri" panose="020F0502020204030204" pitchFamily="34" charset="0"/>
                  <a:cs typeface="Calibri" panose="020F0502020204030204" pitchFamily="34" charset="0"/>
                </a:rPr>
                <a:t>reinforces the value of hard work</a:t>
              </a:r>
              <a:r>
                <a:rPr lang="en-US" sz="1400" b="0" i="1" kern="1200" dirty="0">
                  <a:latin typeface="Calibri" panose="020F0502020204030204" pitchFamily="34" charset="0"/>
                  <a:ea typeface="Calibri" panose="020F0502020204030204" pitchFamily="34" charset="0"/>
                  <a:cs typeface="Calibri" panose="020F0502020204030204" pitchFamily="34" charset="0"/>
                </a:rPr>
                <a:t>, especially when one holds an equitable share in the business.</a:t>
              </a:r>
            </a:p>
          </p:txBody>
        </p:sp>
        <p:sp>
          <p:nvSpPr>
            <p:cNvPr id="33" name="TextBox 32">
              <a:extLst>
                <a:ext uri="{FF2B5EF4-FFF2-40B4-BE49-F238E27FC236}">
                  <a16:creationId xmlns:a16="http://schemas.microsoft.com/office/drawing/2014/main" id="{6188B116-1309-A2C2-86C5-2BEF9D8A1C0B}"/>
                </a:ext>
              </a:extLst>
            </p:cNvPr>
            <p:cNvSpPr txBox="1"/>
            <p:nvPr/>
          </p:nvSpPr>
          <p:spPr>
            <a:xfrm>
              <a:off x="3621310" y="2150200"/>
              <a:ext cx="1598257" cy="1815882"/>
            </a:xfrm>
            <a:prstGeom prst="rect">
              <a:avLst/>
            </a:prstGeom>
            <a:noFill/>
          </p:spPr>
          <p:txBody>
            <a:bodyPr wrap="square">
              <a:spAutoFit/>
            </a:bodyPr>
            <a:lstStyle/>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معرفة قيمة العمل لسبب الحصة في الشركة</a:t>
              </a:r>
            </a:p>
          </p:txBody>
        </p:sp>
      </p:grpSp>
      <p:grpSp>
        <p:nvGrpSpPr>
          <p:cNvPr id="50" name="Group 49">
            <a:extLst>
              <a:ext uri="{FF2B5EF4-FFF2-40B4-BE49-F238E27FC236}">
                <a16:creationId xmlns:a16="http://schemas.microsoft.com/office/drawing/2014/main" id="{6C5F4CF2-71AC-38A9-F374-4144FC9BA99E}"/>
              </a:ext>
            </a:extLst>
          </p:cNvPr>
          <p:cNvGrpSpPr/>
          <p:nvPr/>
        </p:nvGrpSpPr>
        <p:grpSpPr>
          <a:xfrm>
            <a:off x="1463951" y="-97275"/>
            <a:ext cx="2204658" cy="7073900"/>
            <a:chOff x="1463951" y="-97275"/>
            <a:chExt cx="2204658" cy="7073900"/>
          </a:xfrm>
        </p:grpSpPr>
        <p:sp>
          <p:nvSpPr>
            <p:cNvPr id="17" name="Freeform: Shape 16">
              <a:extLst>
                <a:ext uri="{FF2B5EF4-FFF2-40B4-BE49-F238E27FC236}">
                  <a16:creationId xmlns:a16="http://schemas.microsoft.com/office/drawing/2014/main" id="{DD438D8F-8B96-DC39-C386-E346E84F3299}"/>
                </a:ext>
              </a:extLst>
            </p:cNvPr>
            <p:cNvSpPr/>
            <p:nvPr/>
          </p:nvSpPr>
          <p:spPr>
            <a:xfrm>
              <a:off x="1463951"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9F574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10" name="TextBox 9">
              <a:extLst>
                <a:ext uri="{FF2B5EF4-FFF2-40B4-BE49-F238E27FC236}">
                  <a16:creationId xmlns:a16="http://schemas.microsoft.com/office/drawing/2014/main" id="{237E2F6F-3158-BE57-2285-ADEC07D13317}"/>
                </a:ext>
              </a:extLst>
            </p:cNvPr>
            <p:cNvSpPr txBox="1"/>
            <p:nvPr/>
          </p:nvSpPr>
          <p:spPr>
            <a:xfrm>
              <a:off x="1929212"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06</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34" name="TextBox 33">
              <a:extLst>
                <a:ext uri="{FF2B5EF4-FFF2-40B4-BE49-F238E27FC236}">
                  <a16:creationId xmlns:a16="http://schemas.microsoft.com/office/drawing/2014/main" id="{DA56635D-D500-ABBF-C62C-0407F700AC8C}"/>
                </a:ext>
              </a:extLst>
            </p:cNvPr>
            <p:cNvSpPr txBox="1"/>
            <p:nvPr/>
          </p:nvSpPr>
          <p:spPr>
            <a:xfrm>
              <a:off x="1704030" y="4400693"/>
              <a:ext cx="1483866" cy="2310312"/>
            </a:xfrm>
            <a:prstGeom prst="rect">
              <a:avLst/>
            </a:prstGeom>
            <a:noFill/>
          </p:spPr>
          <p:txBody>
            <a:bodyPr wrap="square">
              <a:spAutoFit/>
            </a:bodyPr>
            <a:lstStyle/>
            <a:p>
              <a:pPr marL="114300" lvl="1"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It helps foster </a:t>
              </a:r>
              <a:r>
                <a:rPr lang="en-US" sz="1400" b="1" i="1" kern="1200" dirty="0">
                  <a:latin typeface="Calibri" panose="020F0502020204030204" pitchFamily="34" charset="0"/>
                  <a:ea typeface="Calibri" panose="020F0502020204030204" pitchFamily="34" charset="0"/>
                  <a:cs typeface="Calibri" panose="020F0502020204030204" pitchFamily="34" charset="0"/>
                </a:rPr>
                <a:t>family harmony </a:t>
              </a:r>
              <a:r>
                <a:rPr lang="en-US" sz="1400" b="0" i="1" kern="1200" dirty="0">
                  <a:latin typeface="Calibri" panose="020F0502020204030204" pitchFamily="34" charset="0"/>
                  <a:ea typeface="Calibri" panose="020F0502020204030204" pitchFamily="34" charset="0"/>
                  <a:cs typeface="Calibri" panose="020F0502020204030204" pitchFamily="34" charset="0"/>
                </a:rPr>
                <a:t>and stability, while also serving as a </a:t>
              </a:r>
              <a:r>
                <a:rPr lang="en-US" sz="1400" b="1" i="1" kern="1200" dirty="0">
                  <a:latin typeface="Calibri" panose="020F0502020204030204" pitchFamily="34" charset="0"/>
                  <a:ea typeface="Calibri" panose="020F0502020204030204" pitchFamily="34" charset="0"/>
                  <a:cs typeface="Calibri" panose="020F0502020204030204" pitchFamily="34" charset="0"/>
                </a:rPr>
                <a:t>safeguard against future conflicts</a:t>
              </a:r>
              <a:r>
                <a:rPr lang="en-US" sz="1400" b="0" i="1" kern="1200" dirty="0">
                  <a:latin typeface="Calibri" panose="020F0502020204030204" pitchFamily="34" charset="0"/>
                  <a:ea typeface="Calibri" panose="020F0502020204030204" pitchFamily="34" charset="0"/>
                  <a:cs typeface="Calibri" panose="020F0502020204030204" pitchFamily="34" charset="0"/>
                </a:rPr>
                <a:t>.</a:t>
              </a:r>
            </a:p>
          </p:txBody>
        </p:sp>
        <p:sp>
          <p:nvSpPr>
            <p:cNvPr id="35" name="TextBox 34">
              <a:extLst>
                <a:ext uri="{FF2B5EF4-FFF2-40B4-BE49-F238E27FC236}">
                  <a16:creationId xmlns:a16="http://schemas.microsoft.com/office/drawing/2014/main" id="{3AC2A0EF-C1C1-48F6-88CC-3E5A896AA959}"/>
                </a:ext>
              </a:extLst>
            </p:cNvPr>
            <p:cNvSpPr txBox="1"/>
            <p:nvPr/>
          </p:nvSpPr>
          <p:spPr>
            <a:xfrm>
              <a:off x="1683672" y="2150200"/>
              <a:ext cx="1634437" cy="2246769"/>
            </a:xfrm>
            <a:prstGeom prst="rect">
              <a:avLst/>
            </a:prstGeom>
            <a:noFill/>
          </p:spPr>
          <p:txBody>
            <a:bodyPr wrap="square">
              <a:spAutoFit/>
            </a:bodyPr>
            <a:lstStyle/>
            <a:p>
              <a:pPr marL="171450" lvl="1" indent="-171450" algn="ctr" defTabSz="711200" rtl="1">
                <a:spcBef>
                  <a:spcPct val="0"/>
                </a:spcBef>
                <a:spcAft>
                  <a:spcPct val="15000"/>
                </a:spcAft>
                <a:buNone/>
              </a:pPr>
              <a:r>
                <a:rPr lang="ar-EG" sz="2800" kern="1200" dirty="0">
                  <a:solidFill>
                    <a:srgbClr val="E4D9C7"/>
                  </a:solidFill>
                  <a:latin typeface="Kanz-al-Marjaan" panose="03020500000000000000" pitchFamily="66" charset="-78"/>
                  <a:ea typeface="Kanz-al-Marjaan" panose="03020500000000000000" pitchFamily="66" charset="-78"/>
                  <a:cs typeface="DecoType Naskh" panose="02010400000000000000" pitchFamily="2" charset="-78"/>
                </a:rPr>
                <a:t>سبب السكون في الاهل والحماية عن الاختلافات في المستقبل</a:t>
              </a:r>
            </a:p>
          </p:txBody>
        </p:sp>
      </p:grpSp>
      <p:grpSp>
        <p:nvGrpSpPr>
          <p:cNvPr id="51" name="Group 50">
            <a:extLst>
              <a:ext uri="{FF2B5EF4-FFF2-40B4-BE49-F238E27FC236}">
                <a16:creationId xmlns:a16="http://schemas.microsoft.com/office/drawing/2014/main" id="{E6141FC2-2C25-7047-0A69-ADDC4523D2ED}"/>
              </a:ext>
            </a:extLst>
          </p:cNvPr>
          <p:cNvGrpSpPr/>
          <p:nvPr/>
        </p:nvGrpSpPr>
        <p:grpSpPr>
          <a:xfrm>
            <a:off x="-291825" y="-107950"/>
            <a:ext cx="2204658" cy="7073900"/>
            <a:chOff x="-291825" y="-107950"/>
            <a:chExt cx="2204658" cy="7073900"/>
          </a:xfrm>
        </p:grpSpPr>
        <p:sp>
          <p:nvSpPr>
            <p:cNvPr id="18" name="Freeform: Shape 17">
              <a:extLst>
                <a:ext uri="{FF2B5EF4-FFF2-40B4-BE49-F238E27FC236}">
                  <a16:creationId xmlns:a16="http://schemas.microsoft.com/office/drawing/2014/main" id="{C6A5DFE0-8CC1-82F1-B91A-006980F4572B}"/>
                </a:ext>
              </a:extLst>
            </p:cNvPr>
            <p:cNvSpPr/>
            <p:nvPr/>
          </p:nvSpPr>
          <p:spPr>
            <a:xfrm>
              <a:off x="-291825" y="-107950"/>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7E2424"/>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11" name="TextBox 10">
              <a:extLst>
                <a:ext uri="{FF2B5EF4-FFF2-40B4-BE49-F238E27FC236}">
                  <a16:creationId xmlns:a16="http://schemas.microsoft.com/office/drawing/2014/main" id="{39269451-9AA9-29E6-2174-1A2771946375}"/>
                </a:ext>
              </a:extLst>
            </p:cNvPr>
            <p:cNvSpPr txBox="1"/>
            <p:nvPr/>
          </p:nvSpPr>
          <p:spPr>
            <a:xfrm>
              <a:off x="132208"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07</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36" name="TextBox 35">
              <a:extLst>
                <a:ext uri="{FF2B5EF4-FFF2-40B4-BE49-F238E27FC236}">
                  <a16:creationId xmlns:a16="http://schemas.microsoft.com/office/drawing/2014/main" id="{5101B5BB-EFA6-0C4F-73C3-68F7398A8EF5}"/>
                </a:ext>
              </a:extLst>
            </p:cNvPr>
            <p:cNvSpPr txBox="1"/>
            <p:nvPr/>
          </p:nvSpPr>
          <p:spPr>
            <a:xfrm>
              <a:off x="-91466" y="4400693"/>
              <a:ext cx="1483866" cy="1750159"/>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It allows the father to make a </a:t>
              </a:r>
              <a:r>
                <a:rPr lang="en-US" sz="1400" b="1" i="1" kern="1200" dirty="0">
                  <a:latin typeface="Calibri" panose="020F0502020204030204" pitchFamily="34" charset="0"/>
                  <a:ea typeface="Calibri" panose="020F0502020204030204" pitchFamily="34" charset="0"/>
                  <a:cs typeface="Calibri" panose="020F0502020204030204" pitchFamily="34" charset="0"/>
                </a:rPr>
                <a:t>grant (</a:t>
              </a:r>
              <a:r>
                <a:rPr lang="en-US" sz="1400" b="1" i="1" kern="1200" dirty="0" err="1">
                  <a:latin typeface="Calibri" panose="020F0502020204030204" pitchFamily="34" charset="0"/>
                  <a:ea typeface="Calibri" panose="020F0502020204030204" pitchFamily="34" charset="0"/>
                  <a:cs typeface="Calibri" panose="020F0502020204030204" pitchFamily="34" charset="0"/>
                </a:rPr>
                <a:t>hibah</a:t>
              </a:r>
              <a:r>
                <a:rPr lang="en-US" sz="1400" b="1" i="1" kern="1200" dirty="0">
                  <a:latin typeface="Calibri" panose="020F0502020204030204" pitchFamily="34" charset="0"/>
                  <a:ea typeface="Calibri" panose="020F0502020204030204" pitchFamily="34" charset="0"/>
                  <a:cs typeface="Calibri" panose="020F0502020204030204" pitchFamily="34" charset="0"/>
                </a:rPr>
                <a:t>) to his son(s) </a:t>
              </a:r>
              <a:r>
                <a:rPr lang="en-US" sz="1400" b="0" i="1" kern="1200" dirty="0">
                  <a:latin typeface="Calibri" panose="020F0502020204030204" pitchFamily="34" charset="0"/>
                  <a:ea typeface="Calibri" panose="020F0502020204030204" pitchFamily="34" charset="0"/>
                  <a:cs typeface="Calibri" panose="020F0502020204030204" pitchFamily="34" charset="0"/>
                </a:rPr>
                <a:t>during his lifetime.</a:t>
              </a:r>
            </a:p>
          </p:txBody>
        </p:sp>
        <p:sp>
          <p:nvSpPr>
            <p:cNvPr id="37" name="TextBox 36">
              <a:extLst>
                <a:ext uri="{FF2B5EF4-FFF2-40B4-BE49-F238E27FC236}">
                  <a16:creationId xmlns:a16="http://schemas.microsoft.com/office/drawing/2014/main" id="{3910B124-C19C-3017-CCEF-16336CD7D50E}"/>
                </a:ext>
              </a:extLst>
            </p:cNvPr>
            <p:cNvSpPr txBox="1"/>
            <p:nvPr/>
          </p:nvSpPr>
          <p:spPr>
            <a:xfrm>
              <a:off x="-60466" y="2150200"/>
              <a:ext cx="1598257" cy="954107"/>
            </a:xfrm>
            <a:prstGeom prst="rect">
              <a:avLst/>
            </a:prstGeom>
            <a:noFill/>
          </p:spPr>
          <p:txBody>
            <a:bodyPr wrap="square">
              <a:spAutoFit/>
            </a:bodyPr>
            <a:lstStyle/>
            <a:p>
              <a:pPr marL="171450" lvl="1" indent="-171450" algn="ctr" defTabSz="711200" rtl="1">
                <a:spcBef>
                  <a:spcPct val="0"/>
                </a:spcBef>
                <a:spcAft>
                  <a:spcPct val="15000"/>
                </a:spcAft>
                <a:buNone/>
              </a:pPr>
              <a:r>
                <a:rPr lang="ar-EG" sz="2800" kern="1200" dirty="0">
                  <a:solidFill>
                    <a:srgbClr val="CEC5AA"/>
                  </a:solidFill>
                  <a:latin typeface="Kanz-al-Marjaan" panose="03020500000000000000" pitchFamily="66" charset="-78"/>
                  <a:ea typeface="Kanz-al-Marjaan" panose="03020500000000000000" pitchFamily="66" charset="-78"/>
                  <a:cs typeface="DecoType Naskh" panose="02010400000000000000" pitchFamily="2" charset="-78"/>
                </a:rPr>
                <a:t>خيار الهبة في حيوة الوالد</a:t>
              </a:r>
            </a:p>
          </p:txBody>
        </p:sp>
      </p:grpSp>
    </p:spTree>
    <p:extLst>
      <p:ext uri="{BB962C8B-B14F-4D97-AF65-F5344CB8AC3E}">
        <p14:creationId xmlns:p14="http://schemas.microsoft.com/office/powerpoint/2010/main" val="662480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CEC5AA"/>
        </a:solidFill>
        <a:effectLst/>
      </p:bgPr>
    </p:bg>
    <p:spTree>
      <p:nvGrpSpPr>
        <p:cNvPr id="1" name="">
          <a:extLst>
            <a:ext uri="{FF2B5EF4-FFF2-40B4-BE49-F238E27FC236}">
              <a16:creationId xmlns:a16="http://schemas.microsoft.com/office/drawing/2014/main" id="{DB17DD45-3DA8-987E-1F66-FEB04894D92B}"/>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71861BB2-EF3E-47DD-2331-D05F6E06976F}"/>
              </a:ext>
            </a:extLst>
          </p:cNvPr>
          <p:cNvPicPr>
            <a:picLocks noChangeAspect="1"/>
          </p:cNvPicPr>
          <p:nvPr/>
        </p:nvPicPr>
        <p:blipFill>
          <a:blip r:embed="rId2">
            <a:duotone>
              <a:prstClr val="black"/>
              <a:srgbClr val="D9C3A5">
                <a:tint val="50000"/>
                <a:satMod val="180000"/>
              </a:srgbClr>
            </a:duotone>
            <a:alphaModFix amt="15000"/>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grpSp>
        <p:nvGrpSpPr>
          <p:cNvPr id="45" name="Group 44">
            <a:extLst>
              <a:ext uri="{FF2B5EF4-FFF2-40B4-BE49-F238E27FC236}">
                <a16:creationId xmlns:a16="http://schemas.microsoft.com/office/drawing/2014/main" id="{7CA91815-B77B-A55D-4F68-A5B71193ECAE}"/>
              </a:ext>
            </a:extLst>
          </p:cNvPr>
          <p:cNvGrpSpPr/>
          <p:nvPr/>
        </p:nvGrpSpPr>
        <p:grpSpPr>
          <a:xfrm>
            <a:off x="12269820" y="-97275"/>
            <a:ext cx="2204658" cy="7073900"/>
            <a:chOff x="10242829" y="-97275"/>
            <a:chExt cx="2204658" cy="7073900"/>
          </a:xfrm>
        </p:grpSpPr>
        <p:sp>
          <p:nvSpPr>
            <p:cNvPr id="12" name="Freeform: Shape 11">
              <a:extLst>
                <a:ext uri="{FF2B5EF4-FFF2-40B4-BE49-F238E27FC236}">
                  <a16:creationId xmlns:a16="http://schemas.microsoft.com/office/drawing/2014/main" id="{1A169C18-000D-3B80-332D-D3F096193481}"/>
                </a:ext>
              </a:extLst>
            </p:cNvPr>
            <p:cNvSpPr/>
            <p:nvPr/>
          </p:nvSpPr>
          <p:spPr>
            <a:xfrm>
              <a:off x="10242829"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F7EEE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5" name="TextBox 4">
              <a:extLst>
                <a:ext uri="{FF2B5EF4-FFF2-40B4-BE49-F238E27FC236}">
                  <a16:creationId xmlns:a16="http://schemas.microsoft.com/office/drawing/2014/main" id="{9A0D6831-D391-0428-E05D-27C1AEFABE7C}"/>
                </a:ext>
              </a:extLst>
            </p:cNvPr>
            <p:cNvSpPr txBox="1"/>
            <p:nvPr/>
          </p:nvSpPr>
          <p:spPr>
            <a:xfrm>
              <a:off x="10680948"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01</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21" name="TextBox 20">
              <a:extLst>
                <a:ext uri="{FF2B5EF4-FFF2-40B4-BE49-F238E27FC236}">
                  <a16:creationId xmlns:a16="http://schemas.microsoft.com/office/drawing/2014/main" id="{E198DE4E-8A7A-9F0A-54B2-301DE626987E}"/>
                </a:ext>
              </a:extLst>
            </p:cNvPr>
            <p:cNvSpPr txBox="1"/>
            <p:nvPr/>
          </p:nvSpPr>
          <p:spPr>
            <a:xfrm>
              <a:off x="10546029" y="4400693"/>
              <a:ext cx="1376666" cy="2310312"/>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A father and son engaged in a joint business and sharing profits are </a:t>
              </a:r>
              <a:r>
                <a:rPr lang="en-US" sz="1400" b="1" i="1" kern="1200" dirty="0">
                  <a:latin typeface="Calibri" panose="020F0502020204030204" pitchFamily="34" charset="0"/>
                  <a:ea typeface="Calibri" panose="020F0502020204030204" pitchFamily="34" charset="0"/>
                  <a:cs typeface="Calibri" panose="020F0502020204030204" pitchFamily="34" charset="0"/>
                </a:rPr>
                <a:t>recognized as partners</a:t>
              </a:r>
              <a:r>
                <a:rPr lang="en-US" sz="1400" b="0" i="1" kern="1200" dirty="0">
                  <a:latin typeface="Calibri" panose="020F0502020204030204" pitchFamily="34" charset="0"/>
                  <a:ea typeface="Calibri" panose="020F0502020204030204" pitchFamily="34" charset="0"/>
                  <a:cs typeface="Calibri" panose="020F0502020204030204" pitchFamily="34" charset="0"/>
                </a:rPr>
                <a:t>.</a:t>
              </a:r>
            </a:p>
          </p:txBody>
        </p:sp>
        <p:sp>
          <p:nvSpPr>
            <p:cNvPr id="23" name="TextBox 22">
              <a:extLst>
                <a:ext uri="{FF2B5EF4-FFF2-40B4-BE49-F238E27FC236}">
                  <a16:creationId xmlns:a16="http://schemas.microsoft.com/office/drawing/2014/main" id="{9BE0D8ED-AC20-0D9B-9836-56A00DC757C8}"/>
                </a:ext>
              </a:extLst>
            </p:cNvPr>
            <p:cNvSpPr txBox="1"/>
            <p:nvPr/>
          </p:nvSpPr>
          <p:spPr>
            <a:xfrm>
              <a:off x="10546029" y="2150200"/>
              <a:ext cx="1598257" cy="1514261"/>
            </a:xfrm>
            <a:prstGeom prst="rect">
              <a:avLst/>
            </a:prstGeom>
            <a:noFill/>
          </p:spPr>
          <p:txBody>
            <a:bodyPr wrap="square">
              <a:spAutoFit/>
            </a:bodyPr>
            <a:lstStyle/>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الشريك</a:t>
              </a:r>
              <a:endParaRPr lang="en-US"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endParaRPr>
            </a:p>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حسب</a:t>
              </a:r>
              <a:endParaRPr lang="en-US"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endParaRPr>
            </a:p>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القانون</a:t>
              </a:r>
              <a:endParaRPr lang="en-US"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endParaRPr>
            </a:p>
          </p:txBody>
        </p:sp>
      </p:grpSp>
      <p:grpSp>
        <p:nvGrpSpPr>
          <p:cNvPr id="46" name="Group 45">
            <a:extLst>
              <a:ext uri="{FF2B5EF4-FFF2-40B4-BE49-F238E27FC236}">
                <a16:creationId xmlns:a16="http://schemas.microsoft.com/office/drawing/2014/main" id="{735B822A-0828-E65C-F596-8E5FD16402E0}"/>
              </a:ext>
            </a:extLst>
          </p:cNvPr>
          <p:cNvGrpSpPr/>
          <p:nvPr/>
        </p:nvGrpSpPr>
        <p:grpSpPr>
          <a:xfrm>
            <a:off x="12269820" y="-97275"/>
            <a:ext cx="2204658" cy="7073900"/>
            <a:chOff x="8487055" y="-97275"/>
            <a:chExt cx="2204658" cy="7073900"/>
          </a:xfrm>
        </p:grpSpPr>
        <p:sp>
          <p:nvSpPr>
            <p:cNvPr id="13" name="Freeform: Shape 12">
              <a:extLst>
                <a:ext uri="{FF2B5EF4-FFF2-40B4-BE49-F238E27FC236}">
                  <a16:creationId xmlns:a16="http://schemas.microsoft.com/office/drawing/2014/main" id="{297999DF-859F-7339-39B0-B40F3F4DDF28}"/>
                </a:ext>
              </a:extLst>
            </p:cNvPr>
            <p:cNvSpPr/>
            <p:nvPr/>
          </p:nvSpPr>
          <p:spPr>
            <a:xfrm>
              <a:off x="8487055"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E4D9C7"/>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6" name="TextBox 5">
              <a:extLst>
                <a:ext uri="{FF2B5EF4-FFF2-40B4-BE49-F238E27FC236}">
                  <a16:creationId xmlns:a16="http://schemas.microsoft.com/office/drawing/2014/main" id="{721DD0FF-1BE4-F7E8-5C7D-D98CCB03C148}"/>
                </a:ext>
              </a:extLst>
            </p:cNvPr>
            <p:cNvSpPr txBox="1"/>
            <p:nvPr/>
          </p:nvSpPr>
          <p:spPr>
            <a:xfrm>
              <a:off x="8977528"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02</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26" name="TextBox 25">
              <a:extLst>
                <a:ext uri="{FF2B5EF4-FFF2-40B4-BE49-F238E27FC236}">
                  <a16:creationId xmlns:a16="http://schemas.microsoft.com/office/drawing/2014/main" id="{9F38814D-7E53-A8FA-7DAE-85FA9D77A7A4}"/>
                </a:ext>
              </a:extLst>
            </p:cNvPr>
            <p:cNvSpPr txBox="1"/>
            <p:nvPr/>
          </p:nvSpPr>
          <p:spPr>
            <a:xfrm>
              <a:off x="8726959" y="4400693"/>
              <a:ext cx="1483866" cy="1750159"/>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Helps to </a:t>
              </a:r>
              <a:r>
                <a:rPr lang="en-US" sz="1400" b="1" i="1" kern="1200" dirty="0">
                  <a:latin typeface="Calibri" panose="020F0502020204030204" pitchFamily="34" charset="0"/>
                  <a:ea typeface="Calibri" panose="020F0502020204030204" pitchFamily="34" charset="0"/>
                  <a:cs typeface="Calibri" panose="020F0502020204030204" pitchFamily="34" charset="0"/>
                </a:rPr>
                <a:t>comprehend the basic principles </a:t>
              </a:r>
              <a:r>
                <a:rPr lang="en-US" sz="1400" b="0" i="1" kern="1200" dirty="0">
                  <a:latin typeface="Calibri" panose="020F0502020204030204" pitchFamily="34" charset="0"/>
                  <a:ea typeface="Calibri" panose="020F0502020204030204" pitchFamily="34" charset="0"/>
                  <a:cs typeface="Calibri" panose="020F0502020204030204" pitchFamily="34" charset="0"/>
                </a:rPr>
                <a:t>of Partnership in Shariah.</a:t>
              </a:r>
            </a:p>
          </p:txBody>
        </p:sp>
        <p:sp>
          <p:nvSpPr>
            <p:cNvPr id="27" name="TextBox 26">
              <a:extLst>
                <a:ext uri="{FF2B5EF4-FFF2-40B4-BE49-F238E27FC236}">
                  <a16:creationId xmlns:a16="http://schemas.microsoft.com/office/drawing/2014/main" id="{BF3CB4F2-4EA4-CF8A-07FB-20631F4C2549}"/>
                </a:ext>
              </a:extLst>
            </p:cNvPr>
            <p:cNvSpPr txBox="1"/>
            <p:nvPr/>
          </p:nvSpPr>
          <p:spPr>
            <a:xfrm>
              <a:off x="8834159" y="2150200"/>
              <a:ext cx="1598257" cy="1514261"/>
            </a:xfrm>
            <a:prstGeom prst="rect">
              <a:avLst/>
            </a:prstGeom>
            <a:noFill/>
          </p:spPr>
          <p:txBody>
            <a:bodyPr wrap="square">
              <a:spAutoFit/>
            </a:bodyPr>
            <a:lstStyle/>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معرفة</a:t>
              </a:r>
              <a:endParaRPr lang="en-US"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endParaRPr>
            </a:p>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احكام</a:t>
              </a:r>
              <a:endParaRPr lang="en-US"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endParaRPr>
            </a:p>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الشركة</a:t>
              </a:r>
            </a:p>
          </p:txBody>
        </p:sp>
      </p:grpSp>
      <p:grpSp>
        <p:nvGrpSpPr>
          <p:cNvPr id="47" name="Group 46">
            <a:extLst>
              <a:ext uri="{FF2B5EF4-FFF2-40B4-BE49-F238E27FC236}">
                <a16:creationId xmlns:a16="http://schemas.microsoft.com/office/drawing/2014/main" id="{B7F76593-2E8B-834A-9AD0-756415A7B016}"/>
              </a:ext>
            </a:extLst>
          </p:cNvPr>
          <p:cNvGrpSpPr/>
          <p:nvPr/>
        </p:nvGrpSpPr>
        <p:grpSpPr>
          <a:xfrm>
            <a:off x="12269820" y="-97275"/>
            <a:ext cx="2204658" cy="7073900"/>
            <a:chOff x="6731279" y="-97275"/>
            <a:chExt cx="2204658" cy="7073900"/>
          </a:xfrm>
        </p:grpSpPr>
        <p:sp>
          <p:nvSpPr>
            <p:cNvPr id="14" name="Freeform: Shape 13">
              <a:extLst>
                <a:ext uri="{FF2B5EF4-FFF2-40B4-BE49-F238E27FC236}">
                  <a16:creationId xmlns:a16="http://schemas.microsoft.com/office/drawing/2014/main" id="{3E5E32E8-B810-4946-DA89-AE16A3E611F7}"/>
                </a:ext>
              </a:extLst>
            </p:cNvPr>
            <p:cNvSpPr/>
            <p:nvPr/>
          </p:nvSpPr>
          <p:spPr>
            <a:xfrm>
              <a:off x="6731279"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CEC2A6"/>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7" name="TextBox 6">
              <a:extLst>
                <a:ext uri="{FF2B5EF4-FFF2-40B4-BE49-F238E27FC236}">
                  <a16:creationId xmlns:a16="http://schemas.microsoft.com/office/drawing/2014/main" id="{B389FD28-1DFF-63D3-3236-D1B674CDFA0F}"/>
                </a:ext>
              </a:extLst>
            </p:cNvPr>
            <p:cNvSpPr txBox="1"/>
            <p:nvPr/>
          </p:nvSpPr>
          <p:spPr>
            <a:xfrm>
              <a:off x="7218624"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03</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28" name="TextBox 27">
              <a:extLst>
                <a:ext uri="{FF2B5EF4-FFF2-40B4-BE49-F238E27FC236}">
                  <a16:creationId xmlns:a16="http://schemas.microsoft.com/office/drawing/2014/main" id="{DC9714D1-29FF-B086-63D0-B43944B9D8E5}"/>
                </a:ext>
              </a:extLst>
            </p:cNvPr>
            <p:cNvSpPr txBox="1"/>
            <p:nvPr/>
          </p:nvSpPr>
          <p:spPr>
            <a:xfrm>
              <a:off x="6918640" y="4400693"/>
              <a:ext cx="1585375" cy="2310312"/>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Helps to </a:t>
              </a:r>
              <a:r>
                <a:rPr lang="en-US" sz="1400" b="1" i="1" kern="1200" dirty="0">
                  <a:latin typeface="Calibri" panose="020F0502020204030204" pitchFamily="34" charset="0"/>
                  <a:ea typeface="Calibri" panose="020F0502020204030204" pitchFamily="34" charset="0"/>
                  <a:cs typeface="Calibri" panose="020F0502020204030204" pitchFamily="34" charset="0"/>
                </a:rPr>
                <a:t>understand the conduct of business operations </a:t>
              </a:r>
              <a:r>
                <a:rPr lang="en-US" sz="1400" b="0" i="1" kern="1200" dirty="0">
                  <a:latin typeface="Calibri" panose="020F0502020204030204" pitchFamily="34" charset="0"/>
                  <a:ea typeface="Calibri" panose="020F0502020204030204" pitchFamily="34" charset="0"/>
                  <a:cs typeface="Calibri" panose="020F0502020204030204" pitchFamily="34" charset="0"/>
                </a:rPr>
                <a:t>in alignment with the principles of Shariah.</a:t>
              </a:r>
            </a:p>
          </p:txBody>
        </p:sp>
        <p:sp>
          <p:nvSpPr>
            <p:cNvPr id="29" name="TextBox 28">
              <a:extLst>
                <a:ext uri="{FF2B5EF4-FFF2-40B4-BE49-F238E27FC236}">
                  <a16:creationId xmlns:a16="http://schemas.microsoft.com/office/drawing/2014/main" id="{20047B81-FD73-D6AD-5219-9B218EC26CA9}"/>
                </a:ext>
              </a:extLst>
            </p:cNvPr>
            <p:cNvSpPr txBox="1"/>
            <p:nvPr/>
          </p:nvSpPr>
          <p:spPr>
            <a:xfrm>
              <a:off x="7001114" y="2150200"/>
              <a:ext cx="1677427" cy="1815882"/>
            </a:xfrm>
            <a:prstGeom prst="rect">
              <a:avLst/>
            </a:prstGeom>
            <a:noFill/>
          </p:spPr>
          <p:txBody>
            <a:bodyPr wrap="square">
              <a:spAutoFit/>
            </a:bodyPr>
            <a:lstStyle/>
            <a:p>
              <a:pPr marL="171450" lvl="1" indent="11113"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كيفية العمل في دوران الشركة حسب احكام الشريعة الغراء</a:t>
              </a:r>
            </a:p>
          </p:txBody>
        </p:sp>
      </p:grpSp>
      <p:grpSp>
        <p:nvGrpSpPr>
          <p:cNvPr id="48" name="Group 47">
            <a:extLst>
              <a:ext uri="{FF2B5EF4-FFF2-40B4-BE49-F238E27FC236}">
                <a16:creationId xmlns:a16="http://schemas.microsoft.com/office/drawing/2014/main" id="{409F4023-C970-B7AF-A904-B1CE753F7405}"/>
              </a:ext>
            </a:extLst>
          </p:cNvPr>
          <p:cNvGrpSpPr/>
          <p:nvPr/>
        </p:nvGrpSpPr>
        <p:grpSpPr>
          <a:xfrm>
            <a:off x="12269820" y="-97275"/>
            <a:ext cx="2204658" cy="7073900"/>
            <a:chOff x="4975503" y="-97275"/>
            <a:chExt cx="2204658" cy="7073900"/>
          </a:xfrm>
        </p:grpSpPr>
        <p:sp>
          <p:nvSpPr>
            <p:cNvPr id="15" name="Freeform: Shape 14">
              <a:extLst>
                <a:ext uri="{FF2B5EF4-FFF2-40B4-BE49-F238E27FC236}">
                  <a16:creationId xmlns:a16="http://schemas.microsoft.com/office/drawing/2014/main" id="{68D6BDF1-14E0-A393-9A0B-8995E0C1CCCE}"/>
                </a:ext>
              </a:extLst>
            </p:cNvPr>
            <p:cNvSpPr/>
            <p:nvPr/>
          </p:nvSpPr>
          <p:spPr>
            <a:xfrm>
              <a:off x="4975503"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B9AB8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8" name="TextBox 7">
              <a:extLst>
                <a:ext uri="{FF2B5EF4-FFF2-40B4-BE49-F238E27FC236}">
                  <a16:creationId xmlns:a16="http://schemas.microsoft.com/office/drawing/2014/main" id="{CEA7602F-E97C-E489-F1CD-3F16F8686AC3}"/>
                </a:ext>
              </a:extLst>
            </p:cNvPr>
            <p:cNvSpPr txBox="1"/>
            <p:nvPr/>
          </p:nvSpPr>
          <p:spPr>
            <a:xfrm>
              <a:off x="5459720"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04</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30" name="TextBox 29">
              <a:extLst>
                <a:ext uri="{FF2B5EF4-FFF2-40B4-BE49-F238E27FC236}">
                  <a16:creationId xmlns:a16="http://schemas.microsoft.com/office/drawing/2014/main" id="{B160A1D0-FA7E-56BA-5C74-1AEFFFA809A5}"/>
                </a:ext>
              </a:extLst>
            </p:cNvPr>
            <p:cNvSpPr txBox="1"/>
            <p:nvPr/>
          </p:nvSpPr>
          <p:spPr>
            <a:xfrm>
              <a:off x="5094812" y="4400693"/>
              <a:ext cx="1731438" cy="1660455"/>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2000" b="1" i="1" kern="1200" dirty="0">
                  <a:latin typeface="Calibri" panose="020F0502020204030204" pitchFamily="34" charset="0"/>
                  <a:ea typeface="Calibri" panose="020F0502020204030204" pitchFamily="34" charset="0"/>
                  <a:cs typeface="Calibri" panose="020F0502020204030204" pitchFamily="34" charset="0"/>
                </a:rPr>
                <a:t>Barakat</a:t>
              </a:r>
              <a:r>
                <a:rPr lang="en-US" sz="2000" i="1" kern="1200" dirty="0">
                  <a:latin typeface="Calibri" panose="020F0502020204030204" pitchFamily="34" charset="0"/>
                  <a:ea typeface="Calibri" panose="020F0502020204030204" pitchFamily="34" charset="0"/>
                  <a:cs typeface="Calibri" panose="020F0502020204030204" pitchFamily="34" charset="0"/>
                </a:rPr>
                <a:t> of Waliyullah’s </a:t>
              </a:r>
              <a:r>
                <a:rPr lang="en-US" sz="2000" b="1" i="1" kern="1200" dirty="0" err="1">
                  <a:latin typeface="Calibri" panose="020F0502020204030204" pitchFamily="34" charset="0"/>
                  <a:ea typeface="Calibri" panose="020F0502020204030204" pitchFamily="34" charset="0"/>
                  <a:cs typeface="Calibri" panose="020F0502020204030204" pitchFamily="34" charset="0"/>
                </a:rPr>
                <a:t>Du‘ā</a:t>
              </a:r>
              <a:r>
                <a:rPr lang="en-US" sz="2000" b="1" i="1" kern="1200" dirty="0">
                  <a:latin typeface="Calibri" panose="020F0502020204030204" pitchFamily="34" charset="0"/>
                  <a:ea typeface="Calibri" panose="020F0502020204030204" pitchFamily="34" charset="0"/>
                  <a:cs typeface="Calibri" panose="020F0502020204030204" pitchFamily="34" charset="0"/>
                </a:rPr>
                <a:t> Mubarak</a:t>
              </a:r>
              <a:endParaRPr lang="en-US" sz="2000" b="1" i="1" kern="12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TextBox 30">
              <a:extLst>
                <a:ext uri="{FF2B5EF4-FFF2-40B4-BE49-F238E27FC236}">
                  <a16:creationId xmlns:a16="http://schemas.microsoft.com/office/drawing/2014/main" id="{B8AF4DE8-F6EA-316F-0A0C-589F4267E33E}"/>
                </a:ext>
              </a:extLst>
            </p:cNvPr>
            <p:cNvSpPr txBox="1"/>
            <p:nvPr/>
          </p:nvSpPr>
          <p:spPr>
            <a:xfrm>
              <a:off x="5282103" y="2150200"/>
              <a:ext cx="1598257" cy="1200329"/>
            </a:xfrm>
            <a:prstGeom prst="rect">
              <a:avLst/>
            </a:prstGeom>
            <a:noFill/>
          </p:spPr>
          <p:txBody>
            <a:bodyPr wrap="square">
              <a:spAutoFit/>
            </a:bodyPr>
            <a:lstStyle/>
            <a:p>
              <a:pPr marL="171450" lvl="1" indent="-171450" algn="ctr" defTabSz="711200" rtl="1">
                <a:spcBef>
                  <a:spcPct val="0"/>
                </a:spcBef>
                <a:spcAft>
                  <a:spcPct val="15000"/>
                </a:spcAft>
                <a:buNone/>
              </a:pPr>
              <a:r>
                <a:rPr lang="ar-EG" sz="36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بركة دعاء ولي الله</a:t>
              </a:r>
            </a:p>
          </p:txBody>
        </p:sp>
      </p:grpSp>
      <p:grpSp>
        <p:nvGrpSpPr>
          <p:cNvPr id="49" name="Group 48">
            <a:extLst>
              <a:ext uri="{FF2B5EF4-FFF2-40B4-BE49-F238E27FC236}">
                <a16:creationId xmlns:a16="http://schemas.microsoft.com/office/drawing/2014/main" id="{E0EBC2E5-2C52-71F8-84CC-38707445A646}"/>
              </a:ext>
            </a:extLst>
          </p:cNvPr>
          <p:cNvGrpSpPr/>
          <p:nvPr/>
        </p:nvGrpSpPr>
        <p:grpSpPr>
          <a:xfrm>
            <a:off x="12269820" y="-97275"/>
            <a:ext cx="2204658" cy="7073900"/>
            <a:chOff x="3219727" y="-97275"/>
            <a:chExt cx="2204658" cy="7073900"/>
          </a:xfrm>
        </p:grpSpPr>
        <p:sp>
          <p:nvSpPr>
            <p:cNvPr id="16" name="Freeform: Shape 15">
              <a:extLst>
                <a:ext uri="{FF2B5EF4-FFF2-40B4-BE49-F238E27FC236}">
                  <a16:creationId xmlns:a16="http://schemas.microsoft.com/office/drawing/2014/main" id="{E56E3CEC-EE69-EFA7-40C0-78684F64446E}"/>
                </a:ext>
              </a:extLst>
            </p:cNvPr>
            <p:cNvSpPr/>
            <p:nvPr/>
          </p:nvSpPr>
          <p:spPr>
            <a:xfrm>
              <a:off x="3219727"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AC8167"/>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9" name="TextBox 8">
              <a:extLst>
                <a:ext uri="{FF2B5EF4-FFF2-40B4-BE49-F238E27FC236}">
                  <a16:creationId xmlns:a16="http://schemas.microsoft.com/office/drawing/2014/main" id="{02192B79-82B6-CBA2-3B7D-35838201893C}"/>
                </a:ext>
              </a:extLst>
            </p:cNvPr>
            <p:cNvSpPr txBox="1"/>
            <p:nvPr/>
          </p:nvSpPr>
          <p:spPr>
            <a:xfrm>
              <a:off x="3713516"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05</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32" name="TextBox 31">
              <a:extLst>
                <a:ext uri="{FF2B5EF4-FFF2-40B4-BE49-F238E27FC236}">
                  <a16:creationId xmlns:a16="http://schemas.microsoft.com/office/drawing/2014/main" id="{C94FD46F-6A53-1A9C-87A8-648476616641}"/>
                </a:ext>
              </a:extLst>
            </p:cNvPr>
            <p:cNvSpPr txBox="1"/>
            <p:nvPr/>
          </p:nvSpPr>
          <p:spPr>
            <a:xfrm>
              <a:off x="3478013" y="4400693"/>
              <a:ext cx="1559775" cy="2030236"/>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It </a:t>
              </a:r>
              <a:r>
                <a:rPr lang="en-US" sz="1400" b="1" i="1" kern="1200" dirty="0">
                  <a:latin typeface="Calibri" panose="020F0502020204030204" pitchFamily="34" charset="0"/>
                  <a:ea typeface="Calibri" panose="020F0502020204030204" pitchFamily="34" charset="0"/>
                  <a:cs typeface="Calibri" panose="020F0502020204030204" pitchFamily="34" charset="0"/>
                </a:rPr>
                <a:t>reinforces the value of hard work</a:t>
              </a:r>
              <a:r>
                <a:rPr lang="en-US" sz="1400" b="0" i="1" kern="1200" dirty="0">
                  <a:latin typeface="Calibri" panose="020F0502020204030204" pitchFamily="34" charset="0"/>
                  <a:ea typeface="Calibri" panose="020F0502020204030204" pitchFamily="34" charset="0"/>
                  <a:cs typeface="Calibri" panose="020F0502020204030204" pitchFamily="34" charset="0"/>
                </a:rPr>
                <a:t>, especially when one holds an equitable share in the business.</a:t>
              </a:r>
            </a:p>
          </p:txBody>
        </p:sp>
        <p:sp>
          <p:nvSpPr>
            <p:cNvPr id="33" name="TextBox 32">
              <a:extLst>
                <a:ext uri="{FF2B5EF4-FFF2-40B4-BE49-F238E27FC236}">
                  <a16:creationId xmlns:a16="http://schemas.microsoft.com/office/drawing/2014/main" id="{94430C20-E7AC-EFB3-B154-DCBD04B1666A}"/>
                </a:ext>
              </a:extLst>
            </p:cNvPr>
            <p:cNvSpPr txBox="1"/>
            <p:nvPr/>
          </p:nvSpPr>
          <p:spPr>
            <a:xfrm>
              <a:off x="3621310" y="2150200"/>
              <a:ext cx="1598257" cy="1815882"/>
            </a:xfrm>
            <a:prstGeom prst="rect">
              <a:avLst/>
            </a:prstGeom>
            <a:noFill/>
          </p:spPr>
          <p:txBody>
            <a:bodyPr wrap="square">
              <a:spAutoFit/>
            </a:bodyPr>
            <a:lstStyle/>
            <a:p>
              <a:pPr marL="171450" lvl="1" indent="-171450" algn="ctr" defTabSz="711200" rtl="1">
                <a:spcBef>
                  <a:spcPct val="0"/>
                </a:spcBef>
                <a:spcAft>
                  <a:spcPct val="15000"/>
                </a:spcAft>
                <a:buNone/>
              </a:pPr>
              <a:r>
                <a:rPr lang="ar-EG" sz="2800" kern="1200" dirty="0">
                  <a:solidFill>
                    <a:srgbClr val="7E2424"/>
                  </a:solidFill>
                  <a:latin typeface="Kanz-al-Marjaan" panose="03020500000000000000" pitchFamily="66" charset="-78"/>
                  <a:ea typeface="Kanz-al-Marjaan" panose="03020500000000000000" pitchFamily="66" charset="-78"/>
                  <a:cs typeface="DecoType Naskh" panose="02010400000000000000" pitchFamily="2" charset="-78"/>
                </a:rPr>
                <a:t>معرفة قيمة العمل لسبب الحصة في الشركة</a:t>
              </a:r>
            </a:p>
          </p:txBody>
        </p:sp>
      </p:grpSp>
      <p:grpSp>
        <p:nvGrpSpPr>
          <p:cNvPr id="50" name="Group 49">
            <a:extLst>
              <a:ext uri="{FF2B5EF4-FFF2-40B4-BE49-F238E27FC236}">
                <a16:creationId xmlns:a16="http://schemas.microsoft.com/office/drawing/2014/main" id="{F151886B-DB71-7C1B-31B9-33DF64AE4BBE}"/>
              </a:ext>
            </a:extLst>
          </p:cNvPr>
          <p:cNvGrpSpPr/>
          <p:nvPr/>
        </p:nvGrpSpPr>
        <p:grpSpPr>
          <a:xfrm>
            <a:off x="12269820" y="-97275"/>
            <a:ext cx="2204658" cy="7073900"/>
            <a:chOff x="1463951" y="-97275"/>
            <a:chExt cx="2204658" cy="7073900"/>
          </a:xfrm>
        </p:grpSpPr>
        <p:sp>
          <p:nvSpPr>
            <p:cNvPr id="17" name="Freeform: Shape 16">
              <a:extLst>
                <a:ext uri="{FF2B5EF4-FFF2-40B4-BE49-F238E27FC236}">
                  <a16:creationId xmlns:a16="http://schemas.microsoft.com/office/drawing/2014/main" id="{3071C3AE-9CFD-CE17-60EE-8FC606CE7668}"/>
                </a:ext>
              </a:extLst>
            </p:cNvPr>
            <p:cNvSpPr/>
            <p:nvPr/>
          </p:nvSpPr>
          <p:spPr>
            <a:xfrm>
              <a:off x="1463951" y="-97275"/>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9F574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10" name="TextBox 9">
              <a:extLst>
                <a:ext uri="{FF2B5EF4-FFF2-40B4-BE49-F238E27FC236}">
                  <a16:creationId xmlns:a16="http://schemas.microsoft.com/office/drawing/2014/main" id="{B1A64CC4-7189-7F83-A0B5-3721153501E8}"/>
                </a:ext>
              </a:extLst>
            </p:cNvPr>
            <p:cNvSpPr txBox="1"/>
            <p:nvPr/>
          </p:nvSpPr>
          <p:spPr>
            <a:xfrm>
              <a:off x="1929212"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06</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34" name="TextBox 33">
              <a:extLst>
                <a:ext uri="{FF2B5EF4-FFF2-40B4-BE49-F238E27FC236}">
                  <a16:creationId xmlns:a16="http://schemas.microsoft.com/office/drawing/2014/main" id="{BD0931EF-4ABB-D4B4-FF5A-1AD47C8E48C1}"/>
                </a:ext>
              </a:extLst>
            </p:cNvPr>
            <p:cNvSpPr txBox="1"/>
            <p:nvPr/>
          </p:nvSpPr>
          <p:spPr>
            <a:xfrm>
              <a:off x="1704030" y="4400693"/>
              <a:ext cx="1483866" cy="2310312"/>
            </a:xfrm>
            <a:prstGeom prst="rect">
              <a:avLst/>
            </a:prstGeom>
            <a:noFill/>
          </p:spPr>
          <p:txBody>
            <a:bodyPr wrap="square">
              <a:spAutoFit/>
            </a:bodyPr>
            <a:lstStyle/>
            <a:p>
              <a:pPr marL="114300" lvl="1"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It helps foster </a:t>
              </a:r>
              <a:r>
                <a:rPr lang="en-US" sz="1400" b="1" i="1" kern="1200" dirty="0">
                  <a:latin typeface="Calibri" panose="020F0502020204030204" pitchFamily="34" charset="0"/>
                  <a:ea typeface="Calibri" panose="020F0502020204030204" pitchFamily="34" charset="0"/>
                  <a:cs typeface="Calibri" panose="020F0502020204030204" pitchFamily="34" charset="0"/>
                </a:rPr>
                <a:t>family harmony </a:t>
              </a:r>
              <a:r>
                <a:rPr lang="en-US" sz="1400" b="0" i="1" kern="1200" dirty="0">
                  <a:latin typeface="Calibri" panose="020F0502020204030204" pitchFamily="34" charset="0"/>
                  <a:ea typeface="Calibri" panose="020F0502020204030204" pitchFamily="34" charset="0"/>
                  <a:cs typeface="Calibri" panose="020F0502020204030204" pitchFamily="34" charset="0"/>
                </a:rPr>
                <a:t>and stability, while also serving as a </a:t>
              </a:r>
              <a:r>
                <a:rPr lang="en-US" sz="1400" b="1" i="1" kern="1200" dirty="0">
                  <a:latin typeface="Calibri" panose="020F0502020204030204" pitchFamily="34" charset="0"/>
                  <a:ea typeface="Calibri" panose="020F0502020204030204" pitchFamily="34" charset="0"/>
                  <a:cs typeface="Calibri" panose="020F0502020204030204" pitchFamily="34" charset="0"/>
                </a:rPr>
                <a:t>safeguard against future conflicts</a:t>
              </a:r>
              <a:r>
                <a:rPr lang="en-US" sz="1400" b="0" i="1" kern="1200" dirty="0">
                  <a:latin typeface="Calibri" panose="020F0502020204030204" pitchFamily="34" charset="0"/>
                  <a:ea typeface="Calibri" panose="020F0502020204030204" pitchFamily="34" charset="0"/>
                  <a:cs typeface="Calibri" panose="020F0502020204030204" pitchFamily="34" charset="0"/>
                </a:rPr>
                <a:t>.</a:t>
              </a:r>
            </a:p>
          </p:txBody>
        </p:sp>
        <p:sp>
          <p:nvSpPr>
            <p:cNvPr id="35" name="TextBox 34">
              <a:extLst>
                <a:ext uri="{FF2B5EF4-FFF2-40B4-BE49-F238E27FC236}">
                  <a16:creationId xmlns:a16="http://schemas.microsoft.com/office/drawing/2014/main" id="{C6D0EB56-A007-6B41-CDF9-F54BCA9F05B3}"/>
                </a:ext>
              </a:extLst>
            </p:cNvPr>
            <p:cNvSpPr txBox="1"/>
            <p:nvPr/>
          </p:nvSpPr>
          <p:spPr>
            <a:xfrm>
              <a:off x="1683672" y="2150200"/>
              <a:ext cx="1634437" cy="2246769"/>
            </a:xfrm>
            <a:prstGeom prst="rect">
              <a:avLst/>
            </a:prstGeom>
            <a:noFill/>
          </p:spPr>
          <p:txBody>
            <a:bodyPr wrap="square">
              <a:spAutoFit/>
            </a:bodyPr>
            <a:lstStyle/>
            <a:p>
              <a:pPr marL="171450" lvl="1" indent="-171450" algn="ctr" defTabSz="711200" rtl="1">
                <a:spcBef>
                  <a:spcPct val="0"/>
                </a:spcBef>
                <a:spcAft>
                  <a:spcPct val="15000"/>
                </a:spcAft>
                <a:buNone/>
              </a:pPr>
              <a:r>
                <a:rPr lang="ar-EG" sz="2800" kern="1200" dirty="0">
                  <a:solidFill>
                    <a:srgbClr val="E4D9C7"/>
                  </a:solidFill>
                  <a:latin typeface="Kanz-al-Marjaan" panose="03020500000000000000" pitchFamily="66" charset="-78"/>
                  <a:ea typeface="Kanz-al-Marjaan" panose="03020500000000000000" pitchFamily="66" charset="-78"/>
                  <a:cs typeface="DecoType Naskh" panose="02010400000000000000" pitchFamily="2" charset="-78"/>
                </a:rPr>
                <a:t>سبب السكون في الاهل والحماية عن الاختلافات في المستقبل</a:t>
              </a:r>
            </a:p>
          </p:txBody>
        </p:sp>
      </p:grpSp>
      <p:grpSp>
        <p:nvGrpSpPr>
          <p:cNvPr id="51" name="Group 50">
            <a:extLst>
              <a:ext uri="{FF2B5EF4-FFF2-40B4-BE49-F238E27FC236}">
                <a16:creationId xmlns:a16="http://schemas.microsoft.com/office/drawing/2014/main" id="{5A256A85-503D-D65E-C918-CE59623973DB}"/>
              </a:ext>
            </a:extLst>
          </p:cNvPr>
          <p:cNvGrpSpPr/>
          <p:nvPr/>
        </p:nvGrpSpPr>
        <p:grpSpPr>
          <a:xfrm>
            <a:off x="12269820" y="-107950"/>
            <a:ext cx="2204658" cy="7073900"/>
            <a:chOff x="-291825" y="-107950"/>
            <a:chExt cx="2204658" cy="7073900"/>
          </a:xfrm>
        </p:grpSpPr>
        <p:sp>
          <p:nvSpPr>
            <p:cNvPr id="18" name="Freeform: Shape 17">
              <a:extLst>
                <a:ext uri="{FF2B5EF4-FFF2-40B4-BE49-F238E27FC236}">
                  <a16:creationId xmlns:a16="http://schemas.microsoft.com/office/drawing/2014/main" id="{71AD813A-4A71-D0CC-60D4-8423C5906715}"/>
                </a:ext>
              </a:extLst>
            </p:cNvPr>
            <p:cNvSpPr/>
            <p:nvPr/>
          </p:nvSpPr>
          <p:spPr>
            <a:xfrm>
              <a:off x="-291825" y="-107950"/>
              <a:ext cx="2204658" cy="7073900"/>
            </a:xfrm>
            <a:custGeom>
              <a:avLst/>
              <a:gdLst>
                <a:gd name="connsiteX0" fmla="*/ 0 w 2204658"/>
                <a:gd name="connsiteY0" fmla="*/ 0 h 7073900"/>
                <a:gd name="connsiteX1" fmla="*/ 1633271 w 2204658"/>
                <a:gd name="connsiteY1" fmla="*/ 0 h 7073900"/>
                <a:gd name="connsiteX2" fmla="*/ 1977956 w 2204658"/>
                <a:gd name="connsiteY2" fmla="*/ 0 h 7073900"/>
                <a:gd name="connsiteX3" fmla="*/ 2166579 w 2204658"/>
                <a:gd name="connsiteY3" fmla="*/ 0 h 7073900"/>
                <a:gd name="connsiteX4" fmla="*/ 2204658 w 2204658"/>
                <a:gd name="connsiteY4" fmla="*/ 38079 h 7073900"/>
                <a:gd name="connsiteX5" fmla="*/ 2204658 w 2204658"/>
                <a:gd name="connsiteY5" fmla="*/ 2117980 h 7073900"/>
                <a:gd name="connsiteX6" fmla="*/ 2166579 w 2204658"/>
                <a:gd name="connsiteY6" fmla="*/ 2156059 h 7073900"/>
                <a:gd name="connsiteX7" fmla="*/ 1977956 w 2204658"/>
                <a:gd name="connsiteY7" fmla="*/ 2156059 h 7073900"/>
                <a:gd name="connsiteX8" fmla="*/ 1977956 w 2204658"/>
                <a:gd name="connsiteY8" fmla="*/ 7073900 h 7073900"/>
                <a:gd name="connsiteX9" fmla="*/ 0 w 2204658"/>
                <a:gd name="connsiteY9" fmla="*/ 7073900 h 707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4658" h="7073900">
                  <a:moveTo>
                    <a:pt x="0" y="0"/>
                  </a:moveTo>
                  <a:lnTo>
                    <a:pt x="1633271" y="0"/>
                  </a:lnTo>
                  <a:lnTo>
                    <a:pt x="1977956" y="0"/>
                  </a:lnTo>
                  <a:lnTo>
                    <a:pt x="2166579" y="0"/>
                  </a:lnTo>
                  <a:cubicBezTo>
                    <a:pt x="2187609" y="0"/>
                    <a:pt x="2204658" y="17049"/>
                    <a:pt x="2204658" y="38079"/>
                  </a:cubicBezTo>
                  <a:lnTo>
                    <a:pt x="2204658" y="2117980"/>
                  </a:lnTo>
                  <a:cubicBezTo>
                    <a:pt x="2204658" y="2139010"/>
                    <a:pt x="2187609" y="2156059"/>
                    <a:pt x="2166579" y="2156059"/>
                  </a:cubicBezTo>
                  <a:lnTo>
                    <a:pt x="1977956" y="2156059"/>
                  </a:lnTo>
                  <a:lnTo>
                    <a:pt x="1977956" y="7073900"/>
                  </a:lnTo>
                  <a:lnTo>
                    <a:pt x="0" y="7073900"/>
                  </a:lnTo>
                  <a:close/>
                </a:path>
              </a:pathLst>
            </a:custGeom>
            <a:solidFill>
              <a:srgbClr val="7E2424"/>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dirty="0"/>
            </a:p>
          </p:txBody>
        </p:sp>
        <p:sp>
          <p:nvSpPr>
            <p:cNvPr id="11" name="TextBox 10">
              <a:extLst>
                <a:ext uri="{FF2B5EF4-FFF2-40B4-BE49-F238E27FC236}">
                  <a16:creationId xmlns:a16="http://schemas.microsoft.com/office/drawing/2014/main" id="{B8766AA7-DC0E-F0E2-E5F3-65E3B335A3DD}"/>
                </a:ext>
              </a:extLst>
            </p:cNvPr>
            <p:cNvSpPr txBox="1"/>
            <p:nvPr/>
          </p:nvSpPr>
          <p:spPr>
            <a:xfrm>
              <a:off x="132208" y="112071"/>
              <a:ext cx="1564735" cy="1323439"/>
            </a:xfrm>
            <a:prstGeom prst="rect">
              <a:avLst/>
            </a:prstGeom>
            <a:noFill/>
          </p:spPr>
          <p:txBody>
            <a:bodyPr wrap="square" rtlCol="0">
              <a:spAutoFit/>
            </a:bodyPr>
            <a:lstStyle/>
            <a:p>
              <a:pPr algn="ctr"/>
              <a:r>
                <a:rPr lang="en-US" sz="8000" dirty="0">
                  <a:solidFill>
                    <a:schemeClr val="tx1">
                      <a:alpha val="30000"/>
                    </a:schemeClr>
                  </a:solidFill>
                  <a:effectLst>
                    <a:innerShdw blurRad="114300">
                      <a:prstClr val="black"/>
                    </a:innerShdw>
                  </a:effectLst>
                  <a:latin typeface="Gilmer Heavy" panose="00000900000000000000" pitchFamily="50" charset="0"/>
                </a:rPr>
                <a:t>07</a:t>
              </a:r>
              <a:endParaRPr lang="en-AE" sz="8000" dirty="0">
                <a:solidFill>
                  <a:schemeClr val="tx1">
                    <a:alpha val="30000"/>
                  </a:schemeClr>
                </a:solidFill>
                <a:effectLst>
                  <a:innerShdw blurRad="114300">
                    <a:prstClr val="black"/>
                  </a:innerShdw>
                </a:effectLst>
                <a:latin typeface="Gilmer Heavy" panose="00000900000000000000" pitchFamily="50" charset="0"/>
              </a:endParaRPr>
            </a:p>
          </p:txBody>
        </p:sp>
        <p:sp>
          <p:nvSpPr>
            <p:cNvPr id="36" name="TextBox 35">
              <a:extLst>
                <a:ext uri="{FF2B5EF4-FFF2-40B4-BE49-F238E27FC236}">
                  <a16:creationId xmlns:a16="http://schemas.microsoft.com/office/drawing/2014/main" id="{A958C685-B5C3-B573-A8F6-8DE856AEB6CE}"/>
                </a:ext>
              </a:extLst>
            </p:cNvPr>
            <p:cNvSpPr txBox="1"/>
            <p:nvPr/>
          </p:nvSpPr>
          <p:spPr>
            <a:xfrm>
              <a:off x="-91466" y="4400693"/>
              <a:ext cx="1483866" cy="1750159"/>
            </a:xfrm>
            <a:prstGeom prst="rect">
              <a:avLst/>
            </a:prstGeom>
            <a:noFill/>
          </p:spPr>
          <p:txBody>
            <a:bodyPr wrap="square">
              <a:spAutoFit/>
            </a:bodyPr>
            <a:lstStyle/>
            <a:p>
              <a:pPr marL="228600" lvl="2" indent="-114300" algn="ctr" defTabSz="533400">
                <a:lnSpc>
                  <a:spcPct val="130000"/>
                </a:lnSpc>
                <a:spcBef>
                  <a:spcPct val="0"/>
                </a:spcBef>
                <a:spcAft>
                  <a:spcPct val="15000"/>
                </a:spcAft>
                <a:buFont typeface="Arial" panose="020B0604020202020204" pitchFamily="34" charset="0"/>
                <a:buNone/>
              </a:pPr>
              <a:r>
                <a:rPr lang="en-US" sz="1400" b="0" i="1" kern="1200" dirty="0">
                  <a:latin typeface="Calibri" panose="020F0502020204030204" pitchFamily="34" charset="0"/>
                  <a:ea typeface="Calibri" panose="020F0502020204030204" pitchFamily="34" charset="0"/>
                  <a:cs typeface="Calibri" panose="020F0502020204030204" pitchFamily="34" charset="0"/>
                </a:rPr>
                <a:t>It allows the father to make a </a:t>
              </a:r>
              <a:r>
                <a:rPr lang="en-US" sz="1400" b="1" i="1" kern="1200" dirty="0">
                  <a:latin typeface="Calibri" panose="020F0502020204030204" pitchFamily="34" charset="0"/>
                  <a:ea typeface="Calibri" panose="020F0502020204030204" pitchFamily="34" charset="0"/>
                  <a:cs typeface="Calibri" panose="020F0502020204030204" pitchFamily="34" charset="0"/>
                </a:rPr>
                <a:t>grant (</a:t>
              </a:r>
              <a:r>
                <a:rPr lang="en-US" sz="1400" b="1" i="1" kern="1200" dirty="0" err="1">
                  <a:latin typeface="Calibri" panose="020F0502020204030204" pitchFamily="34" charset="0"/>
                  <a:ea typeface="Calibri" panose="020F0502020204030204" pitchFamily="34" charset="0"/>
                  <a:cs typeface="Calibri" panose="020F0502020204030204" pitchFamily="34" charset="0"/>
                </a:rPr>
                <a:t>hibah</a:t>
              </a:r>
              <a:r>
                <a:rPr lang="en-US" sz="1400" b="1" i="1" kern="1200" dirty="0">
                  <a:latin typeface="Calibri" panose="020F0502020204030204" pitchFamily="34" charset="0"/>
                  <a:ea typeface="Calibri" panose="020F0502020204030204" pitchFamily="34" charset="0"/>
                  <a:cs typeface="Calibri" panose="020F0502020204030204" pitchFamily="34" charset="0"/>
                </a:rPr>
                <a:t>) to his son(s) </a:t>
              </a:r>
              <a:r>
                <a:rPr lang="en-US" sz="1400" b="0" i="1" kern="1200" dirty="0">
                  <a:latin typeface="Calibri" panose="020F0502020204030204" pitchFamily="34" charset="0"/>
                  <a:ea typeface="Calibri" panose="020F0502020204030204" pitchFamily="34" charset="0"/>
                  <a:cs typeface="Calibri" panose="020F0502020204030204" pitchFamily="34" charset="0"/>
                </a:rPr>
                <a:t>during his lifetime.</a:t>
              </a:r>
            </a:p>
          </p:txBody>
        </p:sp>
        <p:sp>
          <p:nvSpPr>
            <p:cNvPr id="37" name="TextBox 36">
              <a:extLst>
                <a:ext uri="{FF2B5EF4-FFF2-40B4-BE49-F238E27FC236}">
                  <a16:creationId xmlns:a16="http://schemas.microsoft.com/office/drawing/2014/main" id="{81F3EF12-499E-696E-86E2-4D3D85ADBFB9}"/>
                </a:ext>
              </a:extLst>
            </p:cNvPr>
            <p:cNvSpPr txBox="1"/>
            <p:nvPr/>
          </p:nvSpPr>
          <p:spPr>
            <a:xfrm>
              <a:off x="-60466" y="2150200"/>
              <a:ext cx="1598257" cy="954107"/>
            </a:xfrm>
            <a:prstGeom prst="rect">
              <a:avLst/>
            </a:prstGeom>
            <a:noFill/>
          </p:spPr>
          <p:txBody>
            <a:bodyPr wrap="square">
              <a:spAutoFit/>
            </a:bodyPr>
            <a:lstStyle/>
            <a:p>
              <a:pPr marL="171450" lvl="1" indent="-171450" algn="ctr" defTabSz="711200" rtl="1">
                <a:spcBef>
                  <a:spcPct val="0"/>
                </a:spcBef>
                <a:spcAft>
                  <a:spcPct val="15000"/>
                </a:spcAft>
                <a:buNone/>
              </a:pPr>
              <a:r>
                <a:rPr lang="ar-EG" sz="2800" kern="1200" dirty="0">
                  <a:solidFill>
                    <a:srgbClr val="CEC5AA"/>
                  </a:solidFill>
                  <a:latin typeface="Kanz-al-Marjaan" panose="03020500000000000000" pitchFamily="66" charset="-78"/>
                  <a:ea typeface="Kanz-al-Marjaan" panose="03020500000000000000" pitchFamily="66" charset="-78"/>
                  <a:cs typeface="DecoType Naskh" panose="02010400000000000000" pitchFamily="2" charset="-78"/>
                </a:rPr>
                <a:t>خيار الهبة في حيوة الوالد</a:t>
              </a:r>
            </a:p>
          </p:txBody>
        </p:sp>
      </p:grpSp>
      <p:grpSp>
        <p:nvGrpSpPr>
          <p:cNvPr id="4" name="Group 3">
            <a:extLst>
              <a:ext uri="{FF2B5EF4-FFF2-40B4-BE49-F238E27FC236}">
                <a16:creationId xmlns:a16="http://schemas.microsoft.com/office/drawing/2014/main" id="{F7993F15-635F-47A2-CE50-6D9F884F79AC}"/>
              </a:ext>
            </a:extLst>
          </p:cNvPr>
          <p:cNvGrpSpPr/>
          <p:nvPr/>
        </p:nvGrpSpPr>
        <p:grpSpPr>
          <a:xfrm>
            <a:off x="771163" y="2036880"/>
            <a:ext cx="10649674" cy="2784240"/>
            <a:chOff x="771163" y="2446680"/>
            <a:chExt cx="10649674" cy="2784240"/>
          </a:xfrm>
        </p:grpSpPr>
        <p:sp>
          <p:nvSpPr>
            <p:cNvPr id="2" name="Rectangle 1">
              <a:extLst>
                <a:ext uri="{FF2B5EF4-FFF2-40B4-BE49-F238E27FC236}">
                  <a16:creationId xmlns:a16="http://schemas.microsoft.com/office/drawing/2014/main" id="{8CFF1542-58E8-D4F4-0E8F-89ECCD65438D}"/>
                </a:ext>
              </a:extLst>
            </p:cNvPr>
            <p:cNvSpPr/>
            <p:nvPr/>
          </p:nvSpPr>
          <p:spPr>
            <a:xfrm>
              <a:off x="771163" y="2446680"/>
              <a:ext cx="10649674" cy="2049279"/>
            </a:xfrm>
            <a:prstGeom prst="rect">
              <a:avLst/>
            </a:prstGeom>
          </p:spPr>
          <p:txBody>
            <a:bodyPr wrap="square">
              <a:spAutoFit/>
            </a:bodyPr>
            <a:lstStyle/>
            <a:p>
              <a:pPr algn="ctr" rtl="1">
                <a:lnSpc>
                  <a:spcPct val="150000"/>
                </a:lnSpc>
                <a:spcAft>
                  <a:spcPts val="800"/>
                </a:spcAft>
              </a:pPr>
              <a:r>
                <a:rPr lang="ar-EG" sz="4000" dirty="0">
                  <a:solidFill>
                    <a:srgbClr val="7E2424"/>
                  </a:solidFill>
                  <a:effectLst/>
                  <a:latin typeface="Calibri" panose="020F0502020204030204" pitchFamily="34" charset="0"/>
                  <a:ea typeface="Calibri" panose="020F0502020204030204" pitchFamily="34" charset="0"/>
                  <a:cs typeface="Kanz-al-Marjaan" panose="03020500000000000000" pitchFamily="66" charset="-78"/>
                </a:rPr>
                <a:t>....." فلا </a:t>
              </a:r>
              <a:r>
                <a:rPr lang="ar-EG" sz="4000" dirty="0">
                  <a:solidFill>
                    <a:srgbClr val="7E2424"/>
                  </a:solidFill>
                  <a:latin typeface="Calibri" panose="020F0502020204030204" pitchFamily="34" charset="0"/>
                  <a:ea typeface="Calibri" panose="020F0502020204030204" pitchFamily="34" charset="0"/>
                  <a:cs typeface="Kanz-al-Marjaan" panose="03020500000000000000" pitchFamily="66" charset="-78"/>
                </a:rPr>
                <a:t>يحل للمؤمن ان يتخذهم خلطاء في البيع والشراء من غير ضرورة، </a:t>
              </a:r>
            </a:p>
            <a:p>
              <a:pPr algn="ctr" rtl="1">
                <a:lnSpc>
                  <a:spcPct val="150000"/>
                </a:lnSpc>
                <a:spcAft>
                  <a:spcPts val="800"/>
                </a:spcAft>
              </a:pPr>
              <a:r>
                <a:rPr lang="ar-EG" sz="4400" b="1" dirty="0">
                  <a:solidFill>
                    <a:srgbClr val="7E2424"/>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Kanz-al-Marjaan" panose="03020500000000000000" pitchFamily="66" charset="-78"/>
                </a:rPr>
                <a:t>فان مشاركة المؤمن افضل من مشاركة غيره</a:t>
              </a:r>
              <a:r>
                <a:rPr lang="ar-EG" sz="4400" dirty="0">
                  <a:solidFill>
                    <a:srgbClr val="7E2424"/>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Kanz-al-Marjaan" panose="03020500000000000000" pitchFamily="66" charset="-78"/>
                </a:rPr>
                <a:t>.....</a:t>
              </a:r>
              <a:r>
                <a:rPr lang="ar-EG" sz="4000" dirty="0">
                  <a:solidFill>
                    <a:srgbClr val="7E2424"/>
                  </a:solidFill>
                  <a:latin typeface="Calibri" panose="020F0502020204030204" pitchFamily="34" charset="0"/>
                  <a:ea typeface="Calibri" panose="020F0502020204030204" pitchFamily="34" charset="0"/>
                  <a:cs typeface="Kanz-al-Marjaan" panose="03020500000000000000" pitchFamily="66" charset="-78"/>
                </a:rPr>
                <a:t>"</a:t>
              </a:r>
              <a:endParaRPr lang="en-IN" sz="2400" dirty="0">
                <a:solidFill>
                  <a:srgbClr val="7E2424"/>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FB791BCC-2E6B-D7EC-1919-27827146F27C}"/>
                </a:ext>
              </a:extLst>
            </p:cNvPr>
            <p:cNvSpPr txBox="1"/>
            <p:nvPr/>
          </p:nvSpPr>
          <p:spPr>
            <a:xfrm>
              <a:off x="4891578" y="4769255"/>
              <a:ext cx="2408843" cy="461665"/>
            </a:xfrm>
            <a:prstGeom prst="rect">
              <a:avLst/>
            </a:prstGeom>
            <a:noFill/>
          </p:spPr>
          <p:txBody>
            <a:bodyPr wrap="square" rtlCol="0">
              <a:spAutoFit/>
            </a:bodyPr>
            <a:lstStyle/>
            <a:p>
              <a:pPr algn="ctr" rtl="1"/>
              <a:r>
                <a:rPr lang="ar-EG" sz="2400" dirty="0">
                  <a:latin typeface="Kanz-al-Marjaan" panose="03020500000000000000" pitchFamily="66" charset="-78"/>
                  <a:ea typeface="Kanz-al-Marjaan" panose="03020500000000000000" pitchFamily="66" charset="-78"/>
                  <a:cs typeface="Kanz-al-Marjaan" panose="03020500000000000000" pitchFamily="66" charset="-78"/>
                </a:rPr>
                <a:t>من عبارة كتاب النجاح</a:t>
              </a:r>
              <a:endParaRPr lang="en-IN" sz="2400" dirty="0">
                <a:latin typeface="Kanz-al-Marjaan" panose="03020500000000000000" pitchFamily="66" charset="-78"/>
                <a:ea typeface="Kanz-al-Marjaan" panose="03020500000000000000" pitchFamily="66" charset="-78"/>
                <a:cs typeface="Kanz-al-Marjaan" panose="03020500000000000000" pitchFamily="66" charset="-78"/>
              </a:endParaRPr>
            </a:p>
          </p:txBody>
        </p:sp>
      </p:grpSp>
    </p:spTree>
    <p:extLst>
      <p:ext uri="{BB962C8B-B14F-4D97-AF65-F5344CB8AC3E}">
        <p14:creationId xmlns:p14="http://schemas.microsoft.com/office/powerpoint/2010/main" val="21634953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out)">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CEC5AA"/>
        </a:solidFill>
        <a:effectLst/>
      </p:bgPr>
    </p:bg>
    <p:spTree>
      <p:nvGrpSpPr>
        <p:cNvPr id="1" name="">
          <a:extLst>
            <a:ext uri="{FF2B5EF4-FFF2-40B4-BE49-F238E27FC236}">
              <a16:creationId xmlns:a16="http://schemas.microsoft.com/office/drawing/2014/main" id="{52EE4CF2-102C-F68F-7DA4-37DDE5022CF6}"/>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5848A895-AFF5-A34F-F455-07682E9753B4}"/>
              </a:ext>
            </a:extLst>
          </p:cNvPr>
          <p:cNvPicPr>
            <a:picLocks noChangeAspect="1"/>
          </p:cNvPicPr>
          <p:nvPr/>
        </p:nvPicPr>
        <p:blipFill>
          <a:blip r:embed="rId2">
            <a:duotone>
              <a:prstClr val="black"/>
              <a:srgbClr val="D9C3A5">
                <a:tint val="50000"/>
                <a:satMod val="180000"/>
              </a:srgbClr>
            </a:duotone>
            <a:alphaModFix amt="15000"/>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22" name="Picture 21">
            <a:extLst>
              <a:ext uri="{FF2B5EF4-FFF2-40B4-BE49-F238E27FC236}">
                <a16:creationId xmlns:a16="http://schemas.microsoft.com/office/drawing/2014/main" id="{FC057FA8-CA44-2DB1-EF79-C27FADD71D4D}"/>
              </a:ext>
            </a:extLst>
          </p:cNvPr>
          <p:cNvPicPr>
            <a:picLocks noChangeAspect="1"/>
          </p:cNvPicPr>
          <p:nvPr/>
        </p:nvPicPr>
        <p:blipFill>
          <a:blip r:embed="rId3"/>
          <a:stretch>
            <a:fillRect/>
          </a:stretch>
        </p:blipFill>
        <p:spPr>
          <a:xfrm>
            <a:off x="932740" y="1415513"/>
            <a:ext cx="1448160" cy="2625715"/>
          </a:xfrm>
          <a:prstGeom prst="rect">
            <a:avLst/>
          </a:prstGeom>
        </p:spPr>
      </p:pic>
      <p:sp>
        <p:nvSpPr>
          <p:cNvPr id="24" name="TextBox 23">
            <a:extLst>
              <a:ext uri="{FF2B5EF4-FFF2-40B4-BE49-F238E27FC236}">
                <a16:creationId xmlns:a16="http://schemas.microsoft.com/office/drawing/2014/main" id="{23FE9AA9-861B-D65E-812F-757315205812}"/>
              </a:ext>
            </a:extLst>
          </p:cNvPr>
          <p:cNvSpPr txBox="1"/>
          <p:nvPr/>
        </p:nvSpPr>
        <p:spPr>
          <a:xfrm>
            <a:off x="675488" y="993308"/>
            <a:ext cx="1962665" cy="369332"/>
          </a:xfrm>
          <a:prstGeom prst="rect">
            <a:avLst/>
          </a:prstGeom>
          <a:noFill/>
        </p:spPr>
        <p:txBody>
          <a:bodyPr wrap="square" rtlCol="0">
            <a:spAutoFit/>
          </a:bodyPr>
          <a:lstStyle/>
          <a:p>
            <a:pPr algn="ctr"/>
            <a:r>
              <a:rPr lang="en-US" dirty="0">
                <a:latin typeface="Gilmer Light" panose="00000400000000000000" pitchFamily="50" charset="0"/>
              </a:rPr>
              <a:t>MURTAZA BHAI</a:t>
            </a:r>
          </a:p>
        </p:txBody>
      </p:sp>
      <p:pic>
        <p:nvPicPr>
          <p:cNvPr id="38" name="Picture 37">
            <a:extLst>
              <a:ext uri="{FF2B5EF4-FFF2-40B4-BE49-F238E27FC236}">
                <a16:creationId xmlns:a16="http://schemas.microsoft.com/office/drawing/2014/main" id="{A2B43446-777B-005F-9276-13CA2AD1D6A9}"/>
              </a:ext>
            </a:extLst>
          </p:cNvPr>
          <p:cNvPicPr>
            <a:picLocks noChangeAspect="1"/>
          </p:cNvPicPr>
          <p:nvPr/>
        </p:nvPicPr>
        <p:blipFill>
          <a:blip r:embed="rId4"/>
          <a:stretch>
            <a:fillRect/>
          </a:stretch>
        </p:blipFill>
        <p:spPr>
          <a:xfrm>
            <a:off x="4985777" y="1415513"/>
            <a:ext cx="1448160" cy="2625715"/>
          </a:xfrm>
          <a:prstGeom prst="rect">
            <a:avLst/>
          </a:prstGeom>
        </p:spPr>
      </p:pic>
      <p:sp>
        <p:nvSpPr>
          <p:cNvPr id="39" name="TextBox 38">
            <a:extLst>
              <a:ext uri="{FF2B5EF4-FFF2-40B4-BE49-F238E27FC236}">
                <a16:creationId xmlns:a16="http://schemas.microsoft.com/office/drawing/2014/main" id="{BF4D15D3-81AB-8C7D-A8A5-A7B7061177F1}"/>
              </a:ext>
            </a:extLst>
          </p:cNvPr>
          <p:cNvSpPr txBox="1"/>
          <p:nvPr/>
        </p:nvSpPr>
        <p:spPr>
          <a:xfrm>
            <a:off x="4728525" y="993308"/>
            <a:ext cx="1962665" cy="369332"/>
          </a:xfrm>
          <a:prstGeom prst="rect">
            <a:avLst/>
          </a:prstGeom>
          <a:noFill/>
        </p:spPr>
        <p:txBody>
          <a:bodyPr wrap="square" rtlCol="0">
            <a:spAutoFit/>
          </a:bodyPr>
          <a:lstStyle/>
          <a:p>
            <a:pPr algn="ctr"/>
            <a:r>
              <a:rPr lang="en-US" dirty="0">
                <a:latin typeface="Gilmer Light" panose="00000400000000000000" pitchFamily="50" charset="0"/>
              </a:rPr>
              <a:t>ABBAS BHAI</a:t>
            </a:r>
          </a:p>
        </p:txBody>
      </p:sp>
      <p:pic>
        <p:nvPicPr>
          <p:cNvPr id="42" name="Graphic 41" descr="Close">
            <a:extLst>
              <a:ext uri="{FF2B5EF4-FFF2-40B4-BE49-F238E27FC236}">
                <a16:creationId xmlns:a16="http://schemas.microsoft.com/office/drawing/2014/main" id="{C657E7E4-ADD1-D0B6-07A5-23F3861B06E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47792" y="1403621"/>
            <a:ext cx="2871094" cy="2871094"/>
          </a:xfrm>
          <a:prstGeom prst="rect">
            <a:avLst/>
          </a:prstGeom>
        </p:spPr>
      </p:pic>
      <p:sp>
        <p:nvSpPr>
          <p:cNvPr id="54" name="TextBox 53">
            <a:extLst>
              <a:ext uri="{FF2B5EF4-FFF2-40B4-BE49-F238E27FC236}">
                <a16:creationId xmlns:a16="http://schemas.microsoft.com/office/drawing/2014/main" id="{065DE840-869B-4873-8EEA-9988BB748B72}"/>
              </a:ext>
            </a:extLst>
          </p:cNvPr>
          <p:cNvSpPr txBox="1"/>
          <p:nvPr/>
        </p:nvSpPr>
        <p:spPr>
          <a:xfrm>
            <a:off x="7695661" y="900994"/>
            <a:ext cx="4047233" cy="4985980"/>
          </a:xfrm>
          <a:prstGeom prst="rect">
            <a:avLst/>
          </a:prstGeom>
          <a:noFill/>
        </p:spPr>
        <p:txBody>
          <a:bodyPr wrap="square">
            <a:spAutoFit/>
          </a:bodyPr>
          <a:lstStyle/>
          <a:p>
            <a:pPr lvl="0" algn="ctr" rtl="1">
              <a:lnSpc>
                <a:spcPct val="150000"/>
              </a:lnSpc>
              <a:defRPr/>
            </a:pPr>
            <a:r>
              <a:rPr kumimoji="0" lang="ar-SA" sz="3600" b="0" i="0" u="none" strike="noStrike" kern="1200" cap="none" spc="0" normalizeH="0" baseline="0" noProof="0" dirty="0">
                <a:ln>
                  <a:noFill/>
                </a:ln>
                <a:solidFill>
                  <a:prstClr val="black"/>
                </a:solidFill>
                <a:effectLst/>
                <a:uLnTx/>
                <a:uFillTx/>
                <a:latin typeface="Al-Fatemi LSD1424 ver1" panose="03020500000000000000" pitchFamily="66" charset="-78"/>
                <a:ea typeface="Times New Roman" panose="02020603050405020304" pitchFamily="18" charset="0"/>
                <a:cs typeface="DecoType Naskh" panose="02010400000000000000" pitchFamily="2" charset="-78"/>
              </a:rPr>
              <a:t>وإن كان لرجل على رجل دين فضاربه أو شاركه به</a:t>
            </a:r>
            <a:endParaRPr kumimoji="0" lang="en-US" sz="3600" b="0" i="0" u="none" strike="noStrike" kern="1200" cap="none" spc="0" normalizeH="0" baseline="0" noProof="0" dirty="0">
              <a:ln>
                <a:noFill/>
              </a:ln>
              <a:solidFill>
                <a:prstClr val="black"/>
              </a:solidFill>
              <a:effectLst/>
              <a:uLnTx/>
              <a:uFillTx/>
              <a:latin typeface="Al-Fatemi LSD1424 ver1" panose="03020500000000000000" pitchFamily="66" charset="-78"/>
              <a:ea typeface="Times New Roman" panose="02020603050405020304" pitchFamily="18" charset="0"/>
              <a:cs typeface="DecoType Naskh" panose="02010400000000000000" pitchFamily="2" charset="-78"/>
            </a:endParaRPr>
          </a:p>
          <a:p>
            <a:pPr lvl="0" algn="ctr" rtl="1">
              <a:lnSpc>
                <a:spcPct val="150000"/>
              </a:lnSpc>
              <a:defRPr/>
            </a:pPr>
            <a:r>
              <a:rPr kumimoji="0" lang="ar-SA" sz="3600" b="0" i="0" u="none" strike="noStrike" kern="1200" cap="none" spc="0" normalizeH="0" baseline="0" noProof="0" dirty="0">
                <a:ln>
                  <a:noFill/>
                </a:ln>
                <a:solidFill>
                  <a:prstClr val="black"/>
                </a:solidFill>
                <a:effectLst/>
                <a:uLnTx/>
                <a:uFillTx/>
                <a:latin typeface="Al-Fatemi LSD1424 ver1" panose="03020500000000000000" pitchFamily="66" charset="-78"/>
                <a:ea typeface="Times New Roman" panose="02020603050405020304" pitchFamily="18" charset="0"/>
                <a:cs typeface="DecoType Naskh" panose="02010400000000000000" pitchFamily="2" charset="-78"/>
              </a:rPr>
              <a:t> </a:t>
            </a:r>
            <a:endParaRPr lang="en-US" sz="3600" b="1" dirty="0">
              <a:solidFill>
                <a:prstClr val="black"/>
              </a:solidFill>
              <a:effectLst>
                <a:outerShdw blurRad="38100" dist="38100" dir="2700000" algn="tl">
                  <a:srgbClr val="000000">
                    <a:alpha val="43137"/>
                  </a:srgbClr>
                </a:outerShdw>
              </a:effectLst>
              <a:latin typeface="Al-Fatemi LSD1424 ver1" panose="03020500000000000000" pitchFamily="66" charset="-78"/>
              <a:ea typeface="Times New Roman" panose="02020603050405020304" pitchFamily="18" charset="0"/>
              <a:cs typeface="DecoType Naskh" panose="02010400000000000000" pitchFamily="2" charset="-78"/>
            </a:endParaRPr>
          </a:p>
          <a:p>
            <a:pPr lvl="0" algn="ctr" rtl="1">
              <a:lnSpc>
                <a:spcPct val="150000"/>
              </a:lnSpc>
              <a:defRPr/>
            </a:pPr>
            <a:endParaRPr lang="en-AE" sz="3600" b="1" dirty="0">
              <a:solidFill>
                <a:prstClr val="black"/>
              </a:solidFill>
              <a:effectLst>
                <a:outerShdw blurRad="38100" dist="38100" dir="2700000" algn="tl">
                  <a:srgbClr val="000000">
                    <a:alpha val="43137"/>
                  </a:srgbClr>
                </a:outerShdw>
              </a:effectLst>
              <a:latin typeface="Al-Fatemi LSD1424 ver1" panose="03020500000000000000" pitchFamily="66" charset="-78"/>
              <a:ea typeface="Times New Roman" panose="02020603050405020304" pitchFamily="18" charset="0"/>
              <a:cs typeface="DecoType Naskh" panose="02010400000000000000" pitchFamily="2" charset="-78"/>
            </a:endParaRPr>
          </a:p>
          <a:p>
            <a:pPr lvl="0" algn="ctr" rtl="1">
              <a:lnSpc>
                <a:spcPct val="150000"/>
              </a:lnSpc>
              <a:defRPr/>
            </a:pPr>
            <a:r>
              <a:rPr kumimoji="0" lang="ar-SA" sz="4000" b="0" i="0" u="none" strike="noStrike" kern="1200" cap="none" spc="0" normalizeH="0" baseline="0" noProof="0" dirty="0">
                <a:ln>
                  <a:noFill/>
                </a:ln>
                <a:solidFill>
                  <a:prstClr val="black"/>
                </a:solidFill>
                <a:effectLst/>
                <a:uLnTx/>
                <a:uFillTx/>
                <a:latin typeface="Al-Fatemi LSD1424 ver1" panose="03020500000000000000" pitchFamily="66" charset="-78"/>
                <a:ea typeface="Times New Roman" panose="02020603050405020304" pitchFamily="18" charset="0"/>
                <a:cs typeface="DecoType Naskh" panose="02010400000000000000" pitchFamily="2" charset="-78"/>
              </a:rPr>
              <a:t> فحينئذ يشاركه أو يضاربه،</a:t>
            </a:r>
            <a:endParaRPr kumimoji="0" lang="ar-EG" sz="4000" b="0" i="0" u="none" strike="noStrike" kern="1200" cap="none" spc="0" normalizeH="0" baseline="0" noProof="0" dirty="0">
              <a:ln>
                <a:noFill/>
              </a:ln>
              <a:solidFill>
                <a:prstClr val="black"/>
              </a:solidFill>
              <a:effectLst/>
              <a:uLnTx/>
              <a:uFillTx/>
              <a:latin typeface="Al-Fatemi LSD1424 ver1" panose="03020500000000000000" pitchFamily="66" charset="-78"/>
              <a:ea typeface="Times New Roman" panose="02020603050405020304" pitchFamily="18" charset="0"/>
              <a:cs typeface="DecoType Naskh" panose="02010400000000000000" pitchFamily="2" charset="-78"/>
            </a:endParaRPr>
          </a:p>
          <a:p>
            <a:pPr marL="0" marR="0" lvl="0" indent="0" defTabSz="914400" rtl="1" eaLnBrk="1" fontAlgn="auto" latinLnBrk="0" hangingPunct="1">
              <a:lnSpc>
                <a:spcPct val="150000"/>
              </a:lnSpc>
              <a:spcBef>
                <a:spcPts val="0"/>
              </a:spcBef>
              <a:spcAft>
                <a:spcPts val="0"/>
              </a:spcAft>
              <a:buClrTx/>
              <a:buSzTx/>
              <a:buFontTx/>
              <a:buNone/>
              <a:tabLst/>
              <a:defRPr/>
            </a:pPr>
            <a:r>
              <a:rPr kumimoji="0" lang="ar-EG" sz="2800" b="0" i="0" u="none" strike="noStrike" kern="1200" cap="none" spc="0" normalizeH="0" baseline="0" noProof="0" dirty="0">
                <a:ln>
                  <a:noFill/>
                </a:ln>
                <a:solidFill>
                  <a:prstClr val="black"/>
                </a:solidFill>
                <a:effectLst/>
                <a:uLnTx/>
                <a:uFillTx/>
                <a:latin typeface="Kanz-al-Marjaan" panose="03020500000000000000" pitchFamily="66" charset="-78"/>
                <a:ea typeface="Kanz-al-Marjaan" panose="03020500000000000000" pitchFamily="66" charset="-78"/>
                <a:cs typeface="DecoType Naskh" panose="02010400000000000000" pitchFamily="2" charset="-78"/>
              </a:rPr>
              <a:t>مختصر الاثار</a:t>
            </a:r>
            <a:endParaRPr kumimoji="0" lang="en-IN" sz="2800" b="0" i="0" u="none" strike="noStrike" kern="1200" cap="none" spc="0" normalizeH="0" baseline="0" noProof="0" dirty="0">
              <a:ln>
                <a:noFill/>
              </a:ln>
              <a:solidFill>
                <a:prstClr val="black"/>
              </a:solidFill>
              <a:effectLst/>
              <a:uLnTx/>
              <a:uFillTx/>
              <a:latin typeface="Kanz-al-Marjaan" panose="03020500000000000000" pitchFamily="66" charset="-78"/>
              <a:ea typeface="Kanz-al-Marjaan" panose="03020500000000000000" pitchFamily="66" charset="-78"/>
              <a:cs typeface="DecoType Naskh" panose="02010400000000000000" pitchFamily="2" charset="-78"/>
            </a:endParaRPr>
          </a:p>
        </p:txBody>
      </p:sp>
      <p:sp>
        <p:nvSpPr>
          <p:cNvPr id="64" name="TextBox 63">
            <a:extLst>
              <a:ext uri="{FF2B5EF4-FFF2-40B4-BE49-F238E27FC236}">
                <a16:creationId xmlns:a16="http://schemas.microsoft.com/office/drawing/2014/main" id="{9FBA9653-E800-ECBD-13C9-16AACA8233EA}"/>
              </a:ext>
            </a:extLst>
          </p:cNvPr>
          <p:cNvSpPr txBox="1"/>
          <p:nvPr/>
        </p:nvSpPr>
        <p:spPr>
          <a:xfrm>
            <a:off x="7434970" y="2516821"/>
            <a:ext cx="4366340" cy="1754326"/>
          </a:xfrm>
          <a:prstGeom prst="rect">
            <a:avLst/>
          </a:prstGeom>
          <a:noFill/>
        </p:spPr>
        <p:txBody>
          <a:bodyPr wrap="square">
            <a:spAutoFit/>
          </a:bodyPr>
          <a:lstStyle/>
          <a:p>
            <a:pPr lvl="0" algn="ctr" rtl="1">
              <a:lnSpc>
                <a:spcPct val="150000"/>
              </a:lnSpc>
              <a:defRPr/>
            </a:pPr>
            <a:r>
              <a:rPr lang="ar-SA" sz="3600" b="1" dirty="0">
                <a:solidFill>
                  <a:prstClr val="black"/>
                </a:solidFill>
                <a:effectLst>
                  <a:outerShdw blurRad="38100" dist="38100" dir="2700000" algn="tl">
                    <a:srgbClr val="000000">
                      <a:alpha val="43137"/>
                    </a:srgbClr>
                  </a:outerShdw>
                </a:effectLst>
                <a:latin typeface="Al-Fatemi LSD1424 ver1" panose="03020500000000000000" pitchFamily="66" charset="-78"/>
                <a:ea typeface="Times New Roman" panose="02020603050405020304" pitchFamily="18" charset="0"/>
                <a:cs typeface="DecoType Naskh" panose="02010400000000000000" pitchFamily="2" charset="-78"/>
              </a:rPr>
              <a:t>لم يجز ولم ينعقد بذلك شركة ولا مضاربة حتى يحضره الدين ويدفعه إليه ،</a:t>
            </a:r>
            <a:endParaRPr lang="en-US" sz="3600" b="1" dirty="0">
              <a:solidFill>
                <a:prstClr val="black"/>
              </a:solidFill>
              <a:effectLst>
                <a:outerShdw blurRad="38100" dist="38100" dir="2700000" algn="tl">
                  <a:srgbClr val="000000">
                    <a:alpha val="43137"/>
                  </a:srgbClr>
                </a:outerShdw>
              </a:effectLst>
              <a:latin typeface="Al-Fatemi LSD1424 ver1" panose="03020500000000000000" pitchFamily="66" charset="-78"/>
              <a:ea typeface="Times New Roman" panose="02020603050405020304" pitchFamily="18" charset="0"/>
              <a:cs typeface="DecoType Naskh" panose="02010400000000000000" pitchFamily="2" charset="-78"/>
            </a:endParaRPr>
          </a:p>
        </p:txBody>
      </p:sp>
      <p:grpSp>
        <p:nvGrpSpPr>
          <p:cNvPr id="69" name="Group 68">
            <a:extLst>
              <a:ext uri="{FF2B5EF4-FFF2-40B4-BE49-F238E27FC236}">
                <a16:creationId xmlns:a16="http://schemas.microsoft.com/office/drawing/2014/main" id="{2A368C2D-560B-E668-8070-D358A9799A0E}"/>
              </a:ext>
            </a:extLst>
          </p:cNvPr>
          <p:cNvGrpSpPr/>
          <p:nvPr/>
        </p:nvGrpSpPr>
        <p:grpSpPr>
          <a:xfrm>
            <a:off x="120120" y="3675121"/>
            <a:ext cx="3073400" cy="2619288"/>
            <a:chOff x="120120" y="3675121"/>
            <a:chExt cx="3073400" cy="2619288"/>
          </a:xfrm>
        </p:grpSpPr>
        <p:sp>
          <p:nvSpPr>
            <p:cNvPr id="40" name="Oval 39">
              <a:extLst>
                <a:ext uri="{FF2B5EF4-FFF2-40B4-BE49-F238E27FC236}">
                  <a16:creationId xmlns:a16="http://schemas.microsoft.com/office/drawing/2014/main" id="{92C745FE-00B4-5A53-5EB8-7224732698DC}"/>
                </a:ext>
              </a:extLst>
            </p:cNvPr>
            <p:cNvSpPr/>
            <p:nvPr/>
          </p:nvSpPr>
          <p:spPr>
            <a:xfrm>
              <a:off x="322397" y="3675121"/>
              <a:ext cx="2668847" cy="2619288"/>
            </a:xfrm>
            <a:prstGeom prst="ellipse">
              <a:avLst/>
            </a:prstGeom>
            <a:solidFill>
              <a:srgbClr val="0F2739"/>
            </a:solidFill>
            <a:ln>
              <a:noFill/>
            </a:ln>
            <a:scene3d>
              <a:camera prst="orthographicFront"/>
              <a:lightRig rig="threePt" dir="t"/>
            </a:scene3d>
            <a:sp3d prstMaterial="metal">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IN" sz="2400" dirty="0">
                <a:solidFill>
                  <a:prstClr val="black"/>
                </a:solidFill>
                <a:latin typeface="Gilmer Medium" panose="00000700000000000000" pitchFamily="50" charset="0"/>
                <a:cs typeface="Times New Roman" panose="02020603050405020304" pitchFamily="18" charset="0"/>
              </a:endParaRPr>
            </a:p>
          </p:txBody>
        </p:sp>
        <p:sp>
          <p:nvSpPr>
            <p:cNvPr id="66" name="TextBox 65">
              <a:extLst>
                <a:ext uri="{FF2B5EF4-FFF2-40B4-BE49-F238E27FC236}">
                  <a16:creationId xmlns:a16="http://schemas.microsoft.com/office/drawing/2014/main" id="{0E5A7FB7-7291-3E01-6297-5A6FF23ECB3A}"/>
                </a:ext>
              </a:extLst>
            </p:cNvPr>
            <p:cNvSpPr txBox="1"/>
            <p:nvPr/>
          </p:nvSpPr>
          <p:spPr>
            <a:xfrm>
              <a:off x="120120" y="4723155"/>
              <a:ext cx="3073400" cy="523220"/>
            </a:xfrm>
            <a:prstGeom prst="rect">
              <a:avLst/>
            </a:prstGeom>
            <a:noFill/>
            <a:ln>
              <a:noFill/>
            </a:ln>
          </p:spPr>
          <p:txBody>
            <a:bodyPr wrap="square" rtlCol="0">
              <a:spAutoFit/>
            </a:bodyPr>
            <a:lstStyle/>
            <a:p>
              <a:pPr algn="ctr"/>
              <a:r>
                <a:rPr lang="en-US" sz="2800" dirty="0">
                  <a:solidFill>
                    <a:srgbClr val="F7EEE5"/>
                  </a:solidFill>
                  <a:latin typeface="Gilmer Medium" panose="00000700000000000000" pitchFamily="50" charset="0"/>
                </a:rPr>
                <a:t>INVESTMENT</a:t>
              </a:r>
              <a:endParaRPr lang="en-AE" sz="2800" dirty="0">
                <a:solidFill>
                  <a:srgbClr val="F7EEE5"/>
                </a:solidFill>
                <a:latin typeface="Gilmer Medium" panose="00000700000000000000" pitchFamily="50" charset="0"/>
              </a:endParaRPr>
            </a:p>
          </p:txBody>
        </p:sp>
      </p:grpSp>
      <p:grpSp>
        <p:nvGrpSpPr>
          <p:cNvPr id="70" name="Group 69">
            <a:extLst>
              <a:ext uri="{FF2B5EF4-FFF2-40B4-BE49-F238E27FC236}">
                <a16:creationId xmlns:a16="http://schemas.microsoft.com/office/drawing/2014/main" id="{6CD278A6-5B78-6250-588F-9938242C2B72}"/>
              </a:ext>
            </a:extLst>
          </p:cNvPr>
          <p:cNvGrpSpPr/>
          <p:nvPr/>
        </p:nvGrpSpPr>
        <p:grpSpPr>
          <a:xfrm>
            <a:off x="4173157" y="3725952"/>
            <a:ext cx="3073400" cy="2517626"/>
            <a:chOff x="4173157" y="3725952"/>
            <a:chExt cx="3073400" cy="2517626"/>
          </a:xfrm>
        </p:grpSpPr>
        <p:sp>
          <p:nvSpPr>
            <p:cNvPr id="41" name="Oval 40">
              <a:extLst>
                <a:ext uri="{FF2B5EF4-FFF2-40B4-BE49-F238E27FC236}">
                  <a16:creationId xmlns:a16="http://schemas.microsoft.com/office/drawing/2014/main" id="{330B9705-D987-9CF1-B911-F65467C012FF}"/>
                </a:ext>
              </a:extLst>
            </p:cNvPr>
            <p:cNvSpPr/>
            <p:nvPr/>
          </p:nvSpPr>
          <p:spPr>
            <a:xfrm>
              <a:off x="4375434" y="3725952"/>
              <a:ext cx="2668847" cy="2517626"/>
            </a:xfrm>
            <a:prstGeom prst="ellipse">
              <a:avLst/>
            </a:prstGeom>
            <a:solidFill>
              <a:srgbClr val="004D3F"/>
            </a:solidFill>
            <a:ln>
              <a:noFill/>
            </a:ln>
            <a:scene3d>
              <a:camera prst="orthographicFront"/>
              <a:lightRig rig="threePt" dir="t"/>
            </a:scene3d>
            <a:sp3d prstMaterial="metal">
              <a:bevelT/>
            </a:sp3d>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IN" sz="2800" dirty="0">
                <a:solidFill>
                  <a:prstClr val="black"/>
                </a:solidFill>
                <a:latin typeface="Gilmer Medium" panose="00000700000000000000" pitchFamily="50" charset="0"/>
                <a:cs typeface="Times New Roman" panose="02020603050405020304" pitchFamily="18" charset="0"/>
              </a:endParaRPr>
            </a:p>
          </p:txBody>
        </p:sp>
        <p:sp>
          <p:nvSpPr>
            <p:cNvPr id="67" name="TextBox 66">
              <a:extLst>
                <a:ext uri="{FF2B5EF4-FFF2-40B4-BE49-F238E27FC236}">
                  <a16:creationId xmlns:a16="http://schemas.microsoft.com/office/drawing/2014/main" id="{EECEDF7D-2EA0-C90C-9ABA-3A4D431DD824}"/>
                </a:ext>
              </a:extLst>
            </p:cNvPr>
            <p:cNvSpPr txBox="1"/>
            <p:nvPr/>
          </p:nvSpPr>
          <p:spPr>
            <a:xfrm>
              <a:off x="4173157" y="4507712"/>
              <a:ext cx="3073400" cy="954107"/>
            </a:xfrm>
            <a:prstGeom prst="rect">
              <a:avLst/>
            </a:prstGeom>
            <a:noFill/>
            <a:ln>
              <a:noFill/>
            </a:ln>
          </p:spPr>
          <p:txBody>
            <a:bodyPr wrap="square" rtlCol="0">
              <a:spAutoFit/>
            </a:bodyPr>
            <a:lstStyle/>
            <a:p>
              <a:pPr algn="ctr"/>
              <a:r>
                <a:rPr lang="en-US" sz="2800" dirty="0">
                  <a:solidFill>
                    <a:srgbClr val="F7EEE5"/>
                  </a:solidFill>
                  <a:latin typeface="Gilmer Medium" panose="00000700000000000000" pitchFamily="50" charset="0"/>
                </a:rPr>
                <a:t>QARDAN</a:t>
              </a:r>
            </a:p>
            <a:p>
              <a:pPr algn="ctr"/>
              <a:r>
                <a:rPr lang="en-US" sz="2800" dirty="0">
                  <a:solidFill>
                    <a:srgbClr val="F7EEE5"/>
                  </a:solidFill>
                  <a:latin typeface="Gilmer Medium" panose="00000700000000000000" pitchFamily="50" charset="0"/>
                </a:rPr>
                <a:t>HASANA</a:t>
              </a:r>
              <a:endParaRPr lang="en-AE" sz="2800" dirty="0">
                <a:solidFill>
                  <a:srgbClr val="F7EEE5"/>
                </a:solidFill>
                <a:latin typeface="Gilmer Medium" panose="00000700000000000000" pitchFamily="50" charset="0"/>
              </a:endParaRPr>
            </a:p>
          </p:txBody>
        </p:sp>
      </p:grpSp>
      <p:sp>
        <p:nvSpPr>
          <p:cNvPr id="2" name="Rectangle 1">
            <a:extLst>
              <a:ext uri="{FF2B5EF4-FFF2-40B4-BE49-F238E27FC236}">
                <a16:creationId xmlns:a16="http://schemas.microsoft.com/office/drawing/2014/main" id="{C7DBE090-F027-6598-E2CD-F45892787B90}"/>
              </a:ext>
            </a:extLst>
          </p:cNvPr>
          <p:cNvSpPr/>
          <p:nvPr/>
        </p:nvSpPr>
        <p:spPr>
          <a:xfrm>
            <a:off x="-316950" y="6972300"/>
            <a:ext cx="12825900" cy="7214570"/>
          </a:xfrm>
          <a:prstGeom prst="rect">
            <a:avLst/>
          </a:prstGeom>
          <a:gradFill>
            <a:gsLst>
              <a:gs pos="0">
                <a:srgbClr val="CEC5AA">
                  <a:alpha val="50000"/>
                </a:srgbClr>
              </a:gs>
              <a:gs pos="100000">
                <a:srgbClr val="AC8167">
                  <a:alpha val="50000"/>
                </a:srgbClr>
              </a:gs>
            </a:gsLst>
            <a:lin ang="16200000" scaled="1"/>
          </a:gradFill>
          <a:ln>
            <a:noFill/>
          </a:ln>
          <a:effectLst>
            <a:softEdge rad="254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Tree>
    <p:extLst>
      <p:ext uri="{BB962C8B-B14F-4D97-AF65-F5344CB8AC3E}">
        <p14:creationId xmlns:p14="http://schemas.microsoft.com/office/powerpoint/2010/main" val="32551560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1000"/>
                                        <p:tgtEl>
                                          <p:spTgt spid="38"/>
                                        </p:tgtEl>
                                      </p:cBhvr>
                                    </p:animEffect>
                                    <p:anim calcmode="lin" valueType="num">
                                      <p:cBhvr>
                                        <p:cTn id="18" dur="1000" fill="hold"/>
                                        <p:tgtEl>
                                          <p:spTgt spid="38"/>
                                        </p:tgtEl>
                                        <p:attrNameLst>
                                          <p:attrName>ppt_x</p:attrName>
                                        </p:attrNameLst>
                                      </p:cBhvr>
                                      <p:tavLst>
                                        <p:tav tm="0">
                                          <p:val>
                                            <p:strVal val="#ppt_x"/>
                                          </p:val>
                                        </p:tav>
                                        <p:tav tm="100000">
                                          <p:val>
                                            <p:strVal val="#ppt_x"/>
                                          </p:val>
                                        </p:tav>
                                      </p:tavLst>
                                    </p:anim>
                                    <p:anim calcmode="lin" valueType="num">
                                      <p:cBhvr>
                                        <p:cTn id="19" dur="1000" fill="hold"/>
                                        <p:tgtEl>
                                          <p:spTgt spid="3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anim calcmode="lin" valueType="num">
                                      <p:cBhvr>
                                        <p:cTn id="23" dur="1000" fill="hold"/>
                                        <p:tgtEl>
                                          <p:spTgt spid="39"/>
                                        </p:tgtEl>
                                        <p:attrNameLst>
                                          <p:attrName>ppt_x</p:attrName>
                                        </p:attrNameLst>
                                      </p:cBhvr>
                                      <p:tavLst>
                                        <p:tav tm="0">
                                          <p:val>
                                            <p:strVal val="#ppt_x"/>
                                          </p:val>
                                        </p:tav>
                                        <p:tav tm="100000">
                                          <p:val>
                                            <p:strVal val="#ppt_x"/>
                                          </p:val>
                                        </p:tav>
                                      </p:tavLst>
                                    </p:anim>
                                    <p:anim calcmode="lin" valueType="num">
                                      <p:cBhvr>
                                        <p:cTn id="24" dur="1000" fill="hold"/>
                                        <p:tgtEl>
                                          <p:spTgt spid="3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1000"/>
                                        <p:tgtEl>
                                          <p:spTgt spid="54"/>
                                        </p:tgtEl>
                                      </p:cBhvr>
                                    </p:animEffect>
                                    <p:anim calcmode="lin" valueType="num">
                                      <p:cBhvr>
                                        <p:cTn id="28" dur="1000" fill="hold"/>
                                        <p:tgtEl>
                                          <p:spTgt spid="54"/>
                                        </p:tgtEl>
                                        <p:attrNameLst>
                                          <p:attrName>ppt_x</p:attrName>
                                        </p:attrNameLst>
                                      </p:cBhvr>
                                      <p:tavLst>
                                        <p:tav tm="0">
                                          <p:val>
                                            <p:strVal val="#ppt_x"/>
                                          </p:val>
                                        </p:tav>
                                        <p:tav tm="100000">
                                          <p:val>
                                            <p:strVal val="#ppt_x"/>
                                          </p:val>
                                        </p:tav>
                                      </p:tavLst>
                                    </p:anim>
                                    <p:anim calcmode="lin" valueType="num">
                                      <p:cBhvr>
                                        <p:cTn id="29" dur="1000" fill="hold"/>
                                        <p:tgtEl>
                                          <p:spTgt spid="5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iterate type="lt">
                                    <p:tmPct val="0"/>
                                  </p:iterate>
                                  <p:childTnLst>
                                    <p:set>
                                      <p:cBhvr>
                                        <p:cTn id="31" dur="1" fill="hold">
                                          <p:stCondLst>
                                            <p:cond delay="0"/>
                                          </p:stCondLst>
                                        </p:cTn>
                                        <p:tgtEl>
                                          <p:spTgt spid="64"/>
                                        </p:tgtEl>
                                        <p:attrNameLst>
                                          <p:attrName>style.visibility</p:attrName>
                                        </p:attrNameLst>
                                      </p:cBhvr>
                                      <p:to>
                                        <p:strVal val="visible"/>
                                      </p:to>
                                    </p:set>
                                    <p:animEffect transition="in" filter="fade">
                                      <p:cBhvr>
                                        <p:cTn id="32" dur="1000"/>
                                        <p:tgtEl>
                                          <p:spTgt spid="64"/>
                                        </p:tgtEl>
                                      </p:cBhvr>
                                    </p:animEffect>
                                    <p:anim calcmode="lin" valueType="num">
                                      <p:cBhvr>
                                        <p:cTn id="33" dur="1000" fill="hold"/>
                                        <p:tgtEl>
                                          <p:spTgt spid="64"/>
                                        </p:tgtEl>
                                        <p:attrNameLst>
                                          <p:attrName>ppt_x</p:attrName>
                                        </p:attrNameLst>
                                      </p:cBhvr>
                                      <p:tavLst>
                                        <p:tav tm="0">
                                          <p:val>
                                            <p:strVal val="#ppt_x"/>
                                          </p:val>
                                        </p:tav>
                                        <p:tav tm="100000">
                                          <p:val>
                                            <p:strVal val="#ppt_x"/>
                                          </p:val>
                                        </p:tav>
                                      </p:tavLst>
                                    </p:anim>
                                    <p:anim calcmode="lin" valueType="num">
                                      <p:cBhvr>
                                        <p:cTn id="34" dur="1000" fill="hold"/>
                                        <p:tgtEl>
                                          <p:spTgt spid="6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1000"/>
                                        <p:tgtEl>
                                          <p:spTgt spid="70"/>
                                        </p:tgtEl>
                                      </p:cBhvr>
                                    </p:animEffect>
                                    <p:anim calcmode="lin" valueType="num">
                                      <p:cBhvr>
                                        <p:cTn id="38" dur="1000" fill="hold"/>
                                        <p:tgtEl>
                                          <p:spTgt spid="70"/>
                                        </p:tgtEl>
                                        <p:attrNameLst>
                                          <p:attrName>ppt_x</p:attrName>
                                        </p:attrNameLst>
                                      </p:cBhvr>
                                      <p:tavLst>
                                        <p:tav tm="0">
                                          <p:val>
                                            <p:strVal val="#ppt_x"/>
                                          </p:val>
                                        </p:tav>
                                        <p:tav tm="100000">
                                          <p:val>
                                            <p:strVal val="#ppt_x"/>
                                          </p:val>
                                        </p:tav>
                                      </p:tavLst>
                                    </p:anim>
                                    <p:anim calcmode="lin" valueType="num">
                                      <p:cBhvr>
                                        <p:cTn id="39" dur="1000" fill="hold"/>
                                        <p:tgtEl>
                                          <p:spTgt spid="70"/>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69"/>
                                        </p:tgtEl>
                                        <p:attrNameLst>
                                          <p:attrName>style.visibility</p:attrName>
                                        </p:attrNameLst>
                                      </p:cBhvr>
                                      <p:to>
                                        <p:strVal val="visible"/>
                                      </p:to>
                                    </p:set>
                                    <p:animEffect transition="in" filter="fade">
                                      <p:cBhvr>
                                        <p:cTn id="42" dur="1000"/>
                                        <p:tgtEl>
                                          <p:spTgt spid="69"/>
                                        </p:tgtEl>
                                      </p:cBhvr>
                                    </p:animEffect>
                                    <p:anim calcmode="lin" valueType="num">
                                      <p:cBhvr>
                                        <p:cTn id="43" dur="1000" fill="hold"/>
                                        <p:tgtEl>
                                          <p:spTgt spid="69"/>
                                        </p:tgtEl>
                                        <p:attrNameLst>
                                          <p:attrName>ppt_x</p:attrName>
                                        </p:attrNameLst>
                                      </p:cBhvr>
                                      <p:tavLst>
                                        <p:tav tm="0">
                                          <p:val>
                                            <p:strVal val="#ppt_x"/>
                                          </p:val>
                                        </p:tav>
                                        <p:tav tm="100000">
                                          <p:val>
                                            <p:strVal val="#ppt_x"/>
                                          </p:val>
                                        </p:tav>
                                      </p:tavLst>
                                    </p:anim>
                                    <p:anim calcmode="lin" valueType="num">
                                      <p:cBhvr>
                                        <p:cTn id="44" dur="1000" fill="hold"/>
                                        <p:tgtEl>
                                          <p:spTgt spid="69"/>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35" presetClass="path" presetSubtype="0" accel="50000" decel="50000" fill="hold" nodeType="afterEffect">
                                  <p:stCondLst>
                                    <p:cond delay="1000"/>
                                  </p:stCondLst>
                                  <p:childTnLst>
                                    <p:animMotion origin="layout" path="M 6.25E-7 -1.85185E-6 L -0.33242 -1.85185E-6 " pathEditMode="relative" rAng="0" ptsTypes="AA">
                                      <p:cBhvr>
                                        <p:cTn id="47" dur="2000" fill="hold"/>
                                        <p:tgtEl>
                                          <p:spTgt spid="70"/>
                                        </p:tgtEl>
                                        <p:attrNameLst>
                                          <p:attrName>ppt_x</p:attrName>
                                          <p:attrName>ppt_y</p:attrName>
                                        </p:attrNameLst>
                                      </p:cBhvr>
                                      <p:rCtr x="-16628" y="0"/>
                                    </p:animMotion>
                                  </p:childTnLst>
                                </p:cTn>
                              </p:par>
                              <p:par>
                                <p:cTn id="48" presetID="63" presetClass="path" presetSubtype="0" accel="50000" decel="50000" fill="hold" nodeType="withEffect">
                                  <p:stCondLst>
                                    <p:cond delay="1000"/>
                                  </p:stCondLst>
                                  <p:childTnLst>
                                    <p:animMotion origin="layout" path="M 2.5E-6 -1.85185E-6 L 0.33242 -1.85185E-6 " pathEditMode="relative" rAng="0" ptsTypes="AA">
                                      <p:cBhvr>
                                        <p:cTn id="49" dur="2000" fill="hold"/>
                                        <p:tgtEl>
                                          <p:spTgt spid="69"/>
                                        </p:tgtEl>
                                        <p:attrNameLst>
                                          <p:attrName>ppt_x</p:attrName>
                                          <p:attrName>ppt_y</p:attrName>
                                        </p:attrNameLst>
                                      </p:cBhvr>
                                      <p:rCtr x="16615" y="0"/>
                                    </p:animMotion>
                                  </p:childTnLst>
                                </p:cTn>
                              </p:par>
                              <p:par>
                                <p:cTn id="50" presetID="16" presetClass="emph" presetSubtype="0" fill="hold" grpId="1" nodeType="withEffect">
                                  <p:stCondLst>
                                    <p:cond delay="500"/>
                                  </p:stCondLst>
                                  <p:iterate type="lt">
                                    <p:tmPct val="4000"/>
                                  </p:iterate>
                                  <p:childTnLst>
                                    <p:set>
                                      <p:cBhvr override="childStyle">
                                        <p:cTn id="51" dur="1750" fill="hold"/>
                                        <p:tgtEl>
                                          <p:spTgt spid="64"/>
                                        </p:tgtEl>
                                        <p:attrNameLst>
                                          <p:attrName>style.color</p:attrName>
                                        </p:attrNameLst>
                                      </p:cBhvr>
                                      <p:to>
                                        <p:clrVal>
                                          <a:srgbClr val="7E2424"/>
                                        </p:clrVal>
                                      </p:to>
                                    </p:set>
                                    <p:set>
                                      <p:cBhvr>
                                        <p:cTn id="52" dur="1750" fill="hold"/>
                                        <p:tgtEl>
                                          <p:spTgt spid="64"/>
                                        </p:tgtEl>
                                        <p:attrNameLst>
                                          <p:attrName>fillcolor</p:attrName>
                                        </p:attrNameLst>
                                      </p:cBhvr>
                                      <p:to>
                                        <p:clrVal>
                                          <a:srgbClr val="7E2424"/>
                                        </p:clrVal>
                                      </p:to>
                                    </p:set>
                                    <p:set>
                                      <p:cBhvr>
                                        <p:cTn id="53" dur="1750" fill="hold"/>
                                        <p:tgtEl>
                                          <p:spTgt spid="64"/>
                                        </p:tgtEl>
                                        <p:attrNameLst>
                                          <p:attrName>fill.type</p:attrName>
                                        </p:attrNameLst>
                                      </p:cBhvr>
                                      <p:to>
                                        <p:strVal val="solid"/>
                                      </p:to>
                                    </p:set>
                                  </p:childTnLst>
                                </p:cTn>
                              </p:par>
                              <p:par>
                                <p:cTn id="54" presetID="53" presetClass="entr" presetSubtype="16" fill="hold" nodeType="withEffect">
                                  <p:stCondLst>
                                    <p:cond delay="3250"/>
                                  </p:stCondLst>
                                  <p:childTnLst>
                                    <p:set>
                                      <p:cBhvr>
                                        <p:cTn id="55" dur="1" fill="hold">
                                          <p:stCondLst>
                                            <p:cond delay="0"/>
                                          </p:stCondLst>
                                        </p:cTn>
                                        <p:tgtEl>
                                          <p:spTgt spid="42"/>
                                        </p:tgtEl>
                                        <p:attrNameLst>
                                          <p:attrName>style.visibility</p:attrName>
                                        </p:attrNameLst>
                                      </p:cBhvr>
                                      <p:to>
                                        <p:strVal val="visible"/>
                                      </p:to>
                                    </p:set>
                                    <p:anim calcmode="lin" valueType="num">
                                      <p:cBhvr>
                                        <p:cTn id="56" dur="500" fill="hold"/>
                                        <p:tgtEl>
                                          <p:spTgt spid="42"/>
                                        </p:tgtEl>
                                        <p:attrNameLst>
                                          <p:attrName>ppt_w</p:attrName>
                                        </p:attrNameLst>
                                      </p:cBhvr>
                                      <p:tavLst>
                                        <p:tav tm="0">
                                          <p:val>
                                            <p:fltVal val="0"/>
                                          </p:val>
                                        </p:tav>
                                        <p:tav tm="100000">
                                          <p:val>
                                            <p:strVal val="#ppt_w"/>
                                          </p:val>
                                        </p:tav>
                                      </p:tavLst>
                                    </p:anim>
                                    <p:anim calcmode="lin" valueType="num">
                                      <p:cBhvr>
                                        <p:cTn id="57" dur="500" fill="hold"/>
                                        <p:tgtEl>
                                          <p:spTgt spid="42"/>
                                        </p:tgtEl>
                                        <p:attrNameLst>
                                          <p:attrName>ppt_h</p:attrName>
                                        </p:attrNameLst>
                                      </p:cBhvr>
                                      <p:tavLst>
                                        <p:tav tm="0">
                                          <p:val>
                                            <p:fltVal val="0"/>
                                          </p:val>
                                        </p:tav>
                                        <p:tav tm="100000">
                                          <p:val>
                                            <p:strVal val="#ppt_h"/>
                                          </p:val>
                                        </p:tav>
                                      </p:tavLst>
                                    </p:anim>
                                    <p:animEffect transition="in" filter="fade">
                                      <p:cBhvr>
                                        <p:cTn id="5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9" grpId="0"/>
      <p:bldP spid="54" grpId="0"/>
      <p:bldP spid="64" grpId="0"/>
      <p:bldP spid="64" grpId="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EC5AA"/>
            </a:gs>
            <a:gs pos="100000">
              <a:srgbClr val="AC8167"/>
            </a:gs>
          </a:gsLst>
          <a:lin ang="16200000" scaled="1"/>
          <a:tileRect/>
        </a:gradFill>
        <a:effectLst/>
      </p:bgPr>
    </p:bg>
    <p:spTree>
      <p:nvGrpSpPr>
        <p:cNvPr id="1" name="">
          <a:extLst>
            <a:ext uri="{FF2B5EF4-FFF2-40B4-BE49-F238E27FC236}">
              <a16:creationId xmlns:a16="http://schemas.microsoft.com/office/drawing/2014/main" id="{EE625B23-D8E9-D7A1-3CEB-72901660588A}"/>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AEAD4553-FDF3-34D5-A4F9-36F2572A4053}"/>
              </a:ext>
            </a:extLst>
          </p:cNvPr>
          <p:cNvPicPr>
            <a:picLocks noChangeAspect="1"/>
          </p:cNvPicPr>
          <p:nvPr/>
        </p:nvPicPr>
        <p:blipFill>
          <a:blip r:embed="rId2">
            <a:duotone>
              <a:prstClr val="black"/>
              <a:srgbClr val="D9C3A5">
                <a:tint val="50000"/>
                <a:satMod val="180000"/>
              </a:srgbClr>
            </a:duotone>
            <a:alphaModFix amt="15000"/>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3" name="Rectangle 2">
            <a:extLst>
              <a:ext uri="{FF2B5EF4-FFF2-40B4-BE49-F238E27FC236}">
                <a16:creationId xmlns:a16="http://schemas.microsoft.com/office/drawing/2014/main" id="{857AAE90-4D7A-4282-5C5D-BB787B503A84}"/>
              </a:ext>
            </a:extLst>
          </p:cNvPr>
          <p:cNvSpPr/>
          <p:nvPr/>
        </p:nvSpPr>
        <p:spPr>
          <a:xfrm>
            <a:off x="-316950" y="-7429500"/>
            <a:ext cx="12825900" cy="7214570"/>
          </a:xfrm>
          <a:prstGeom prst="rect">
            <a:avLst/>
          </a:prstGeom>
          <a:gradFill>
            <a:gsLst>
              <a:gs pos="0">
                <a:srgbClr val="CEC5AA">
                  <a:alpha val="50000"/>
                </a:srgbClr>
              </a:gs>
              <a:gs pos="100000">
                <a:srgbClr val="AC8167">
                  <a:alpha val="50000"/>
                </a:srgbClr>
              </a:gs>
            </a:gsLst>
            <a:lin ang="16200000" scaled="1"/>
          </a:gradFill>
          <a:ln>
            <a:noFill/>
          </a:ln>
          <a:effectLst>
            <a:softEdge rad="254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13" name="Picture 12" descr="A paper with a pen and handshake&#10;&#10;AI-generated content may be incorrect.">
            <a:extLst>
              <a:ext uri="{FF2B5EF4-FFF2-40B4-BE49-F238E27FC236}">
                <a16:creationId xmlns:a16="http://schemas.microsoft.com/office/drawing/2014/main" id="{81054EED-5B4B-9AF6-A3AB-D530AA7CD5BB}"/>
              </a:ext>
            </a:extLst>
          </p:cNvPr>
          <p:cNvPicPr>
            <a:picLocks noChangeAspect="1"/>
          </p:cNvPicPr>
          <p:nvPr/>
        </p:nvPicPr>
        <p:blipFill>
          <a:blip r:embed="rId3">
            <a:alphaModFix amt="80000"/>
            <a:extLst>
              <a:ext uri="{28A0092B-C50C-407E-A947-70E740481C1C}">
                <a14:useLocalDpi xmlns:a14="http://schemas.microsoft.com/office/drawing/2010/main" val="0"/>
              </a:ext>
            </a:extLst>
          </a:blip>
          <a:stretch>
            <a:fillRect/>
          </a:stretch>
        </p:blipFill>
        <p:spPr>
          <a:xfrm rot="1212491">
            <a:off x="7059854" y="376157"/>
            <a:ext cx="6217784" cy="6217784"/>
          </a:xfrm>
          <a:prstGeom prst="rect">
            <a:avLst/>
          </a:prstGeom>
        </p:spPr>
      </p:pic>
      <p:sp>
        <p:nvSpPr>
          <p:cNvPr id="5" name="Can 6">
            <a:extLst>
              <a:ext uri="{FF2B5EF4-FFF2-40B4-BE49-F238E27FC236}">
                <a16:creationId xmlns:a16="http://schemas.microsoft.com/office/drawing/2014/main" id="{3AAE3C18-2ECE-C7CF-7082-3AB201BA1F4B}"/>
              </a:ext>
            </a:extLst>
          </p:cNvPr>
          <p:cNvSpPr/>
          <p:nvPr/>
        </p:nvSpPr>
        <p:spPr>
          <a:xfrm>
            <a:off x="817123" y="4438091"/>
            <a:ext cx="1712336" cy="2042887"/>
          </a:xfrm>
          <a:prstGeom prst="can">
            <a:avLst/>
          </a:prstGeom>
          <a:solidFill>
            <a:srgbClr val="092629"/>
          </a:solidFill>
          <a:effectLst>
            <a:outerShdw blurRad="127000" dist="63500" dir="8100000" sx="101000" sy="101000" algn="tr" rotWithShape="0">
              <a:srgbClr val="502800">
                <a:alpha val="60000"/>
              </a:srgb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GB" sz="1600" spc="300" dirty="0">
                <a:latin typeface="Gilmer Medium" panose="00000700000000000000" pitchFamily="50" charset="0"/>
                <a:cs typeface="Times New Roman" panose="02020603050405020304" pitchFamily="18" charset="0"/>
              </a:rPr>
              <a:t>PARTNERSHIP</a:t>
            </a:r>
            <a:endParaRPr lang="en-IN" sz="1600" spc="300" dirty="0">
              <a:latin typeface="Gilmer Medium" panose="00000700000000000000" pitchFamily="50" charset="0"/>
              <a:cs typeface="Times New Roman" panose="02020603050405020304" pitchFamily="18" charset="0"/>
            </a:endParaRPr>
          </a:p>
        </p:txBody>
      </p:sp>
      <p:sp>
        <p:nvSpPr>
          <p:cNvPr id="6" name="Can 8">
            <a:extLst>
              <a:ext uri="{FF2B5EF4-FFF2-40B4-BE49-F238E27FC236}">
                <a16:creationId xmlns:a16="http://schemas.microsoft.com/office/drawing/2014/main" id="{72B5C40C-E7E3-9B98-F598-6082B8200BAC}"/>
              </a:ext>
            </a:extLst>
          </p:cNvPr>
          <p:cNvSpPr/>
          <p:nvPr/>
        </p:nvSpPr>
        <p:spPr>
          <a:xfrm>
            <a:off x="2839847" y="4438090"/>
            <a:ext cx="998894" cy="2042887"/>
          </a:xfrm>
          <a:prstGeom prst="can">
            <a:avLst/>
          </a:prstGeom>
          <a:solidFill>
            <a:srgbClr val="092629"/>
          </a:solidFill>
          <a:effectLst>
            <a:outerShdw blurRad="127000" dist="63500" dir="8100000" sx="101000" sy="101000" algn="tr" rotWithShape="0">
              <a:srgbClr val="502800">
                <a:alpha val="60000"/>
              </a:srgb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GB" sz="1600" spc="300" dirty="0">
                <a:latin typeface="Gilmer Medium" panose="00000700000000000000" pitchFamily="50" charset="0"/>
                <a:cs typeface="Times New Roman" panose="02020603050405020304" pitchFamily="18" charset="0"/>
              </a:rPr>
              <a:t>PVT LTD</a:t>
            </a:r>
            <a:endParaRPr lang="en-IN" sz="1600" spc="300" dirty="0">
              <a:latin typeface="Gilmer Medium" panose="00000700000000000000" pitchFamily="50" charset="0"/>
              <a:cs typeface="Times New Roman" panose="02020603050405020304" pitchFamily="18" charset="0"/>
            </a:endParaRPr>
          </a:p>
        </p:txBody>
      </p:sp>
      <p:sp>
        <p:nvSpPr>
          <p:cNvPr id="7" name="Can 10">
            <a:extLst>
              <a:ext uri="{FF2B5EF4-FFF2-40B4-BE49-F238E27FC236}">
                <a16:creationId xmlns:a16="http://schemas.microsoft.com/office/drawing/2014/main" id="{C5FFE2FA-EF20-B669-2E77-65BF3C547D36}"/>
              </a:ext>
            </a:extLst>
          </p:cNvPr>
          <p:cNvSpPr/>
          <p:nvPr/>
        </p:nvSpPr>
        <p:spPr>
          <a:xfrm>
            <a:off x="7170711" y="4422650"/>
            <a:ext cx="1311400" cy="2032000"/>
          </a:xfrm>
          <a:prstGeom prst="can">
            <a:avLst/>
          </a:prstGeom>
          <a:solidFill>
            <a:srgbClr val="092629"/>
          </a:solidFill>
          <a:effectLst>
            <a:outerShdw blurRad="127000" dist="63500" dir="8100000" sx="101000" sy="101000" algn="tr" rotWithShape="0">
              <a:srgbClr val="502800">
                <a:alpha val="60000"/>
              </a:srgb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GB" sz="1600" spc="300" dirty="0">
                <a:latin typeface="Gilmer Medium" panose="00000700000000000000" pitchFamily="50" charset="0"/>
                <a:cs typeface="Times New Roman" panose="02020603050405020304" pitchFamily="18" charset="0"/>
              </a:rPr>
              <a:t>LLC</a:t>
            </a:r>
            <a:endParaRPr lang="en-IN" sz="1600" spc="300" dirty="0">
              <a:latin typeface="Gilmer Medium" panose="00000700000000000000" pitchFamily="50" charset="0"/>
              <a:cs typeface="Times New Roman" panose="02020603050405020304" pitchFamily="18" charset="0"/>
            </a:endParaRPr>
          </a:p>
        </p:txBody>
      </p:sp>
      <p:sp>
        <p:nvSpPr>
          <p:cNvPr id="8" name="Can 11">
            <a:extLst>
              <a:ext uri="{FF2B5EF4-FFF2-40B4-BE49-F238E27FC236}">
                <a16:creationId xmlns:a16="http://schemas.microsoft.com/office/drawing/2014/main" id="{CD5F7513-606E-4567-C4A2-7A099B3075EB}"/>
              </a:ext>
            </a:extLst>
          </p:cNvPr>
          <p:cNvSpPr/>
          <p:nvPr/>
        </p:nvSpPr>
        <p:spPr>
          <a:xfrm>
            <a:off x="5741398" y="4422650"/>
            <a:ext cx="1064148" cy="2042887"/>
          </a:xfrm>
          <a:prstGeom prst="can">
            <a:avLst/>
          </a:prstGeom>
          <a:solidFill>
            <a:srgbClr val="092629"/>
          </a:solidFill>
          <a:effectLst>
            <a:outerShdw blurRad="127000" dist="63500" dir="8100000" sx="101000" sy="101000" algn="tr" rotWithShape="0">
              <a:srgbClr val="502800">
                <a:alpha val="60000"/>
              </a:srgb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GB" sz="1600" spc="300" dirty="0">
                <a:latin typeface="Gilmer Medium" panose="00000700000000000000" pitchFamily="50" charset="0"/>
                <a:cs typeface="Times New Roman" panose="02020603050405020304" pitchFamily="18" charset="0"/>
              </a:rPr>
              <a:t>AOP</a:t>
            </a:r>
            <a:endParaRPr lang="en-IN" sz="1600" spc="300" dirty="0">
              <a:latin typeface="Gilmer Medium" panose="00000700000000000000" pitchFamily="50" charset="0"/>
              <a:cs typeface="Times New Roman" panose="02020603050405020304" pitchFamily="18" charset="0"/>
            </a:endParaRPr>
          </a:p>
        </p:txBody>
      </p:sp>
      <p:sp>
        <p:nvSpPr>
          <p:cNvPr id="9" name="Can 12">
            <a:extLst>
              <a:ext uri="{FF2B5EF4-FFF2-40B4-BE49-F238E27FC236}">
                <a16:creationId xmlns:a16="http://schemas.microsoft.com/office/drawing/2014/main" id="{2A515B0C-F3C2-C2F2-2077-1F56CAE0906B}"/>
              </a:ext>
            </a:extLst>
          </p:cNvPr>
          <p:cNvSpPr/>
          <p:nvPr/>
        </p:nvSpPr>
        <p:spPr>
          <a:xfrm>
            <a:off x="4211106" y="4448977"/>
            <a:ext cx="1056079" cy="2042887"/>
          </a:xfrm>
          <a:prstGeom prst="can">
            <a:avLst/>
          </a:prstGeom>
          <a:solidFill>
            <a:srgbClr val="092629"/>
          </a:solidFill>
          <a:effectLst>
            <a:outerShdw blurRad="127000" dist="63500" dir="8100000" sx="101000" sy="101000" algn="tr" rotWithShape="0">
              <a:srgbClr val="502800">
                <a:alpha val="60000"/>
              </a:srgb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GB" sz="1600" spc="300" dirty="0">
                <a:latin typeface="Gilmer Medium" panose="00000700000000000000" pitchFamily="50" charset="0"/>
                <a:cs typeface="Times New Roman" panose="02020603050405020304" pitchFamily="18" charset="0"/>
              </a:rPr>
              <a:t>LLP</a:t>
            </a:r>
            <a:endParaRPr lang="en-IN" sz="1600" spc="300" dirty="0">
              <a:latin typeface="Gilmer Medium" panose="00000700000000000000" pitchFamily="50" charset="0"/>
              <a:cs typeface="Times New Roman" panose="02020603050405020304" pitchFamily="18" charset="0"/>
            </a:endParaRPr>
          </a:p>
        </p:txBody>
      </p:sp>
      <p:sp>
        <p:nvSpPr>
          <p:cNvPr id="10" name="Down Arrow Callout 22">
            <a:extLst>
              <a:ext uri="{FF2B5EF4-FFF2-40B4-BE49-F238E27FC236}">
                <a16:creationId xmlns:a16="http://schemas.microsoft.com/office/drawing/2014/main" id="{2F6D063E-F908-370B-6B1D-84DAEE647A19}"/>
              </a:ext>
            </a:extLst>
          </p:cNvPr>
          <p:cNvSpPr/>
          <p:nvPr/>
        </p:nvSpPr>
        <p:spPr>
          <a:xfrm>
            <a:off x="913246" y="2905289"/>
            <a:ext cx="7427094" cy="1187409"/>
          </a:xfrm>
          <a:prstGeom prst="downArrowCallout">
            <a:avLst/>
          </a:prstGeom>
          <a:solidFill>
            <a:srgbClr val="092629"/>
          </a:solidFill>
          <a:effectLst>
            <a:outerShdw blurRad="127000" dist="63500" dir="8100000" sx="101000" sy="101000" algn="tr" rotWithShape="0">
              <a:srgbClr val="502800">
                <a:alpha val="60000"/>
              </a:srgb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GB" sz="1600" spc="300" dirty="0">
                <a:latin typeface="Gilmer Medium" panose="00000700000000000000" pitchFamily="50" charset="0"/>
                <a:cs typeface="Times New Roman" panose="02020603050405020304" pitchFamily="18" charset="0"/>
              </a:rPr>
              <a:t>SHARIAT MOHAMMEDIYAH </a:t>
            </a:r>
            <a:endParaRPr lang="en-IN" sz="1600" spc="300" dirty="0">
              <a:latin typeface="Gilmer Medium" panose="00000700000000000000" pitchFamily="50" charset="0"/>
              <a:cs typeface="Times New Roman" panose="02020603050405020304" pitchFamily="18" charset="0"/>
            </a:endParaRPr>
          </a:p>
        </p:txBody>
      </p:sp>
      <p:sp>
        <p:nvSpPr>
          <p:cNvPr id="18" name="TextBox 17">
            <a:extLst>
              <a:ext uri="{FF2B5EF4-FFF2-40B4-BE49-F238E27FC236}">
                <a16:creationId xmlns:a16="http://schemas.microsoft.com/office/drawing/2014/main" id="{6B18B4AA-32A4-BDC8-7FAA-F1015C576E40}"/>
              </a:ext>
            </a:extLst>
          </p:cNvPr>
          <p:cNvSpPr txBox="1"/>
          <p:nvPr/>
        </p:nvSpPr>
        <p:spPr>
          <a:xfrm>
            <a:off x="817123" y="828226"/>
            <a:ext cx="7237378" cy="1446550"/>
          </a:xfrm>
          <a:prstGeom prst="rect">
            <a:avLst/>
          </a:prstGeom>
          <a:noFill/>
        </p:spPr>
        <p:txBody>
          <a:bodyPr wrap="square">
            <a:spAutoFit/>
          </a:bodyPr>
          <a:lstStyle/>
          <a:p>
            <a:pPr marL="0" marR="0" lvl="0" indent="0" defTabSz="914400" rtl="1" eaLnBrk="1" fontAlgn="auto" latinLnBrk="0" hangingPunct="1">
              <a:lnSpc>
                <a:spcPct val="100000"/>
              </a:lnSpc>
              <a:spcBef>
                <a:spcPts val="0"/>
              </a:spcBef>
              <a:spcAft>
                <a:spcPts val="0"/>
              </a:spcAft>
              <a:buClrTx/>
              <a:buSzTx/>
              <a:buFontTx/>
              <a:buNone/>
              <a:tabLst/>
              <a:defRPr/>
            </a:pPr>
            <a:r>
              <a:rPr kumimoji="0" lang="en-GB" sz="8800" b="0" i="0" u="none" strike="noStrike" kern="1200" cap="none" spc="300" normalizeH="0" baseline="0" noProof="0" dirty="0">
                <a:ln>
                  <a:noFill/>
                </a:ln>
                <a:solidFill>
                  <a:srgbClr val="0F2739"/>
                </a:solidFill>
                <a:effectLst/>
                <a:uLnTx/>
                <a:uFillTx/>
                <a:latin typeface="Impact" panose="020B0806030902050204" pitchFamily="34" charset="0"/>
                <a:ea typeface="+mn-ea"/>
                <a:cs typeface="Times New Roman" panose="02020603050405020304" pitchFamily="18" charset="0"/>
              </a:rPr>
              <a:t>LEGAL STATUS</a:t>
            </a:r>
            <a:endParaRPr kumimoji="0" lang="en-IN" sz="8800" b="0" i="0" u="none" strike="noStrike" kern="1200" cap="none" spc="300" normalizeH="0" baseline="0" noProof="0" dirty="0">
              <a:ln>
                <a:noFill/>
              </a:ln>
              <a:solidFill>
                <a:srgbClr val="0F2739"/>
              </a:solidFill>
              <a:effectLst/>
              <a:uLnTx/>
              <a:uFillTx/>
              <a:latin typeface="Impact" panose="020B0806030902050204" pitchFamily="34" charset="0"/>
              <a:ea typeface="+mn-ea"/>
              <a:cs typeface="Times New Roman" panose="02020603050405020304" pitchFamily="18" charset="0"/>
            </a:endParaRPr>
          </a:p>
        </p:txBody>
      </p:sp>
    </p:spTree>
    <p:extLst>
      <p:ext uri="{BB962C8B-B14F-4D97-AF65-F5344CB8AC3E}">
        <p14:creationId xmlns:p14="http://schemas.microsoft.com/office/powerpoint/2010/main" val="33267462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childTnLst>
                                    </p:cTn>
                                  </p:par>
                                </p:childTnLst>
                              </p:cTn>
                            </p:par>
                            <p:par>
                              <p:cTn id="11" fill="hold">
                                <p:stCondLst>
                                  <p:cond delay="1000"/>
                                </p:stCondLst>
                                <p:childTnLst>
                                  <p:par>
                                    <p:cTn id="12" presetID="2" presetClass="entr" presetSubtype="1"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500"/>
                                </p:stCondLst>
                                <p:childTnLst>
                                  <p:par>
                                    <p:cTn id="17" presetID="2" presetClass="entr" presetSubtype="1" accel="6000" fill="hold" grpId="0" nodeType="afterEffect" p14:presetBounceEnd="50000">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14:bounceEnd="50000">
                                          <p:cBhvr additive="base">
                                            <p:cTn id="19" dur="5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20" dur="50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1" accel="6000" fill="hold" grpId="0" nodeType="withEffect" p14:presetBounceEnd="50000">
                                      <p:stCondLst>
                                        <p:cond delay="250"/>
                                      </p:stCondLst>
                                      <p:childTnLst>
                                        <p:set>
                                          <p:cBhvr>
                                            <p:cTn id="22" dur="1" fill="hold">
                                              <p:stCondLst>
                                                <p:cond delay="0"/>
                                              </p:stCondLst>
                                            </p:cTn>
                                            <p:tgtEl>
                                              <p:spTgt spid="6"/>
                                            </p:tgtEl>
                                            <p:attrNameLst>
                                              <p:attrName>style.visibility</p:attrName>
                                            </p:attrNameLst>
                                          </p:cBhvr>
                                          <p:to>
                                            <p:strVal val="visible"/>
                                          </p:to>
                                        </p:set>
                                        <p:anim calcmode="lin" valueType="num" p14:bounceEnd="50000">
                                          <p:cBhvr additive="base">
                                            <p:cTn id="23" dur="5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24" dur="500" fill="hold"/>
                                            <p:tgtEl>
                                              <p:spTgt spid="6"/>
                                            </p:tgtEl>
                                            <p:attrNameLst>
                                              <p:attrName>ppt_y</p:attrName>
                                            </p:attrNameLst>
                                          </p:cBhvr>
                                          <p:tavLst>
                                            <p:tav tm="0">
                                              <p:val>
                                                <p:strVal val="0-#ppt_h/2"/>
                                              </p:val>
                                            </p:tav>
                                            <p:tav tm="100000">
                                              <p:val>
                                                <p:strVal val="#ppt_y"/>
                                              </p:val>
                                            </p:tav>
                                          </p:tavLst>
                                        </p:anim>
                                      </p:childTnLst>
                                    </p:cTn>
                                  </p:par>
                                  <p:par>
                                    <p:cTn id="25" presetID="2" presetClass="entr" presetSubtype="1" accel="6000" fill="hold" grpId="0" nodeType="withEffect" p14:presetBounceEnd="50000">
                                      <p:stCondLst>
                                        <p:cond delay="500"/>
                                      </p:stCondLst>
                                      <p:childTnLst>
                                        <p:set>
                                          <p:cBhvr>
                                            <p:cTn id="26" dur="1" fill="hold">
                                              <p:stCondLst>
                                                <p:cond delay="0"/>
                                              </p:stCondLst>
                                            </p:cTn>
                                            <p:tgtEl>
                                              <p:spTgt spid="9"/>
                                            </p:tgtEl>
                                            <p:attrNameLst>
                                              <p:attrName>style.visibility</p:attrName>
                                            </p:attrNameLst>
                                          </p:cBhvr>
                                          <p:to>
                                            <p:strVal val="visible"/>
                                          </p:to>
                                        </p:set>
                                        <p:anim calcmode="lin" valueType="num" p14:bounceEnd="50000">
                                          <p:cBhvr additive="base">
                                            <p:cTn id="27" dur="5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28" dur="500" fill="hold"/>
                                            <p:tgtEl>
                                              <p:spTgt spid="9"/>
                                            </p:tgtEl>
                                            <p:attrNameLst>
                                              <p:attrName>ppt_y</p:attrName>
                                            </p:attrNameLst>
                                          </p:cBhvr>
                                          <p:tavLst>
                                            <p:tav tm="0">
                                              <p:val>
                                                <p:strVal val="0-#ppt_h/2"/>
                                              </p:val>
                                            </p:tav>
                                            <p:tav tm="100000">
                                              <p:val>
                                                <p:strVal val="#ppt_y"/>
                                              </p:val>
                                            </p:tav>
                                          </p:tavLst>
                                        </p:anim>
                                      </p:childTnLst>
                                    </p:cTn>
                                  </p:par>
                                  <p:par>
                                    <p:cTn id="29" presetID="2" presetClass="entr" presetSubtype="1" accel="6000" fill="hold" grpId="0" nodeType="withEffect" p14:presetBounceEnd="50000">
                                      <p:stCondLst>
                                        <p:cond delay="750"/>
                                      </p:stCondLst>
                                      <p:childTnLst>
                                        <p:set>
                                          <p:cBhvr>
                                            <p:cTn id="30" dur="1" fill="hold">
                                              <p:stCondLst>
                                                <p:cond delay="0"/>
                                              </p:stCondLst>
                                            </p:cTn>
                                            <p:tgtEl>
                                              <p:spTgt spid="8"/>
                                            </p:tgtEl>
                                            <p:attrNameLst>
                                              <p:attrName>style.visibility</p:attrName>
                                            </p:attrNameLst>
                                          </p:cBhvr>
                                          <p:to>
                                            <p:strVal val="visible"/>
                                          </p:to>
                                        </p:set>
                                        <p:anim calcmode="lin" valueType="num" p14:bounceEnd="50000">
                                          <p:cBhvr additive="base">
                                            <p:cTn id="31" dur="5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32" dur="5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1" accel="6000" fill="hold" grpId="0" nodeType="withEffect" p14:presetBounceEnd="50000">
                                      <p:stCondLst>
                                        <p:cond delay="1000"/>
                                      </p:stCondLst>
                                      <p:childTnLst>
                                        <p:set>
                                          <p:cBhvr>
                                            <p:cTn id="34" dur="1" fill="hold">
                                              <p:stCondLst>
                                                <p:cond delay="0"/>
                                              </p:stCondLst>
                                            </p:cTn>
                                            <p:tgtEl>
                                              <p:spTgt spid="7"/>
                                            </p:tgtEl>
                                            <p:attrNameLst>
                                              <p:attrName>style.visibility</p:attrName>
                                            </p:attrNameLst>
                                          </p:cBhvr>
                                          <p:to>
                                            <p:strVal val="visible"/>
                                          </p:to>
                                        </p:set>
                                        <p:anim calcmode="lin" valueType="num" p14:bounceEnd="50000">
                                          <p:cBhvr additive="base">
                                            <p:cTn id="35" dur="500" fill="hold"/>
                                            <p:tgtEl>
                                              <p:spTgt spid="7"/>
                                            </p:tgtEl>
                                            <p:attrNameLst>
                                              <p:attrName>ppt_x</p:attrName>
                                            </p:attrNameLst>
                                          </p:cBhvr>
                                          <p:tavLst>
                                            <p:tav tm="0">
                                              <p:val>
                                                <p:strVal val="#ppt_x"/>
                                              </p:val>
                                            </p:tav>
                                            <p:tav tm="100000">
                                              <p:val>
                                                <p:strVal val="#ppt_x"/>
                                              </p:val>
                                            </p:tav>
                                          </p:tavLst>
                                        </p:anim>
                                        <p:anim calcmode="lin" valueType="num" p14:bounceEnd="50000">
                                          <p:cBhvr additive="base">
                                            <p:cTn id="36"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childTnLst>
                                    </p:cTn>
                                  </p:par>
                                </p:childTnLst>
                              </p:cTn>
                            </p:par>
                            <p:par>
                              <p:cTn id="11" fill="hold">
                                <p:stCondLst>
                                  <p:cond delay="1000"/>
                                </p:stCondLst>
                                <p:childTnLst>
                                  <p:par>
                                    <p:cTn id="12" presetID="2" presetClass="entr" presetSubtype="1"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500"/>
                                </p:stCondLst>
                                <p:childTnLst>
                                  <p:par>
                                    <p:cTn id="17" presetID="2" presetClass="entr" presetSubtype="1" accel="600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1" accel="6000" fill="hold" grpId="0" nodeType="withEffect">
                                      <p:stCondLst>
                                        <p:cond delay="25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0-#ppt_h/2"/>
                                              </p:val>
                                            </p:tav>
                                            <p:tav tm="100000">
                                              <p:val>
                                                <p:strVal val="#ppt_y"/>
                                              </p:val>
                                            </p:tav>
                                          </p:tavLst>
                                        </p:anim>
                                      </p:childTnLst>
                                    </p:cTn>
                                  </p:par>
                                  <p:par>
                                    <p:cTn id="25" presetID="2" presetClass="entr" presetSubtype="1" accel="6000" fill="hold" grpId="0" nodeType="withEffect">
                                      <p:stCondLst>
                                        <p:cond delay="5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0-#ppt_h/2"/>
                                              </p:val>
                                            </p:tav>
                                            <p:tav tm="100000">
                                              <p:val>
                                                <p:strVal val="#ppt_y"/>
                                              </p:val>
                                            </p:tav>
                                          </p:tavLst>
                                        </p:anim>
                                      </p:childTnLst>
                                    </p:cTn>
                                  </p:par>
                                  <p:par>
                                    <p:cTn id="29" presetID="2" presetClass="entr" presetSubtype="1" accel="6000" fill="hold" grpId="0" nodeType="withEffect">
                                      <p:stCondLst>
                                        <p:cond delay="75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1" accel="6000" fill="hold" grpId="0" nodeType="withEffect">
                                      <p:stCondLst>
                                        <p:cond delay="100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8"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EC5AA"/>
            </a:gs>
            <a:gs pos="100000">
              <a:srgbClr val="AC8167"/>
            </a:gs>
          </a:gsLst>
          <a:lin ang="16200000" scaled="1"/>
          <a:tileRect/>
        </a:gradFill>
        <a:effectLst/>
      </p:bgPr>
    </p:bg>
    <p:spTree>
      <p:nvGrpSpPr>
        <p:cNvPr id="1" name="">
          <a:extLst>
            <a:ext uri="{FF2B5EF4-FFF2-40B4-BE49-F238E27FC236}">
              <a16:creationId xmlns:a16="http://schemas.microsoft.com/office/drawing/2014/main" id="{E40FEADF-073D-90D3-634A-CD7553F98CDA}"/>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EEDBB49D-2A0A-B5EF-7C2F-E0444F55C140}"/>
              </a:ext>
            </a:extLst>
          </p:cNvPr>
          <p:cNvPicPr>
            <a:picLocks noChangeAspect="1"/>
          </p:cNvPicPr>
          <p:nvPr/>
        </p:nvPicPr>
        <p:blipFill>
          <a:blip r:embed="rId2">
            <a:duotone>
              <a:prstClr val="black"/>
              <a:srgbClr val="D9C3A5">
                <a:tint val="50000"/>
                <a:satMod val="180000"/>
              </a:srgbClr>
            </a:duotone>
            <a:alphaModFix amt="15000"/>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3" name="Rectangle 2">
            <a:extLst>
              <a:ext uri="{FF2B5EF4-FFF2-40B4-BE49-F238E27FC236}">
                <a16:creationId xmlns:a16="http://schemas.microsoft.com/office/drawing/2014/main" id="{D4C73F04-41EF-2F79-BFDF-662BF92E90F5}"/>
              </a:ext>
            </a:extLst>
          </p:cNvPr>
          <p:cNvSpPr/>
          <p:nvPr/>
        </p:nvSpPr>
        <p:spPr>
          <a:xfrm>
            <a:off x="-316950" y="-7429500"/>
            <a:ext cx="12825900" cy="7214570"/>
          </a:xfrm>
          <a:prstGeom prst="rect">
            <a:avLst/>
          </a:prstGeom>
          <a:gradFill>
            <a:gsLst>
              <a:gs pos="0">
                <a:srgbClr val="CEC5AA">
                  <a:alpha val="50000"/>
                </a:srgbClr>
              </a:gs>
              <a:gs pos="100000">
                <a:srgbClr val="AC8167">
                  <a:alpha val="50000"/>
                </a:srgbClr>
              </a:gs>
            </a:gsLst>
            <a:lin ang="16200000" scaled="1"/>
          </a:gradFill>
          <a:ln>
            <a:noFill/>
          </a:ln>
          <a:effectLst>
            <a:softEdge rad="254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13" name="Picture 12" descr="A paper with a pen and handshake&#10;&#10;AI-generated content may be incorrect.">
            <a:extLst>
              <a:ext uri="{FF2B5EF4-FFF2-40B4-BE49-F238E27FC236}">
                <a16:creationId xmlns:a16="http://schemas.microsoft.com/office/drawing/2014/main" id="{46225AA9-27E1-DED9-6C09-B990967E7D02}"/>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rot="1212491">
            <a:off x="7059854" y="376157"/>
            <a:ext cx="6217784" cy="6217784"/>
          </a:xfrm>
          <a:prstGeom prst="rect">
            <a:avLst/>
          </a:prstGeom>
        </p:spPr>
      </p:pic>
      <p:sp>
        <p:nvSpPr>
          <p:cNvPr id="5" name="Can 6">
            <a:extLst>
              <a:ext uri="{FF2B5EF4-FFF2-40B4-BE49-F238E27FC236}">
                <a16:creationId xmlns:a16="http://schemas.microsoft.com/office/drawing/2014/main" id="{F2E5C4A1-B123-60E1-F8BB-728EC2519311}"/>
              </a:ext>
            </a:extLst>
          </p:cNvPr>
          <p:cNvSpPr/>
          <p:nvPr/>
        </p:nvSpPr>
        <p:spPr>
          <a:xfrm>
            <a:off x="817123" y="8605732"/>
            <a:ext cx="1712336" cy="2042887"/>
          </a:xfrm>
          <a:prstGeom prst="can">
            <a:avLst/>
          </a:prstGeom>
          <a:solidFill>
            <a:srgbClr val="092629"/>
          </a:solidFill>
          <a:effectLst>
            <a:outerShdw blurRad="127000" dist="63500" dir="8100000" sx="101000" sy="101000" algn="tr" rotWithShape="0">
              <a:srgbClr val="502800">
                <a:alpha val="60000"/>
              </a:srgb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GB" sz="1600" spc="300" dirty="0">
                <a:latin typeface="Gilmer Medium" panose="00000700000000000000" pitchFamily="50" charset="0"/>
                <a:cs typeface="Times New Roman" panose="02020603050405020304" pitchFamily="18" charset="0"/>
              </a:rPr>
              <a:t>PARTNERSHIP</a:t>
            </a:r>
            <a:endParaRPr lang="en-IN" sz="1600" spc="300" dirty="0">
              <a:latin typeface="Gilmer Medium" panose="00000700000000000000" pitchFamily="50" charset="0"/>
              <a:cs typeface="Times New Roman" panose="02020603050405020304" pitchFamily="18" charset="0"/>
            </a:endParaRPr>
          </a:p>
        </p:txBody>
      </p:sp>
      <p:sp>
        <p:nvSpPr>
          <p:cNvPr id="6" name="Can 8">
            <a:extLst>
              <a:ext uri="{FF2B5EF4-FFF2-40B4-BE49-F238E27FC236}">
                <a16:creationId xmlns:a16="http://schemas.microsoft.com/office/drawing/2014/main" id="{A98D8809-B4BB-C41B-F920-8763E1E8575A}"/>
              </a:ext>
            </a:extLst>
          </p:cNvPr>
          <p:cNvSpPr/>
          <p:nvPr/>
        </p:nvSpPr>
        <p:spPr>
          <a:xfrm>
            <a:off x="2839847" y="8605731"/>
            <a:ext cx="998894" cy="2042887"/>
          </a:xfrm>
          <a:prstGeom prst="can">
            <a:avLst/>
          </a:prstGeom>
          <a:solidFill>
            <a:srgbClr val="092629"/>
          </a:solidFill>
          <a:effectLst>
            <a:outerShdw blurRad="127000" dist="63500" dir="8100000" sx="101000" sy="101000" algn="tr" rotWithShape="0">
              <a:srgbClr val="502800">
                <a:alpha val="60000"/>
              </a:srgb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GB" sz="1600" spc="300" dirty="0">
                <a:latin typeface="Gilmer Medium" panose="00000700000000000000" pitchFamily="50" charset="0"/>
                <a:cs typeface="Times New Roman" panose="02020603050405020304" pitchFamily="18" charset="0"/>
              </a:rPr>
              <a:t>PVT LTD</a:t>
            </a:r>
            <a:endParaRPr lang="en-IN" sz="1600" spc="300" dirty="0">
              <a:latin typeface="Gilmer Medium" panose="00000700000000000000" pitchFamily="50" charset="0"/>
              <a:cs typeface="Times New Roman" panose="02020603050405020304" pitchFamily="18" charset="0"/>
            </a:endParaRPr>
          </a:p>
        </p:txBody>
      </p:sp>
      <p:sp>
        <p:nvSpPr>
          <p:cNvPr id="7" name="Can 10">
            <a:extLst>
              <a:ext uri="{FF2B5EF4-FFF2-40B4-BE49-F238E27FC236}">
                <a16:creationId xmlns:a16="http://schemas.microsoft.com/office/drawing/2014/main" id="{09F68B48-13D8-8C86-4A02-77663E596C0D}"/>
              </a:ext>
            </a:extLst>
          </p:cNvPr>
          <p:cNvSpPr/>
          <p:nvPr/>
        </p:nvSpPr>
        <p:spPr>
          <a:xfrm>
            <a:off x="7170711" y="8590291"/>
            <a:ext cx="1311400" cy="2032000"/>
          </a:xfrm>
          <a:prstGeom prst="can">
            <a:avLst/>
          </a:prstGeom>
          <a:solidFill>
            <a:srgbClr val="092629"/>
          </a:solidFill>
          <a:effectLst>
            <a:outerShdw blurRad="127000" dist="63500" dir="8100000" sx="101000" sy="101000" algn="tr" rotWithShape="0">
              <a:srgbClr val="502800">
                <a:alpha val="60000"/>
              </a:srgb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GB" sz="1600" spc="300" dirty="0">
                <a:latin typeface="Gilmer Medium" panose="00000700000000000000" pitchFamily="50" charset="0"/>
                <a:cs typeface="Times New Roman" panose="02020603050405020304" pitchFamily="18" charset="0"/>
              </a:rPr>
              <a:t>LLC</a:t>
            </a:r>
            <a:endParaRPr lang="en-IN" sz="1600" spc="300" dirty="0">
              <a:latin typeface="Gilmer Medium" panose="00000700000000000000" pitchFamily="50" charset="0"/>
              <a:cs typeface="Times New Roman" panose="02020603050405020304" pitchFamily="18" charset="0"/>
            </a:endParaRPr>
          </a:p>
        </p:txBody>
      </p:sp>
      <p:sp>
        <p:nvSpPr>
          <p:cNvPr id="8" name="Can 11">
            <a:extLst>
              <a:ext uri="{FF2B5EF4-FFF2-40B4-BE49-F238E27FC236}">
                <a16:creationId xmlns:a16="http://schemas.microsoft.com/office/drawing/2014/main" id="{EA28A829-D34F-05D2-40FD-309E4F236605}"/>
              </a:ext>
            </a:extLst>
          </p:cNvPr>
          <p:cNvSpPr/>
          <p:nvPr/>
        </p:nvSpPr>
        <p:spPr>
          <a:xfrm>
            <a:off x="5741398" y="8590291"/>
            <a:ext cx="1064148" cy="2042887"/>
          </a:xfrm>
          <a:prstGeom prst="can">
            <a:avLst/>
          </a:prstGeom>
          <a:solidFill>
            <a:srgbClr val="092629"/>
          </a:solidFill>
          <a:effectLst>
            <a:outerShdw blurRad="127000" dist="63500" dir="8100000" sx="101000" sy="101000" algn="tr" rotWithShape="0">
              <a:srgbClr val="502800">
                <a:alpha val="60000"/>
              </a:srgb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GB" sz="1600" spc="300" dirty="0">
                <a:latin typeface="Gilmer Medium" panose="00000700000000000000" pitchFamily="50" charset="0"/>
                <a:cs typeface="Times New Roman" panose="02020603050405020304" pitchFamily="18" charset="0"/>
              </a:rPr>
              <a:t>AOP</a:t>
            </a:r>
            <a:endParaRPr lang="en-IN" sz="1600" spc="300" dirty="0">
              <a:latin typeface="Gilmer Medium" panose="00000700000000000000" pitchFamily="50" charset="0"/>
              <a:cs typeface="Times New Roman" panose="02020603050405020304" pitchFamily="18" charset="0"/>
            </a:endParaRPr>
          </a:p>
        </p:txBody>
      </p:sp>
      <p:sp>
        <p:nvSpPr>
          <p:cNvPr id="9" name="Can 12">
            <a:extLst>
              <a:ext uri="{FF2B5EF4-FFF2-40B4-BE49-F238E27FC236}">
                <a16:creationId xmlns:a16="http://schemas.microsoft.com/office/drawing/2014/main" id="{33295688-092B-E2C7-6A15-E05790C7A85A}"/>
              </a:ext>
            </a:extLst>
          </p:cNvPr>
          <p:cNvSpPr/>
          <p:nvPr/>
        </p:nvSpPr>
        <p:spPr>
          <a:xfrm>
            <a:off x="4211106" y="8616618"/>
            <a:ext cx="1056079" cy="2042887"/>
          </a:xfrm>
          <a:prstGeom prst="can">
            <a:avLst/>
          </a:prstGeom>
          <a:solidFill>
            <a:srgbClr val="092629"/>
          </a:solidFill>
          <a:effectLst>
            <a:outerShdw blurRad="127000" dist="63500" dir="8100000" sx="101000" sy="101000" algn="tr" rotWithShape="0">
              <a:srgbClr val="502800">
                <a:alpha val="60000"/>
              </a:srgb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GB" sz="1600" spc="300" dirty="0">
                <a:latin typeface="Gilmer Medium" panose="00000700000000000000" pitchFamily="50" charset="0"/>
                <a:cs typeface="Times New Roman" panose="02020603050405020304" pitchFamily="18" charset="0"/>
              </a:rPr>
              <a:t>LLP</a:t>
            </a:r>
            <a:endParaRPr lang="en-IN" sz="1600" spc="300" dirty="0">
              <a:latin typeface="Gilmer Medium" panose="00000700000000000000" pitchFamily="50" charset="0"/>
              <a:cs typeface="Times New Roman" panose="02020603050405020304" pitchFamily="18" charset="0"/>
            </a:endParaRPr>
          </a:p>
        </p:txBody>
      </p:sp>
      <p:sp>
        <p:nvSpPr>
          <p:cNvPr id="10" name="Down Arrow Callout 22">
            <a:extLst>
              <a:ext uri="{FF2B5EF4-FFF2-40B4-BE49-F238E27FC236}">
                <a16:creationId xmlns:a16="http://schemas.microsoft.com/office/drawing/2014/main" id="{6CE72B54-94D8-0B2F-3EB2-020FD3DA4765}"/>
              </a:ext>
            </a:extLst>
          </p:cNvPr>
          <p:cNvSpPr/>
          <p:nvPr/>
        </p:nvSpPr>
        <p:spPr>
          <a:xfrm>
            <a:off x="913246" y="7072930"/>
            <a:ext cx="7427094" cy="1187409"/>
          </a:xfrm>
          <a:prstGeom prst="downArrowCallout">
            <a:avLst/>
          </a:prstGeom>
          <a:solidFill>
            <a:srgbClr val="092629"/>
          </a:solidFill>
          <a:effectLst>
            <a:outerShdw blurRad="127000" dist="63500" dir="8100000" sx="101000" sy="101000" algn="tr" rotWithShape="0">
              <a:srgbClr val="502800">
                <a:alpha val="60000"/>
              </a:srgb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GB" sz="1600" spc="300" dirty="0">
                <a:latin typeface="Gilmer Medium" panose="00000700000000000000" pitchFamily="50" charset="0"/>
                <a:cs typeface="Times New Roman" panose="02020603050405020304" pitchFamily="18" charset="0"/>
              </a:rPr>
              <a:t>SHARIAT MOHAMMEDIYAH </a:t>
            </a:r>
            <a:endParaRPr lang="en-IN" sz="1600" spc="300" dirty="0">
              <a:latin typeface="Gilmer Medium" panose="00000700000000000000" pitchFamily="50" charset="0"/>
              <a:cs typeface="Times New Roman" panose="02020603050405020304" pitchFamily="18" charset="0"/>
            </a:endParaRPr>
          </a:p>
        </p:txBody>
      </p:sp>
      <p:sp>
        <p:nvSpPr>
          <p:cNvPr id="18" name="TextBox 17">
            <a:extLst>
              <a:ext uri="{FF2B5EF4-FFF2-40B4-BE49-F238E27FC236}">
                <a16:creationId xmlns:a16="http://schemas.microsoft.com/office/drawing/2014/main" id="{FE2557C4-9923-56ED-5067-28E3988EE0AF}"/>
              </a:ext>
            </a:extLst>
          </p:cNvPr>
          <p:cNvSpPr txBox="1"/>
          <p:nvPr/>
        </p:nvSpPr>
        <p:spPr>
          <a:xfrm>
            <a:off x="817123" y="828226"/>
            <a:ext cx="7237378" cy="1446550"/>
          </a:xfrm>
          <a:prstGeom prst="rect">
            <a:avLst/>
          </a:prstGeom>
          <a:noFill/>
        </p:spPr>
        <p:txBody>
          <a:bodyPr wrap="square">
            <a:spAutoFit/>
          </a:bodyPr>
          <a:lstStyle/>
          <a:p>
            <a:pPr marL="0" marR="0" lvl="0" indent="0" defTabSz="914400" rtl="1" eaLnBrk="1" fontAlgn="auto" latinLnBrk="0" hangingPunct="1">
              <a:lnSpc>
                <a:spcPct val="100000"/>
              </a:lnSpc>
              <a:spcBef>
                <a:spcPts val="0"/>
              </a:spcBef>
              <a:spcAft>
                <a:spcPts val="0"/>
              </a:spcAft>
              <a:buClrTx/>
              <a:buSzTx/>
              <a:buFontTx/>
              <a:buNone/>
              <a:tabLst/>
              <a:defRPr/>
            </a:pPr>
            <a:r>
              <a:rPr kumimoji="0" lang="en-GB" sz="8800" b="0" i="0" u="none" strike="noStrike" kern="1200" cap="none" spc="300" normalizeH="0" baseline="0" noProof="0" dirty="0">
                <a:ln>
                  <a:noFill/>
                </a:ln>
                <a:solidFill>
                  <a:srgbClr val="0F2739"/>
                </a:solidFill>
                <a:effectLst/>
                <a:uLnTx/>
                <a:uFillTx/>
                <a:latin typeface="Impact" panose="020B0806030902050204" pitchFamily="34" charset="0"/>
                <a:ea typeface="+mn-ea"/>
                <a:cs typeface="Times New Roman" panose="02020603050405020304" pitchFamily="18" charset="0"/>
              </a:rPr>
              <a:t>LEGAL STATUS</a:t>
            </a:r>
            <a:endParaRPr kumimoji="0" lang="en-IN" sz="8800" b="0" i="0" u="none" strike="noStrike" kern="1200" cap="none" spc="300" normalizeH="0" baseline="0" noProof="0" dirty="0">
              <a:ln>
                <a:noFill/>
              </a:ln>
              <a:solidFill>
                <a:srgbClr val="0F2739"/>
              </a:solidFill>
              <a:effectLst/>
              <a:uLnTx/>
              <a:uFillTx/>
              <a:latin typeface="Impact" panose="020B0806030902050204" pitchFamily="34" charset="0"/>
              <a:ea typeface="+mn-ea"/>
              <a:cs typeface="Times New Roman" panose="02020603050405020304" pitchFamily="18" charset="0"/>
            </a:endParaRPr>
          </a:p>
        </p:txBody>
      </p:sp>
      <p:grpSp>
        <p:nvGrpSpPr>
          <p:cNvPr id="2" name="Group 1">
            <a:extLst>
              <a:ext uri="{FF2B5EF4-FFF2-40B4-BE49-F238E27FC236}">
                <a16:creationId xmlns:a16="http://schemas.microsoft.com/office/drawing/2014/main" id="{93704F83-E4DC-0872-3EBF-283DA70DFC51}"/>
              </a:ext>
            </a:extLst>
          </p:cNvPr>
          <p:cNvGrpSpPr/>
          <p:nvPr/>
        </p:nvGrpSpPr>
        <p:grpSpPr>
          <a:xfrm>
            <a:off x="1714819" y="2631055"/>
            <a:ext cx="9334603" cy="2840102"/>
            <a:chOff x="2258112" y="2431540"/>
            <a:chExt cx="7807109" cy="2375354"/>
          </a:xfrm>
        </p:grpSpPr>
        <p:pic>
          <p:nvPicPr>
            <p:cNvPr id="4" name="Picture 3">
              <a:extLst>
                <a:ext uri="{FF2B5EF4-FFF2-40B4-BE49-F238E27FC236}">
                  <a16:creationId xmlns:a16="http://schemas.microsoft.com/office/drawing/2014/main" id="{771D854F-7548-A97D-C362-5B4F1E5E41D4}"/>
                </a:ext>
              </a:extLst>
            </p:cNvPr>
            <p:cNvPicPr>
              <a:picLocks noChangeAspect="1"/>
            </p:cNvPicPr>
            <p:nvPr/>
          </p:nvPicPr>
          <p:blipFill rotWithShape="1">
            <a:blip r:embed="rId4"/>
            <a:srcRect l="2927" t="2978" r="2793" b="76738"/>
            <a:stretch/>
          </p:blipFill>
          <p:spPr>
            <a:xfrm>
              <a:off x="2258112" y="2431540"/>
              <a:ext cx="7807109" cy="23753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cxnSp>
          <p:nvCxnSpPr>
            <p:cNvPr id="11" name="Straight Connector 10">
              <a:extLst>
                <a:ext uri="{FF2B5EF4-FFF2-40B4-BE49-F238E27FC236}">
                  <a16:creationId xmlns:a16="http://schemas.microsoft.com/office/drawing/2014/main" id="{8BCC18FD-EC8D-7681-D2E6-5AD4FF621286}"/>
                </a:ext>
              </a:extLst>
            </p:cNvPr>
            <p:cNvCxnSpPr/>
            <p:nvPr/>
          </p:nvCxnSpPr>
          <p:spPr>
            <a:xfrm>
              <a:off x="6075467" y="4282290"/>
              <a:ext cx="156615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05188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74A5DD94-58BD-1275-E27C-322021C8DD59}"/>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6E18FBDE-FC87-B1B3-1952-88CEB1AA661A}"/>
              </a:ext>
            </a:extLst>
          </p:cNvPr>
          <p:cNvPicPr>
            <a:picLocks noChangeAspect="1"/>
          </p:cNvPicPr>
          <p:nvPr/>
        </p:nvPicPr>
        <p:blipFill>
          <a:blip r:embed="rId2">
            <a:alphaModFix amt="15000"/>
            <a:duotone>
              <a:prstClr val="black"/>
              <a:schemeClr val="accent6">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Box 1">
            <a:extLst>
              <a:ext uri="{FF2B5EF4-FFF2-40B4-BE49-F238E27FC236}">
                <a16:creationId xmlns:a16="http://schemas.microsoft.com/office/drawing/2014/main" id="{2CE0E559-6862-2F2B-8ED0-333AEBE5C358}"/>
              </a:ext>
            </a:extLst>
          </p:cNvPr>
          <p:cNvSpPr txBox="1"/>
          <p:nvPr/>
        </p:nvSpPr>
        <p:spPr>
          <a:xfrm>
            <a:off x="125731" y="314419"/>
            <a:ext cx="11944350" cy="1200329"/>
          </a:xfrm>
          <a:prstGeom prst="rect">
            <a:avLst/>
          </a:prstGeom>
          <a:noFill/>
        </p:spPr>
        <p:txBody>
          <a:bodyPr wrap="square" rtlCol="0">
            <a:spAutoFit/>
          </a:bodyPr>
          <a:lstStyle/>
          <a:p>
            <a:pPr algn="ctr"/>
            <a:r>
              <a:rPr lang="en-US" sz="7200" spc="300" dirty="0">
                <a:solidFill>
                  <a:srgbClr val="004D3F"/>
                </a:solidFill>
                <a:latin typeface="Impact" panose="020B0806030902050204" pitchFamily="34" charset="0"/>
              </a:rPr>
              <a:t>AGREEMENT PREPARATION</a:t>
            </a:r>
            <a:endParaRPr lang="en-AE" sz="7200" spc="300" dirty="0">
              <a:solidFill>
                <a:srgbClr val="004D3F"/>
              </a:solidFill>
              <a:latin typeface="Impact" panose="020B0806030902050204" pitchFamily="34" charset="0"/>
            </a:endParaRPr>
          </a:p>
        </p:txBody>
      </p:sp>
      <p:sp>
        <p:nvSpPr>
          <p:cNvPr id="3" name="Rectangle: Rounded Corners 2">
            <a:extLst>
              <a:ext uri="{FF2B5EF4-FFF2-40B4-BE49-F238E27FC236}">
                <a16:creationId xmlns:a16="http://schemas.microsoft.com/office/drawing/2014/main" id="{0724732D-581A-CFD1-7BEE-9094BF9E95AB}"/>
              </a:ext>
            </a:extLst>
          </p:cNvPr>
          <p:cNvSpPr/>
          <p:nvPr/>
        </p:nvSpPr>
        <p:spPr>
          <a:xfrm>
            <a:off x="4566920" y="1637555"/>
            <a:ext cx="3058160" cy="690778"/>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SENT">
            <a:extLst>
              <a:ext uri="{FF2B5EF4-FFF2-40B4-BE49-F238E27FC236}">
                <a16:creationId xmlns:a16="http://schemas.microsoft.com/office/drawing/2014/main" id="{BFF11AAF-B41C-9490-B422-BB44A12AF1E4}"/>
              </a:ext>
            </a:extLst>
          </p:cNvPr>
          <p:cNvSpPr txBox="1"/>
          <p:nvPr/>
        </p:nvSpPr>
        <p:spPr>
          <a:xfrm>
            <a:off x="4827659" y="1739212"/>
            <a:ext cx="2536680" cy="461665"/>
          </a:xfrm>
          <a:prstGeom prst="rect">
            <a:avLst/>
          </a:prstGeom>
          <a:noFill/>
        </p:spPr>
        <p:txBody>
          <a:bodyPr wrap="square" rtlCol="0" anchor="ctr">
            <a:noAutofit/>
          </a:bodyPr>
          <a:lstStyle/>
          <a:p>
            <a:pPr algn="ctr"/>
            <a:r>
              <a:rPr lang="en-US" sz="2400" spc="300" dirty="0">
                <a:solidFill>
                  <a:srgbClr val="C3C9BB"/>
                </a:solidFill>
                <a:latin typeface="Gilmer Bold" panose="00000800000000000000" pitchFamily="50" charset="0"/>
              </a:rPr>
              <a:t>CONSENT</a:t>
            </a:r>
            <a:endParaRPr lang="en-AE" sz="2400" spc="300" dirty="0">
              <a:solidFill>
                <a:srgbClr val="C3C9BB"/>
              </a:solidFill>
              <a:latin typeface="Gilmer Bold" panose="00000800000000000000" pitchFamily="50" charset="0"/>
            </a:endParaRPr>
          </a:p>
        </p:txBody>
      </p:sp>
      <p:sp>
        <p:nvSpPr>
          <p:cNvPr id="5" name="!!TYPEOFBUSINESS">
            <a:extLst>
              <a:ext uri="{FF2B5EF4-FFF2-40B4-BE49-F238E27FC236}">
                <a16:creationId xmlns:a16="http://schemas.microsoft.com/office/drawing/2014/main" id="{15D3812D-1285-84EA-8231-0C02569A8D24}"/>
              </a:ext>
            </a:extLst>
          </p:cNvPr>
          <p:cNvSpPr txBox="1"/>
          <p:nvPr/>
        </p:nvSpPr>
        <p:spPr>
          <a:xfrm>
            <a:off x="7463563" y="1739212"/>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sp>
        <p:nvSpPr>
          <p:cNvPr id="16" name="!!!CAPITALINVESTMENT">
            <a:extLst>
              <a:ext uri="{FF2B5EF4-FFF2-40B4-BE49-F238E27FC236}">
                <a16:creationId xmlns:a16="http://schemas.microsoft.com/office/drawing/2014/main" id="{E6FA832E-B569-4C56-421E-0E2263CD5ED4}"/>
              </a:ext>
            </a:extLst>
          </p:cNvPr>
          <p:cNvSpPr txBox="1"/>
          <p:nvPr/>
        </p:nvSpPr>
        <p:spPr>
          <a:xfrm>
            <a:off x="11429469" y="1739212"/>
            <a:ext cx="4363587"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CAPITAL INVESTMENT</a:t>
            </a:r>
          </a:p>
        </p:txBody>
      </p:sp>
      <p:sp>
        <p:nvSpPr>
          <p:cNvPr id="18" name="!!!!PROFITSHARING">
            <a:extLst>
              <a:ext uri="{FF2B5EF4-FFF2-40B4-BE49-F238E27FC236}">
                <a16:creationId xmlns:a16="http://schemas.microsoft.com/office/drawing/2014/main" id="{4BFA636A-5D13-09ED-BF3C-87CA807AAA64}"/>
              </a:ext>
            </a:extLst>
          </p:cNvPr>
          <p:cNvSpPr txBox="1"/>
          <p:nvPr/>
        </p:nvSpPr>
        <p:spPr>
          <a:xfrm>
            <a:off x="15892280" y="1739212"/>
            <a:ext cx="3563004"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PROFIT SHARING </a:t>
            </a:r>
            <a:endParaRPr lang="en-IN" dirty="0">
              <a:solidFill>
                <a:srgbClr val="092629"/>
              </a:solidFill>
            </a:endParaRPr>
          </a:p>
        </p:txBody>
      </p:sp>
      <p:sp>
        <p:nvSpPr>
          <p:cNvPr id="21" name="!!!!!EXPENSES">
            <a:extLst>
              <a:ext uri="{FF2B5EF4-FFF2-40B4-BE49-F238E27FC236}">
                <a16:creationId xmlns:a16="http://schemas.microsoft.com/office/drawing/2014/main" id="{B575C3FA-E75E-3F56-A729-CD05CC320066}"/>
              </a:ext>
            </a:extLst>
          </p:cNvPr>
          <p:cNvSpPr txBox="1"/>
          <p:nvPr/>
        </p:nvSpPr>
        <p:spPr>
          <a:xfrm>
            <a:off x="24114455" y="1739212"/>
            <a:ext cx="2203215"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EXPENSES</a:t>
            </a:r>
            <a:endParaRPr lang="en-AE" dirty="0">
              <a:solidFill>
                <a:srgbClr val="092629"/>
              </a:solidFill>
            </a:endParaRPr>
          </a:p>
        </p:txBody>
      </p:sp>
      <p:sp>
        <p:nvSpPr>
          <p:cNvPr id="25" name="!!!!!!RIGHTSOFPARTNERS">
            <a:extLst>
              <a:ext uri="{FF2B5EF4-FFF2-40B4-BE49-F238E27FC236}">
                <a16:creationId xmlns:a16="http://schemas.microsoft.com/office/drawing/2014/main" id="{C78E8CA4-AC21-B905-09AB-AB0BA55769F3}"/>
              </a:ext>
            </a:extLst>
          </p:cNvPr>
          <p:cNvSpPr txBox="1"/>
          <p:nvPr/>
        </p:nvSpPr>
        <p:spPr>
          <a:xfrm>
            <a:off x="26416894" y="1739212"/>
            <a:ext cx="449977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RIGHTS OF PARTNERS </a:t>
            </a:r>
            <a:endParaRPr lang="en-IN" dirty="0">
              <a:solidFill>
                <a:srgbClr val="092629"/>
              </a:solidFill>
            </a:endParaRPr>
          </a:p>
        </p:txBody>
      </p:sp>
      <p:sp>
        <p:nvSpPr>
          <p:cNvPr id="27" name="!!!!!!!TERMSANDCONDITIONS">
            <a:extLst>
              <a:ext uri="{FF2B5EF4-FFF2-40B4-BE49-F238E27FC236}">
                <a16:creationId xmlns:a16="http://schemas.microsoft.com/office/drawing/2014/main" id="{AE57C789-6A63-51C6-58B9-ECC0A2160BA2}"/>
              </a:ext>
            </a:extLst>
          </p:cNvPr>
          <p:cNvSpPr txBox="1"/>
          <p:nvPr/>
        </p:nvSpPr>
        <p:spPr>
          <a:xfrm>
            <a:off x="19554508" y="1739212"/>
            <a:ext cx="446072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TERMS &amp; CONDITIONS</a:t>
            </a:r>
            <a:endParaRPr lang="en-IN" dirty="0">
              <a:solidFill>
                <a:srgbClr val="092629"/>
              </a:solidFill>
            </a:endParaRPr>
          </a:p>
        </p:txBody>
      </p:sp>
      <p:sp>
        <p:nvSpPr>
          <p:cNvPr id="29" name="!!!!!!!!VIOLATIONTERMS">
            <a:extLst>
              <a:ext uri="{FF2B5EF4-FFF2-40B4-BE49-F238E27FC236}">
                <a16:creationId xmlns:a16="http://schemas.microsoft.com/office/drawing/2014/main" id="{2CA5015B-AF4E-81B8-10D2-1AEEAA79B859}"/>
              </a:ext>
            </a:extLst>
          </p:cNvPr>
          <p:cNvSpPr txBox="1"/>
          <p:nvPr/>
        </p:nvSpPr>
        <p:spPr>
          <a:xfrm>
            <a:off x="31015891" y="1739212"/>
            <a:ext cx="377252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VIOLATION TERMS </a:t>
            </a:r>
            <a:endParaRPr lang="en-IN" dirty="0">
              <a:solidFill>
                <a:srgbClr val="092629"/>
              </a:solidFill>
            </a:endParaRPr>
          </a:p>
        </p:txBody>
      </p:sp>
      <p:sp>
        <p:nvSpPr>
          <p:cNvPr id="31" name="!!!!!!!!!PARTNERSHIPPERIOD">
            <a:extLst>
              <a:ext uri="{FF2B5EF4-FFF2-40B4-BE49-F238E27FC236}">
                <a16:creationId xmlns:a16="http://schemas.microsoft.com/office/drawing/2014/main" id="{7A33D7C2-64F0-B141-DC44-5375D359EBE0}"/>
              </a:ext>
            </a:extLst>
          </p:cNvPr>
          <p:cNvSpPr txBox="1"/>
          <p:nvPr/>
        </p:nvSpPr>
        <p:spPr>
          <a:xfrm>
            <a:off x="34887637"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33" name="!!!!!!!!!!DISSOLUTIONTERMS">
            <a:extLst>
              <a:ext uri="{FF2B5EF4-FFF2-40B4-BE49-F238E27FC236}">
                <a16:creationId xmlns:a16="http://schemas.microsoft.com/office/drawing/2014/main" id="{4120F920-E6B3-9AE3-3A1C-FD5A295F6FEA}"/>
              </a:ext>
            </a:extLst>
          </p:cNvPr>
          <p:cNvSpPr txBox="1"/>
          <p:nvPr/>
        </p:nvSpPr>
        <p:spPr>
          <a:xfrm>
            <a:off x="39383504"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5" name="1DISSOLUTIONTERMS">
            <a:extLst>
              <a:ext uri="{FF2B5EF4-FFF2-40B4-BE49-F238E27FC236}">
                <a16:creationId xmlns:a16="http://schemas.microsoft.com/office/drawing/2014/main" id="{C178C300-4B18-041B-E1CB-E3E26F0CEC9B}"/>
              </a:ext>
            </a:extLst>
          </p:cNvPr>
          <p:cNvSpPr txBox="1"/>
          <p:nvPr/>
        </p:nvSpPr>
        <p:spPr>
          <a:xfrm>
            <a:off x="544235"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6" name="2PARTNERSHIPPERIOD">
            <a:extLst>
              <a:ext uri="{FF2B5EF4-FFF2-40B4-BE49-F238E27FC236}">
                <a16:creationId xmlns:a16="http://schemas.microsoft.com/office/drawing/2014/main" id="{A5CCABC2-417E-FB40-C2E1-14239F8FA17A}"/>
              </a:ext>
            </a:extLst>
          </p:cNvPr>
          <p:cNvSpPr txBox="1"/>
          <p:nvPr/>
        </p:nvSpPr>
        <p:spPr>
          <a:xfrm>
            <a:off x="-3951637"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pic>
        <p:nvPicPr>
          <p:cNvPr id="6" name="Picture 5">
            <a:extLst>
              <a:ext uri="{FF2B5EF4-FFF2-40B4-BE49-F238E27FC236}">
                <a16:creationId xmlns:a16="http://schemas.microsoft.com/office/drawing/2014/main" id="{997F49D0-3085-35CB-CA52-4AE1C0054FBA}"/>
              </a:ext>
            </a:extLst>
          </p:cNvPr>
          <p:cNvPicPr>
            <a:picLocks noChangeAspect="1"/>
          </p:cNvPicPr>
          <p:nvPr/>
        </p:nvPicPr>
        <p:blipFill rotWithShape="1">
          <a:blip r:embed="rId4"/>
          <a:srcRect l="4747" t="22370" r="4327" b="58667"/>
          <a:stretch/>
        </p:blipFill>
        <p:spPr>
          <a:xfrm>
            <a:off x="1272836" y="2942189"/>
            <a:ext cx="9646328" cy="2845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cxnSp>
        <p:nvCxnSpPr>
          <p:cNvPr id="7" name="Straight Connector 6">
            <a:extLst>
              <a:ext uri="{FF2B5EF4-FFF2-40B4-BE49-F238E27FC236}">
                <a16:creationId xmlns:a16="http://schemas.microsoft.com/office/drawing/2014/main" id="{BB5E02CD-0A68-5671-DBE0-0E45F94CFC3F}"/>
              </a:ext>
            </a:extLst>
          </p:cNvPr>
          <p:cNvCxnSpPr>
            <a:cxnSpLocks/>
          </p:cNvCxnSpPr>
          <p:nvPr/>
        </p:nvCxnSpPr>
        <p:spPr>
          <a:xfrm>
            <a:off x="4052351" y="4808450"/>
            <a:ext cx="3411212" cy="0"/>
          </a:xfrm>
          <a:prstGeom prst="line">
            <a:avLst/>
          </a:prstGeom>
          <a:ln w="38100">
            <a:solidFill>
              <a:srgbClr val="C00000"/>
            </a:solidFill>
          </a:ln>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75F417AD-A237-1F9D-4A53-3282E086F68D}"/>
              </a:ext>
            </a:extLst>
          </p:cNvPr>
          <p:cNvCxnSpPr>
            <a:cxnSpLocks/>
          </p:cNvCxnSpPr>
          <p:nvPr/>
        </p:nvCxnSpPr>
        <p:spPr>
          <a:xfrm>
            <a:off x="6737684" y="5397998"/>
            <a:ext cx="3400240" cy="0"/>
          </a:xfrm>
          <a:prstGeom prst="line">
            <a:avLst/>
          </a:prstGeom>
          <a:ln w="38100">
            <a:solidFill>
              <a:srgbClr val="C0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9274242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right)">
                                      <p:cBhvr>
                                        <p:cTn id="13" dur="500"/>
                                        <p:tgtEl>
                                          <p:spTgt spid="7"/>
                                        </p:tgtEl>
                                      </p:cBhvr>
                                    </p:animEffect>
                                  </p:childTnLst>
                                </p:cTn>
                              </p:par>
                              <p:par>
                                <p:cTn id="14" presetID="22" presetClass="entr" presetSubtype="2"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5256FE42-DECD-78B6-DF48-A26D03BFBD6C}"/>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B0C0D565-73D0-A03A-78F7-64ADB9A439CE}"/>
              </a:ext>
            </a:extLst>
          </p:cNvPr>
          <p:cNvPicPr>
            <a:picLocks noChangeAspect="1"/>
          </p:cNvPicPr>
          <p:nvPr/>
        </p:nvPicPr>
        <p:blipFill>
          <a:blip r:embed="rId2">
            <a:alphaModFix amt="15000"/>
            <a:duotone>
              <a:prstClr val="black"/>
              <a:schemeClr val="accent6">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Box 1">
            <a:extLst>
              <a:ext uri="{FF2B5EF4-FFF2-40B4-BE49-F238E27FC236}">
                <a16:creationId xmlns:a16="http://schemas.microsoft.com/office/drawing/2014/main" id="{97A9FAAE-F863-5783-6CE9-7D5E09A64C00}"/>
              </a:ext>
            </a:extLst>
          </p:cNvPr>
          <p:cNvSpPr txBox="1"/>
          <p:nvPr/>
        </p:nvSpPr>
        <p:spPr>
          <a:xfrm>
            <a:off x="125731" y="314419"/>
            <a:ext cx="11944350" cy="1200329"/>
          </a:xfrm>
          <a:prstGeom prst="rect">
            <a:avLst/>
          </a:prstGeom>
          <a:noFill/>
        </p:spPr>
        <p:txBody>
          <a:bodyPr wrap="square" rtlCol="0">
            <a:spAutoFit/>
          </a:bodyPr>
          <a:lstStyle/>
          <a:p>
            <a:pPr algn="ctr"/>
            <a:r>
              <a:rPr lang="en-US" sz="7200" spc="300" dirty="0">
                <a:solidFill>
                  <a:srgbClr val="004D3F"/>
                </a:solidFill>
                <a:latin typeface="Impact" panose="020B0806030902050204" pitchFamily="34" charset="0"/>
              </a:rPr>
              <a:t>AGREEMENT PREPARATION</a:t>
            </a:r>
            <a:endParaRPr lang="en-AE" sz="7200" spc="300" dirty="0">
              <a:solidFill>
                <a:srgbClr val="004D3F"/>
              </a:solidFill>
              <a:latin typeface="Impact" panose="020B0806030902050204" pitchFamily="34" charset="0"/>
            </a:endParaRPr>
          </a:p>
        </p:txBody>
      </p:sp>
      <p:sp>
        <p:nvSpPr>
          <p:cNvPr id="3" name="Rectangle: Rounded Corners 2">
            <a:extLst>
              <a:ext uri="{FF2B5EF4-FFF2-40B4-BE49-F238E27FC236}">
                <a16:creationId xmlns:a16="http://schemas.microsoft.com/office/drawing/2014/main" id="{1109754B-B2DB-B338-400B-DC10526DBACF}"/>
              </a:ext>
            </a:extLst>
          </p:cNvPr>
          <p:cNvSpPr/>
          <p:nvPr/>
        </p:nvSpPr>
        <p:spPr>
          <a:xfrm>
            <a:off x="4314498" y="1637555"/>
            <a:ext cx="3563004" cy="690778"/>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SENT">
            <a:extLst>
              <a:ext uri="{FF2B5EF4-FFF2-40B4-BE49-F238E27FC236}">
                <a16:creationId xmlns:a16="http://schemas.microsoft.com/office/drawing/2014/main" id="{454E3CF0-E118-4C9E-2F4F-5EC3E2902D8E}"/>
              </a:ext>
            </a:extLst>
          </p:cNvPr>
          <p:cNvSpPr txBox="1"/>
          <p:nvPr/>
        </p:nvSpPr>
        <p:spPr>
          <a:xfrm>
            <a:off x="-6750123" y="1739212"/>
            <a:ext cx="2536680" cy="461665"/>
          </a:xfrm>
          <a:prstGeom prst="rect">
            <a:avLst/>
          </a:prstGeom>
          <a:noFill/>
        </p:spPr>
        <p:txBody>
          <a:bodyPr wrap="square" rtlCol="0" anchor="ctr">
            <a:noAutofit/>
          </a:bodyPr>
          <a:lstStyle/>
          <a:p>
            <a:pPr algn="ctr"/>
            <a:r>
              <a:rPr lang="en-US" spc="300" dirty="0">
                <a:solidFill>
                  <a:srgbClr val="092629"/>
                </a:solidFill>
                <a:latin typeface="Gilmer Bold" panose="00000800000000000000" pitchFamily="50" charset="0"/>
              </a:rPr>
              <a:t>CONSENT</a:t>
            </a:r>
            <a:endParaRPr lang="en-AE" spc="300" dirty="0">
              <a:solidFill>
                <a:srgbClr val="092629"/>
              </a:solidFill>
              <a:latin typeface="Gilmer Bold" panose="00000800000000000000" pitchFamily="50" charset="0"/>
            </a:endParaRPr>
          </a:p>
        </p:txBody>
      </p:sp>
      <p:sp>
        <p:nvSpPr>
          <p:cNvPr id="5" name="!!TYPEOFBUSINESS">
            <a:extLst>
              <a:ext uri="{FF2B5EF4-FFF2-40B4-BE49-F238E27FC236}">
                <a16:creationId xmlns:a16="http://schemas.microsoft.com/office/drawing/2014/main" id="{DCAACFCB-B890-A3BE-19F4-04A5149F13D4}"/>
              </a:ext>
            </a:extLst>
          </p:cNvPr>
          <p:cNvSpPr txBox="1"/>
          <p:nvPr/>
        </p:nvSpPr>
        <p:spPr>
          <a:xfrm>
            <a:off x="-4114219" y="1739212"/>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sp>
        <p:nvSpPr>
          <p:cNvPr id="16" name="!!!CAPITALINVESTMENT">
            <a:extLst>
              <a:ext uri="{FF2B5EF4-FFF2-40B4-BE49-F238E27FC236}">
                <a16:creationId xmlns:a16="http://schemas.microsoft.com/office/drawing/2014/main" id="{BD1D9747-AC7D-3BBE-DA68-B305C965B67A}"/>
              </a:ext>
            </a:extLst>
          </p:cNvPr>
          <p:cNvSpPr txBox="1"/>
          <p:nvPr/>
        </p:nvSpPr>
        <p:spPr>
          <a:xfrm>
            <a:off x="-148313" y="1739212"/>
            <a:ext cx="4363587"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CAPITAL INVESTMENT</a:t>
            </a:r>
          </a:p>
        </p:txBody>
      </p:sp>
      <p:sp>
        <p:nvSpPr>
          <p:cNvPr id="18" name="!!!!PROFITSHARING">
            <a:extLst>
              <a:ext uri="{FF2B5EF4-FFF2-40B4-BE49-F238E27FC236}">
                <a16:creationId xmlns:a16="http://schemas.microsoft.com/office/drawing/2014/main" id="{FBCDCB06-BA27-B95E-19DB-3FC76495F089}"/>
              </a:ext>
            </a:extLst>
          </p:cNvPr>
          <p:cNvSpPr txBox="1"/>
          <p:nvPr/>
        </p:nvSpPr>
        <p:spPr>
          <a:xfrm>
            <a:off x="4314498" y="1739212"/>
            <a:ext cx="3563004"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2400" dirty="0">
                <a:solidFill>
                  <a:srgbClr val="C3C9BB"/>
                </a:solidFill>
              </a:rPr>
              <a:t>PROFIT SHARING </a:t>
            </a:r>
            <a:endParaRPr lang="en-IN" sz="2400" dirty="0">
              <a:solidFill>
                <a:srgbClr val="C3C9BB"/>
              </a:solidFill>
            </a:endParaRPr>
          </a:p>
        </p:txBody>
      </p:sp>
      <p:sp>
        <p:nvSpPr>
          <p:cNvPr id="21" name="!!!!!EXPENSES">
            <a:extLst>
              <a:ext uri="{FF2B5EF4-FFF2-40B4-BE49-F238E27FC236}">
                <a16:creationId xmlns:a16="http://schemas.microsoft.com/office/drawing/2014/main" id="{422534E9-F831-E512-A74B-B974B318F83D}"/>
              </a:ext>
            </a:extLst>
          </p:cNvPr>
          <p:cNvSpPr txBox="1"/>
          <p:nvPr/>
        </p:nvSpPr>
        <p:spPr>
          <a:xfrm>
            <a:off x="12536673" y="1739212"/>
            <a:ext cx="2203215"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EXPENSES</a:t>
            </a:r>
            <a:endParaRPr lang="en-AE" dirty="0">
              <a:solidFill>
                <a:srgbClr val="092629"/>
              </a:solidFill>
            </a:endParaRPr>
          </a:p>
        </p:txBody>
      </p:sp>
      <p:sp>
        <p:nvSpPr>
          <p:cNvPr id="25" name="!!!!!!RIGHTSOFPARTNERS">
            <a:extLst>
              <a:ext uri="{FF2B5EF4-FFF2-40B4-BE49-F238E27FC236}">
                <a16:creationId xmlns:a16="http://schemas.microsoft.com/office/drawing/2014/main" id="{BAF25F66-BD20-8F70-5D98-9A40F8D77FCB}"/>
              </a:ext>
            </a:extLst>
          </p:cNvPr>
          <p:cNvSpPr txBox="1"/>
          <p:nvPr/>
        </p:nvSpPr>
        <p:spPr>
          <a:xfrm>
            <a:off x="14839112" y="1739212"/>
            <a:ext cx="449977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RIGHTS OF PARTNERS </a:t>
            </a:r>
            <a:endParaRPr lang="en-IN" dirty="0">
              <a:solidFill>
                <a:srgbClr val="092629"/>
              </a:solidFill>
            </a:endParaRPr>
          </a:p>
        </p:txBody>
      </p:sp>
      <p:sp>
        <p:nvSpPr>
          <p:cNvPr id="27" name="!!!!!!!TERMSANDCONDITIONS">
            <a:extLst>
              <a:ext uri="{FF2B5EF4-FFF2-40B4-BE49-F238E27FC236}">
                <a16:creationId xmlns:a16="http://schemas.microsoft.com/office/drawing/2014/main" id="{867F7685-B7B5-35FE-FCD5-6D62412A3212}"/>
              </a:ext>
            </a:extLst>
          </p:cNvPr>
          <p:cNvSpPr txBox="1"/>
          <p:nvPr/>
        </p:nvSpPr>
        <p:spPr>
          <a:xfrm>
            <a:off x="7976726" y="1739212"/>
            <a:ext cx="446072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TERMS &amp; CONDITIONS</a:t>
            </a:r>
            <a:endParaRPr lang="en-IN" dirty="0">
              <a:solidFill>
                <a:srgbClr val="092629"/>
              </a:solidFill>
            </a:endParaRPr>
          </a:p>
        </p:txBody>
      </p:sp>
      <p:sp>
        <p:nvSpPr>
          <p:cNvPr id="29" name="!!!!!!!!VIOLATIONTERMS">
            <a:extLst>
              <a:ext uri="{FF2B5EF4-FFF2-40B4-BE49-F238E27FC236}">
                <a16:creationId xmlns:a16="http://schemas.microsoft.com/office/drawing/2014/main" id="{17E088BE-009D-444A-1A4E-C9427C3E2502}"/>
              </a:ext>
            </a:extLst>
          </p:cNvPr>
          <p:cNvSpPr txBox="1"/>
          <p:nvPr/>
        </p:nvSpPr>
        <p:spPr>
          <a:xfrm>
            <a:off x="19438109" y="1739212"/>
            <a:ext cx="377252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VIOLATION TERMS </a:t>
            </a:r>
            <a:endParaRPr lang="en-IN" dirty="0">
              <a:solidFill>
                <a:srgbClr val="092629"/>
              </a:solidFill>
            </a:endParaRPr>
          </a:p>
        </p:txBody>
      </p:sp>
      <p:sp>
        <p:nvSpPr>
          <p:cNvPr id="31" name="!!!!!!!!!PARTNERSHIPPERIOD">
            <a:extLst>
              <a:ext uri="{FF2B5EF4-FFF2-40B4-BE49-F238E27FC236}">
                <a16:creationId xmlns:a16="http://schemas.microsoft.com/office/drawing/2014/main" id="{0C6A047B-B5EA-49EE-C93E-E02CD87702F5}"/>
              </a:ext>
            </a:extLst>
          </p:cNvPr>
          <p:cNvSpPr txBox="1"/>
          <p:nvPr/>
        </p:nvSpPr>
        <p:spPr>
          <a:xfrm>
            <a:off x="23309855"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33" name="!!!!!!!!!!DISSOLUTIONTERMS">
            <a:extLst>
              <a:ext uri="{FF2B5EF4-FFF2-40B4-BE49-F238E27FC236}">
                <a16:creationId xmlns:a16="http://schemas.microsoft.com/office/drawing/2014/main" id="{1B7F23EE-EA94-AC73-4BC6-A6EFA90F0B12}"/>
              </a:ext>
            </a:extLst>
          </p:cNvPr>
          <p:cNvSpPr txBox="1"/>
          <p:nvPr/>
        </p:nvSpPr>
        <p:spPr>
          <a:xfrm>
            <a:off x="27805722"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5" name="1DISSOLUTIONTERMS">
            <a:extLst>
              <a:ext uri="{FF2B5EF4-FFF2-40B4-BE49-F238E27FC236}">
                <a16:creationId xmlns:a16="http://schemas.microsoft.com/office/drawing/2014/main" id="{88B60C3E-0F2E-91B2-8F7D-17F8FD60D1A5}"/>
              </a:ext>
            </a:extLst>
          </p:cNvPr>
          <p:cNvSpPr txBox="1"/>
          <p:nvPr/>
        </p:nvSpPr>
        <p:spPr>
          <a:xfrm>
            <a:off x="-11033547"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6" name="2PARTNERSHIPPERIOD">
            <a:extLst>
              <a:ext uri="{FF2B5EF4-FFF2-40B4-BE49-F238E27FC236}">
                <a16:creationId xmlns:a16="http://schemas.microsoft.com/office/drawing/2014/main" id="{717BF9DD-47A4-30AE-75E2-86A573885612}"/>
              </a:ext>
            </a:extLst>
          </p:cNvPr>
          <p:cNvSpPr txBox="1"/>
          <p:nvPr/>
        </p:nvSpPr>
        <p:spPr>
          <a:xfrm>
            <a:off x="-15529419"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grpSp>
        <p:nvGrpSpPr>
          <p:cNvPr id="24" name="Group 23">
            <a:extLst>
              <a:ext uri="{FF2B5EF4-FFF2-40B4-BE49-F238E27FC236}">
                <a16:creationId xmlns:a16="http://schemas.microsoft.com/office/drawing/2014/main" id="{A0DC881F-4063-69C0-BB41-893C22A49583}"/>
              </a:ext>
            </a:extLst>
          </p:cNvPr>
          <p:cNvGrpSpPr/>
          <p:nvPr/>
        </p:nvGrpSpPr>
        <p:grpSpPr>
          <a:xfrm>
            <a:off x="8535976" y="3392134"/>
            <a:ext cx="2478506" cy="2074170"/>
            <a:chOff x="9153707" y="3492353"/>
            <a:chExt cx="2478506" cy="2074170"/>
          </a:xfrm>
        </p:grpSpPr>
        <p:sp>
          <p:nvSpPr>
            <p:cNvPr id="22" name="Oval 21">
              <a:extLst>
                <a:ext uri="{FF2B5EF4-FFF2-40B4-BE49-F238E27FC236}">
                  <a16:creationId xmlns:a16="http://schemas.microsoft.com/office/drawing/2014/main" id="{11C83C46-E533-729C-F18C-FE28D8709D93}"/>
                </a:ext>
              </a:extLst>
            </p:cNvPr>
            <p:cNvSpPr/>
            <p:nvPr/>
          </p:nvSpPr>
          <p:spPr>
            <a:xfrm>
              <a:off x="9355875" y="3492353"/>
              <a:ext cx="2074170" cy="2074170"/>
            </a:xfrm>
            <a:prstGeom prst="ellipse">
              <a:avLst/>
            </a:prstGeom>
            <a:solidFill>
              <a:srgbClr val="F8E7D6"/>
            </a:solidFill>
            <a:ln w="76200">
              <a:solidFill>
                <a:srgbClr val="502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3" name="TextBox 22">
              <a:extLst>
                <a:ext uri="{FF2B5EF4-FFF2-40B4-BE49-F238E27FC236}">
                  <a16:creationId xmlns:a16="http://schemas.microsoft.com/office/drawing/2014/main" id="{038C472F-DD6C-991C-C731-C5597F0D2662}"/>
                </a:ext>
              </a:extLst>
            </p:cNvPr>
            <p:cNvSpPr txBox="1"/>
            <p:nvPr/>
          </p:nvSpPr>
          <p:spPr>
            <a:xfrm>
              <a:off x="9153707" y="4317072"/>
              <a:ext cx="2478506" cy="424732"/>
            </a:xfrm>
            <a:prstGeom prst="rect">
              <a:avLst/>
            </a:prstGeom>
            <a:noFill/>
          </p:spPr>
          <p:txBody>
            <a:bodyPr wrap="square">
              <a:spAutoFit/>
            </a:bodyPr>
            <a:lstStyle/>
            <a:p>
              <a:pPr marL="0" marR="0" lvl="0" indent="0" algn="ctr" defTabSz="1689058" rtl="0" eaLnBrk="1" fontAlgn="auto" latinLnBrk="0" hangingPunct="1">
                <a:lnSpc>
                  <a:spcPct val="90000"/>
                </a:lnSpc>
                <a:spcBef>
                  <a:spcPct val="0"/>
                </a:spcBef>
                <a:spcAft>
                  <a:spcPct val="35000"/>
                </a:spcAft>
                <a:buClrTx/>
                <a:buSzTx/>
                <a:buFontTx/>
                <a:buNone/>
                <a:tabLst/>
                <a:defRPr/>
              </a:pPr>
              <a:r>
                <a:rPr kumimoji="0" lang="en-US" sz="2400" b="0" i="0" u="none" strike="noStrike" kern="1200" cap="none" normalizeH="0" baseline="0" noProof="0" dirty="0">
                  <a:ln>
                    <a:noFill/>
                  </a:ln>
                  <a:solidFill>
                    <a:prstClr val="black"/>
                  </a:solidFill>
                  <a:effectLst/>
                  <a:uLnTx/>
                  <a:uFillTx/>
                  <a:latin typeface="Gilmer Medium" panose="00000700000000000000" pitchFamily="50" charset="0"/>
                  <a:cs typeface="Vijaya" panose="020B0604020202020204" pitchFamily="34" charset="0"/>
                </a:rPr>
                <a:t>SYSTEM</a:t>
              </a:r>
              <a:endParaRPr kumimoji="0" lang="en-US" sz="3600" b="0" i="0" u="none" strike="noStrike" kern="1200" cap="none" normalizeH="0" baseline="0" noProof="0" dirty="0">
                <a:ln>
                  <a:noFill/>
                </a:ln>
                <a:solidFill>
                  <a:prstClr val="black"/>
                </a:solidFill>
                <a:effectLst/>
                <a:uLnTx/>
                <a:uFillTx/>
                <a:latin typeface="Gilmer Medium" panose="00000700000000000000" pitchFamily="50" charset="0"/>
                <a:cs typeface="Vijaya" panose="020B0604020202020204" pitchFamily="34" charset="0"/>
              </a:endParaRPr>
            </a:p>
          </p:txBody>
        </p:sp>
      </p:grpSp>
      <p:grpSp>
        <p:nvGrpSpPr>
          <p:cNvPr id="26" name="Group 25">
            <a:extLst>
              <a:ext uri="{FF2B5EF4-FFF2-40B4-BE49-F238E27FC236}">
                <a16:creationId xmlns:a16="http://schemas.microsoft.com/office/drawing/2014/main" id="{A2B780D7-E1FD-0C74-A4E6-AEAD6C535055}"/>
              </a:ext>
            </a:extLst>
          </p:cNvPr>
          <p:cNvGrpSpPr/>
          <p:nvPr/>
        </p:nvGrpSpPr>
        <p:grpSpPr>
          <a:xfrm>
            <a:off x="4856748" y="3392134"/>
            <a:ext cx="2478506" cy="2074170"/>
            <a:chOff x="5312180" y="3383213"/>
            <a:chExt cx="2478506" cy="2074170"/>
          </a:xfrm>
        </p:grpSpPr>
        <p:sp>
          <p:nvSpPr>
            <p:cNvPr id="17" name="Oval 16">
              <a:extLst>
                <a:ext uri="{FF2B5EF4-FFF2-40B4-BE49-F238E27FC236}">
                  <a16:creationId xmlns:a16="http://schemas.microsoft.com/office/drawing/2014/main" id="{1C11DB90-B209-4D8F-499E-84DA1BC1B89F}"/>
                </a:ext>
              </a:extLst>
            </p:cNvPr>
            <p:cNvSpPr/>
            <p:nvPr/>
          </p:nvSpPr>
          <p:spPr>
            <a:xfrm>
              <a:off x="5514348" y="3383213"/>
              <a:ext cx="2074170" cy="2074170"/>
            </a:xfrm>
            <a:prstGeom prst="ellipse">
              <a:avLst/>
            </a:prstGeom>
            <a:solidFill>
              <a:srgbClr val="D8E3EC"/>
            </a:solidFill>
            <a:ln w="76200">
              <a:solidFill>
                <a:srgbClr val="0F27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9" name="TextBox 18">
              <a:extLst>
                <a:ext uri="{FF2B5EF4-FFF2-40B4-BE49-F238E27FC236}">
                  <a16:creationId xmlns:a16="http://schemas.microsoft.com/office/drawing/2014/main" id="{E2694C0D-A85E-D240-8721-E514D638D514}"/>
                </a:ext>
              </a:extLst>
            </p:cNvPr>
            <p:cNvSpPr txBox="1"/>
            <p:nvPr/>
          </p:nvSpPr>
          <p:spPr>
            <a:xfrm>
              <a:off x="5312180" y="4207932"/>
              <a:ext cx="2478506" cy="424732"/>
            </a:xfrm>
            <a:prstGeom prst="rect">
              <a:avLst/>
            </a:prstGeom>
            <a:noFill/>
          </p:spPr>
          <p:txBody>
            <a:bodyPr wrap="square">
              <a:spAutoFit/>
            </a:bodyPr>
            <a:lstStyle/>
            <a:p>
              <a:pPr marL="0" marR="0" lvl="0" indent="0" algn="ctr" defTabSz="1689058" rtl="0" eaLnBrk="1" fontAlgn="auto" latinLnBrk="0" hangingPunct="1">
                <a:lnSpc>
                  <a:spcPct val="90000"/>
                </a:lnSpc>
                <a:spcBef>
                  <a:spcPct val="0"/>
                </a:spcBef>
                <a:spcAft>
                  <a:spcPct val="35000"/>
                </a:spcAft>
                <a:buClrTx/>
                <a:buSzTx/>
                <a:buFontTx/>
                <a:buNone/>
                <a:tabLst/>
                <a:defRPr/>
              </a:pPr>
              <a:r>
                <a:rPr kumimoji="0" lang="en-US" sz="2400" b="0" i="0" u="none" strike="noStrike" kern="1200" cap="none" normalizeH="0" baseline="0" noProof="0" dirty="0">
                  <a:ln>
                    <a:noFill/>
                  </a:ln>
                  <a:solidFill>
                    <a:prstClr val="black"/>
                  </a:solidFill>
                  <a:effectLst/>
                  <a:uLnTx/>
                  <a:uFillTx/>
                  <a:latin typeface="Gilmer Medium" panose="00000700000000000000" pitchFamily="50" charset="0"/>
                  <a:cs typeface="Vijaya" panose="020B0604020202020204" pitchFamily="34" charset="0"/>
                </a:rPr>
                <a:t>DURATION</a:t>
              </a:r>
              <a:endParaRPr kumimoji="0" lang="en-US" sz="3600" b="0" i="0" u="none" strike="noStrike" kern="1200" cap="none" normalizeH="0" baseline="0" noProof="0" dirty="0">
                <a:ln>
                  <a:noFill/>
                </a:ln>
                <a:solidFill>
                  <a:prstClr val="black"/>
                </a:solidFill>
                <a:effectLst/>
                <a:uLnTx/>
                <a:uFillTx/>
                <a:latin typeface="Gilmer Medium" panose="00000700000000000000" pitchFamily="50" charset="0"/>
                <a:cs typeface="Vijaya" panose="020B0604020202020204" pitchFamily="34" charset="0"/>
              </a:endParaRPr>
            </a:p>
          </p:txBody>
        </p:sp>
      </p:grpSp>
      <p:grpSp>
        <p:nvGrpSpPr>
          <p:cNvPr id="28" name="Group 27">
            <a:extLst>
              <a:ext uri="{FF2B5EF4-FFF2-40B4-BE49-F238E27FC236}">
                <a16:creationId xmlns:a16="http://schemas.microsoft.com/office/drawing/2014/main" id="{800D72AB-7F7B-6C8D-A999-7C064BC37349}"/>
              </a:ext>
            </a:extLst>
          </p:cNvPr>
          <p:cNvGrpSpPr/>
          <p:nvPr/>
        </p:nvGrpSpPr>
        <p:grpSpPr>
          <a:xfrm>
            <a:off x="1177519" y="3392134"/>
            <a:ext cx="2478506" cy="2074170"/>
            <a:chOff x="1114875" y="3291915"/>
            <a:chExt cx="2478506" cy="2074170"/>
          </a:xfrm>
        </p:grpSpPr>
        <p:sp>
          <p:nvSpPr>
            <p:cNvPr id="6" name="Oval 5">
              <a:extLst>
                <a:ext uri="{FF2B5EF4-FFF2-40B4-BE49-F238E27FC236}">
                  <a16:creationId xmlns:a16="http://schemas.microsoft.com/office/drawing/2014/main" id="{EFC70C37-EAA4-4A93-61D2-5B9EA8367713}"/>
                </a:ext>
              </a:extLst>
            </p:cNvPr>
            <p:cNvSpPr/>
            <p:nvPr/>
          </p:nvSpPr>
          <p:spPr>
            <a:xfrm>
              <a:off x="1317043" y="3291915"/>
              <a:ext cx="2074170" cy="2074170"/>
            </a:xfrm>
            <a:prstGeom prst="ellipse">
              <a:avLst/>
            </a:prstGeom>
            <a:solidFill>
              <a:srgbClr val="E1D2C9"/>
            </a:solidFill>
            <a:ln w="76200">
              <a:solidFill>
                <a:srgbClr val="7E24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5" name="TextBox 14">
              <a:extLst>
                <a:ext uri="{FF2B5EF4-FFF2-40B4-BE49-F238E27FC236}">
                  <a16:creationId xmlns:a16="http://schemas.microsoft.com/office/drawing/2014/main" id="{C309117C-4A60-C63D-A25E-B02CF074B386}"/>
                </a:ext>
              </a:extLst>
            </p:cNvPr>
            <p:cNvSpPr txBox="1"/>
            <p:nvPr/>
          </p:nvSpPr>
          <p:spPr>
            <a:xfrm>
              <a:off x="1114875" y="4116634"/>
              <a:ext cx="2478506" cy="424732"/>
            </a:xfrm>
            <a:prstGeom prst="rect">
              <a:avLst/>
            </a:prstGeom>
            <a:noFill/>
          </p:spPr>
          <p:txBody>
            <a:bodyPr wrap="square">
              <a:spAutoFit/>
            </a:bodyPr>
            <a:lstStyle/>
            <a:p>
              <a:pPr marL="0" marR="0" lvl="0" indent="0" algn="ctr" defTabSz="1689058" rtl="0" eaLnBrk="1" fontAlgn="auto" latinLnBrk="0" hangingPunct="1">
                <a:lnSpc>
                  <a:spcPct val="90000"/>
                </a:lnSpc>
                <a:spcBef>
                  <a:spcPct val="0"/>
                </a:spcBef>
                <a:spcAft>
                  <a:spcPct val="35000"/>
                </a:spcAft>
                <a:buClrTx/>
                <a:buSzTx/>
                <a:buFontTx/>
                <a:buNone/>
                <a:tabLst/>
                <a:defRPr/>
              </a:pPr>
              <a:r>
                <a:rPr kumimoji="0" lang="en-US" sz="2400" b="0" i="0" u="none" strike="noStrike" kern="1200" cap="none" normalizeH="0" baseline="0" noProof="0" dirty="0">
                  <a:ln>
                    <a:noFill/>
                  </a:ln>
                  <a:solidFill>
                    <a:prstClr val="black"/>
                  </a:solidFill>
                  <a:effectLst/>
                  <a:uLnTx/>
                  <a:uFillTx/>
                  <a:latin typeface="Gilmer Medium" panose="00000700000000000000" pitchFamily="50" charset="0"/>
                  <a:cs typeface="Vijaya" panose="020B0604020202020204" pitchFamily="34" charset="0"/>
                </a:rPr>
                <a:t>RATIO (%)</a:t>
              </a:r>
              <a:endParaRPr kumimoji="0" lang="en-US" sz="3600" b="0" i="0" u="none" strike="noStrike" kern="1200" cap="none" normalizeH="0" baseline="0" noProof="0" dirty="0">
                <a:ln>
                  <a:noFill/>
                </a:ln>
                <a:solidFill>
                  <a:prstClr val="black"/>
                </a:solidFill>
                <a:effectLst/>
                <a:uLnTx/>
                <a:uFillTx/>
                <a:latin typeface="Gilmer Medium" panose="00000700000000000000" pitchFamily="50" charset="0"/>
                <a:cs typeface="Vijaya" panose="020B0604020202020204" pitchFamily="34" charset="0"/>
              </a:endParaRPr>
            </a:p>
          </p:txBody>
        </p:sp>
      </p:grpSp>
    </p:spTree>
    <p:extLst>
      <p:ext uri="{BB962C8B-B14F-4D97-AF65-F5344CB8AC3E}">
        <p14:creationId xmlns:p14="http://schemas.microsoft.com/office/powerpoint/2010/main" val="16052120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Effect transition="in" filter="fade">
                                      <p:cBhvr>
                                        <p:cTn id="9" dur="1000"/>
                                        <p:tgtEl>
                                          <p:spTgt spid="28"/>
                                        </p:tgtEl>
                                      </p:cBhvr>
                                    </p:animEffect>
                                  </p:childTnLst>
                                </p:cTn>
                              </p:par>
                              <p:par>
                                <p:cTn id="10" presetID="53" presetClass="entr" presetSubtype="16" fill="hold" nodeType="withEffect">
                                  <p:stCondLst>
                                    <p:cond delay="500"/>
                                  </p:stCondLst>
                                  <p:childTnLst>
                                    <p:set>
                                      <p:cBhvr>
                                        <p:cTn id="11" dur="1" fill="hold">
                                          <p:stCondLst>
                                            <p:cond delay="0"/>
                                          </p:stCondLst>
                                        </p:cTn>
                                        <p:tgtEl>
                                          <p:spTgt spid="26"/>
                                        </p:tgtEl>
                                        <p:attrNameLst>
                                          <p:attrName>style.visibility</p:attrName>
                                        </p:attrNameLst>
                                      </p:cBhvr>
                                      <p:to>
                                        <p:strVal val="visible"/>
                                      </p:to>
                                    </p:set>
                                    <p:anim calcmode="lin" valueType="num">
                                      <p:cBhvr>
                                        <p:cTn id="12" dur="1000" fill="hold"/>
                                        <p:tgtEl>
                                          <p:spTgt spid="26"/>
                                        </p:tgtEl>
                                        <p:attrNameLst>
                                          <p:attrName>ppt_w</p:attrName>
                                        </p:attrNameLst>
                                      </p:cBhvr>
                                      <p:tavLst>
                                        <p:tav tm="0">
                                          <p:val>
                                            <p:fltVal val="0"/>
                                          </p:val>
                                        </p:tav>
                                        <p:tav tm="100000">
                                          <p:val>
                                            <p:strVal val="#ppt_w"/>
                                          </p:val>
                                        </p:tav>
                                      </p:tavLst>
                                    </p:anim>
                                    <p:anim calcmode="lin" valueType="num">
                                      <p:cBhvr>
                                        <p:cTn id="13" dur="1000" fill="hold"/>
                                        <p:tgtEl>
                                          <p:spTgt spid="26"/>
                                        </p:tgtEl>
                                        <p:attrNameLst>
                                          <p:attrName>ppt_h</p:attrName>
                                        </p:attrNameLst>
                                      </p:cBhvr>
                                      <p:tavLst>
                                        <p:tav tm="0">
                                          <p:val>
                                            <p:fltVal val="0"/>
                                          </p:val>
                                        </p:tav>
                                        <p:tav tm="100000">
                                          <p:val>
                                            <p:strVal val="#ppt_h"/>
                                          </p:val>
                                        </p:tav>
                                      </p:tavLst>
                                    </p:anim>
                                    <p:animEffect transition="in" filter="fade">
                                      <p:cBhvr>
                                        <p:cTn id="14" dur="1000"/>
                                        <p:tgtEl>
                                          <p:spTgt spid="26"/>
                                        </p:tgtEl>
                                      </p:cBhvr>
                                    </p:animEffect>
                                  </p:childTnLst>
                                </p:cTn>
                              </p:par>
                              <p:par>
                                <p:cTn id="15" presetID="53" presetClass="entr" presetSubtype="16" fill="hold" nodeType="withEffect">
                                  <p:stCondLst>
                                    <p:cond delay="1000"/>
                                  </p:stCondLst>
                                  <p:childTnLst>
                                    <p:set>
                                      <p:cBhvr>
                                        <p:cTn id="16" dur="1" fill="hold">
                                          <p:stCondLst>
                                            <p:cond delay="0"/>
                                          </p:stCondLst>
                                        </p:cTn>
                                        <p:tgtEl>
                                          <p:spTgt spid="24"/>
                                        </p:tgtEl>
                                        <p:attrNameLst>
                                          <p:attrName>style.visibility</p:attrName>
                                        </p:attrNameLst>
                                      </p:cBhvr>
                                      <p:to>
                                        <p:strVal val="visible"/>
                                      </p:to>
                                    </p:set>
                                    <p:anim calcmode="lin" valueType="num">
                                      <p:cBhvr>
                                        <p:cTn id="17" dur="1000" fill="hold"/>
                                        <p:tgtEl>
                                          <p:spTgt spid="24"/>
                                        </p:tgtEl>
                                        <p:attrNameLst>
                                          <p:attrName>ppt_w</p:attrName>
                                        </p:attrNameLst>
                                      </p:cBhvr>
                                      <p:tavLst>
                                        <p:tav tm="0">
                                          <p:val>
                                            <p:fltVal val="0"/>
                                          </p:val>
                                        </p:tav>
                                        <p:tav tm="100000">
                                          <p:val>
                                            <p:strVal val="#ppt_w"/>
                                          </p:val>
                                        </p:tav>
                                      </p:tavLst>
                                    </p:anim>
                                    <p:anim calcmode="lin" valueType="num">
                                      <p:cBhvr>
                                        <p:cTn id="18" dur="1000" fill="hold"/>
                                        <p:tgtEl>
                                          <p:spTgt spid="24"/>
                                        </p:tgtEl>
                                        <p:attrNameLst>
                                          <p:attrName>ppt_h</p:attrName>
                                        </p:attrNameLst>
                                      </p:cBhvr>
                                      <p:tavLst>
                                        <p:tav tm="0">
                                          <p:val>
                                            <p:fltVal val="0"/>
                                          </p:val>
                                        </p:tav>
                                        <p:tav tm="100000">
                                          <p:val>
                                            <p:strVal val="#ppt_h"/>
                                          </p:val>
                                        </p:tav>
                                      </p:tavLst>
                                    </p:anim>
                                    <p:animEffect transition="in" filter="fade">
                                      <p:cBhvr>
                                        <p:cTn id="19"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6368CA50-2E09-F635-F944-F4F902BB9E78}"/>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4F656313-69DF-CEE8-7D41-3DDE3DFDC8B9}"/>
              </a:ext>
            </a:extLst>
          </p:cNvPr>
          <p:cNvPicPr>
            <a:picLocks noChangeAspect="1"/>
          </p:cNvPicPr>
          <p:nvPr/>
        </p:nvPicPr>
        <p:blipFill>
          <a:blip r:embed="rId2">
            <a:alphaModFix amt="15000"/>
            <a:duotone>
              <a:prstClr val="black"/>
              <a:schemeClr val="accent6">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Box 1">
            <a:extLst>
              <a:ext uri="{FF2B5EF4-FFF2-40B4-BE49-F238E27FC236}">
                <a16:creationId xmlns:a16="http://schemas.microsoft.com/office/drawing/2014/main" id="{ADC6D59E-D07A-7865-52C4-955C188001E6}"/>
              </a:ext>
            </a:extLst>
          </p:cNvPr>
          <p:cNvSpPr txBox="1"/>
          <p:nvPr/>
        </p:nvSpPr>
        <p:spPr>
          <a:xfrm>
            <a:off x="125731" y="314419"/>
            <a:ext cx="11944350" cy="1200329"/>
          </a:xfrm>
          <a:prstGeom prst="rect">
            <a:avLst/>
          </a:prstGeom>
          <a:noFill/>
        </p:spPr>
        <p:txBody>
          <a:bodyPr wrap="square" rtlCol="0">
            <a:spAutoFit/>
          </a:bodyPr>
          <a:lstStyle/>
          <a:p>
            <a:pPr algn="ctr"/>
            <a:r>
              <a:rPr lang="en-US" sz="7200" spc="300" dirty="0">
                <a:solidFill>
                  <a:srgbClr val="004D3F"/>
                </a:solidFill>
                <a:latin typeface="Impact" panose="020B0806030902050204" pitchFamily="34" charset="0"/>
              </a:rPr>
              <a:t>AGREEMENT PREPARATION</a:t>
            </a:r>
            <a:endParaRPr lang="en-AE" sz="7200" spc="300" dirty="0">
              <a:solidFill>
                <a:srgbClr val="004D3F"/>
              </a:solidFill>
              <a:latin typeface="Impact" panose="020B0806030902050204" pitchFamily="34" charset="0"/>
            </a:endParaRPr>
          </a:p>
        </p:txBody>
      </p:sp>
      <p:sp>
        <p:nvSpPr>
          <p:cNvPr id="3" name="Rectangle: Rounded Corners 2">
            <a:extLst>
              <a:ext uri="{FF2B5EF4-FFF2-40B4-BE49-F238E27FC236}">
                <a16:creationId xmlns:a16="http://schemas.microsoft.com/office/drawing/2014/main" id="{CF3CA6CF-9081-5FEE-C3DE-92BAFC25D510}"/>
              </a:ext>
            </a:extLst>
          </p:cNvPr>
          <p:cNvSpPr>
            <a:spLocks/>
          </p:cNvSpPr>
          <p:nvPr/>
        </p:nvSpPr>
        <p:spPr>
          <a:xfrm>
            <a:off x="-19966420" y="-3069912"/>
            <a:ext cx="52124840" cy="10105712"/>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SENT">
            <a:extLst>
              <a:ext uri="{FF2B5EF4-FFF2-40B4-BE49-F238E27FC236}">
                <a16:creationId xmlns:a16="http://schemas.microsoft.com/office/drawing/2014/main" id="{ED0155C6-B237-CF74-68FA-B9FECB2BF37A}"/>
              </a:ext>
            </a:extLst>
          </p:cNvPr>
          <p:cNvSpPr txBox="1"/>
          <p:nvPr/>
        </p:nvSpPr>
        <p:spPr>
          <a:xfrm>
            <a:off x="-6750123" y="1739212"/>
            <a:ext cx="2536680" cy="461665"/>
          </a:xfrm>
          <a:prstGeom prst="rect">
            <a:avLst/>
          </a:prstGeom>
          <a:noFill/>
        </p:spPr>
        <p:txBody>
          <a:bodyPr wrap="square" rtlCol="0" anchor="ctr">
            <a:noAutofit/>
          </a:bodyPr>
          <a:lstStyle/>
          <a:p>
            <a:pPr algn="ctr"/>
            <a:r>
              <a:rPr lang="en-US" spc="300" dirty="0">
                <a:solidFill>
                  <a:srgbClr val="092629"/>
                </a:solidFill>
                <a:latin typeface="Gilmer Bold" panose="00000800000000000000" pitchFamily="50" charset="0"/>
              </a:rPr>
              <a:t>CONSENT</a:t>
            </a:r>
            <a:endParaRPr lang="en-AE" spc="300" dirty="0">
              <a:solidFill>
                <a:srgbClr val="092629"/>
              </a:solidFill>
              <a:latin typeface="Gilmer Bold" panose="00000800000000000000" pitchFamily="50" charset="0"/>
            </a:endParaRPr>
          </a:p>
        </p:txBody>
      </p:sp>
      <p:sp>
        <p:nvSpPr>
          <p:cNvPr id="5" name="!!TYPEOFBUSINESS">
            <a:extLst>
              <a:ext uri="{FF2B5EF4-FFF2-40B4-BE49-F238E27FC236}">
                <a16:creationId xmlns:a16="http://schemas.microsoft.com/office/drawing/2014/main" id="{DF7FFF23-4FF2-4A6C-E3E5-1CE0D08F5F8D}"/>
              </a:ext>
            </a:extLst>
          </p:cNvPr>
          <p:cNvSpPr txBox="1"/>
          <p:nvPr/>
        </p:nvSpPr>
        <p:spPr>
          <a:xfrm>
            <a:off x="-4114219" y="1739212"/>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sp>
        <p:nvSpPr>
          <p:cNvPr id="16" name="!!!CAPITALINVESTMENT">
            <a:extLst>
              <a:ext uri="{FF2B5EF4-FFF2-40B4-BE49-F238E27FC236}">
                <a16:creationId xmlns:a16="http://schemas.microsoft.com/office/drawing/2014/main" id="{CEE37C7A-20AE-AC76-A746-C519D420ECDE}"/>
              </a:ext>
            </a:extLst>
          </p:cNvPr>
          <p:cNvSpPr txBox="1"/>
          <p:nvPr/>
        </p:nvSpPr>
        <p:spPr>
          <a:xfrm>
            <a:off x="-148313" y="1739212"/>
            <a:ext cx="4363587"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CAPITAL INVESTMENT</a:t>
            </a:r>
          </a:p>
        </p:txBody>
      </p:sp>
      <p:sp>
        <p:nvSpPr>
          <p:cNvPr id="18" name="!!!!PROFITSHARING">
            <a:extLst>
              <a:ext uri="{FF2B5EF4-FFF2-40B4-BE49-F238E27FC236}">
                <a16:creationId xmlns:a16="http://schemas.microsoft.com/office/drawing/2014/main" id="{BD341109-4266-D2DF-8936-A387632A437B}"/>
              </a:ext>
            </a:extLst>
          </p:cNvPr>
          <p:cNvSpPr txBox="1"/>
          <p:nvPr/>
        </p:nvSpPr>
        <p:spPr>
          <a:xfrm>
            <a:off x="2393950" y="410290"/>
            <a:ext cx="7404100" cy="918632"/>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5400" b="1" dirty="0">
                <a:solidFill>
                  <a:srgbClr val="C3C9BB"/>
                </a:solidFill>
              </a:rPr>
              <a:t>PROFIT SHARING </a:t>
            </a:r>
            <a:endParaRPr lang="en-IN" sz="5400" b="1" dirty="0">
              <a:solidFill>
                <a:srgbClr val="C3C9BB"/>
              </a:solidFill>
            </a:endParaRPr>
          </a:p>
        </p:txBody>
      </p:sp>
      <p:sp>
        <p:nvSpPr>
          <p:cNvPr id="21" name="!!!!!EXPENSES">
            <a:extLst>
              <a:ext uri="{FF2B5EF4-FFF2-40B4-BE49-F238E27FC236}">
                <a16:creationId xmlns:a16="http://schemas.microsoft.com/office/drawing/2014/main" id="{904F456F-B4AF-F8F1-F2DC-D54041BD9110}"/>
              </a:ext>
            </a:extLst>
          </p:cNvPr>
          <p:cNvSpPr txBox="1"/>
          <p:nvPr/>
        </p:nvSpPr>
        <p:spPr>
          <a:xfrm>
            <a:off x="12536673" y="1739212"/>
            <a:ext cx="2203215"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EXPENSES</a:t>
            </a:r>
            <a:endParaRPr lang="en-AE" dirty="0">
              <a:solidFill>
                <a:srgbClr val="092629"/>
              </a:solidFill>
            </a:endParaRPr>
          </a:p>
        </p:txBody>
      </p:sp>
      <p:sp>
        <p:nvSpPr>
          <p:cNvPr id="25" name="!!!!!!RIGHTSOFPARTNERS">
            <a:extLst>
              <a:ext uri="{FF2B5EF4-FFF2-40B4-BE49-F238E27FC236}">
                <a16:creationId xmlns:a16="http://schemas.microsoft.com/office/drawing/2014/main" id="{E610E859-2F36-575F-2374-D34D89F7532E}"/>
              </a:ext>
            </a:extLst>
          </p:cNvPr>
          <p:cNvSpPr txBox="1"/>
          <p:nvPr/>
        </p:nvSpPr>
        <p:spPr>
          <a:xfrm>
            <a:off x="14839112" y="1739212"/>
            <a:ext cx="449977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RIGHTS OF PARTNERS </a:t>
            </a:r>
            <a:endParaRPr lang="en-IN" dirty="0">
              <a:solidFill>
                <a:srgbClr val="092629"/>
              </a:solidFill>
            </a:endParaRPr>
          </a:p>
        </p:txBody>
      </p:sp>
      <p:sp>
        <p:nvSpPr>
          <p:cNvPr id="27" name="!!!!!!!TERMSANDCONDITIONS">
            <a:extLst>
              <a:ext uri="{FF2B5EF4-FFF2-40B4-BE49-F238E27FC236}">
                <a16:creationId xmlns:a16="http://schemas.microsoft.com/office/drawing/2014/main" id="{A4103AB2-E488-0999-79E6-74C5119FBDD6}"/>
              </a:ext>
            </a:extLst>
          </p:cNvPr>
          <p:cNvSpPr txBox="1"/>
          <p:nvPr/>
        </p:nvSpPr>
        <p:spPr>
          <a:xfrm>
            <a:off x="7976726" y="1739212"/>
            <a:ext cx="446072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TERMS &amp; CONDITIONS</a:t>
            </a:r>
            <a:endParaRPr lang="en-IN" dirty="0">
              <a:solidFill>
                <a:srgbClr val="092629"/>
              </a:solidFill>
            </a:endParaRPr>
          </a:p>
        </p:txBody>
      </p:sp>
      <p:sp>
        <p:nvSpPr>
          <p:cNvPr id="29" name="!!!!!!!!VIOLATIONTERMS">
            <a:extLst>
              <a:ext uri="{FF2B5EF4-FFF2-40B4-BE49-F238E27FC236}">
                <a16:creationId xmlns:a16="http://schemas.microsoft.com/office/drawing/2014/main" id="{A29492F4-835D-12E7-CD64-65CE7001FE10}"/>
              </a:ext>
            </a:extLst>
          </p:cNvPr>
          <p:cNvSpPr txBox="1"/>
          <p:nvPr/>
        </p:nvSpPr>
        <p:spPr>
          <a:xfrm>
            <a:off x="19438109" y="1739212"/>
            <a:ext cx="377252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VIOLATION TERMS </a:t>
            </a:r>
            <a:endParaRPr lang="en-IN" dirty="0">
              <a:solidFill>
                <a:srgbClr val="092629"/>
              </a:solidFill>
            </a:endParaRPr>
          </a:p>
        </p:txBody>
      </p:sp>
      <p:sp>
        <p:nvSpPr>
          <p:cNvPr id="31" name="!!!!!!!!!PARTNERSHIPPERIOD">
            <a:extLst>
              <a:ext uri="{FF2B5EF4-FFF2-40B4-BE49-F238E27FC236}">
                <a16:creationId xmlns:a16="http://schemas.microsoft.com/office/drawing/2014/main" id="{FFD9705C-7C83-F2CC-94A9-0E7705C36BA2}"/>
              </a:ext>
            </a:extLst>
          </p:cNvPr>
          <p:cNvSpPr txBox="1"/>
          <p:nvPr/>
        </p:nvSpPr>
        <p:spPr>
          <a:xfrm>
            <a:off x="23309855"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33" name="!!!!!!!!!!DISSOLUTIONTERMS">
            <a:extLst>
              <a:ext uri="{FF2B5EF4-FFF2-40B4-BE49-F238E27FC236}">
                <a16:creationId xmlns:a16="http://schemas.microsoft.com/office/drawing/2014/main" id="{B0502931-B137-8838-F590-C266C43278BA}"/>
              </a:ext>
            </a:extLst>
          </p:cNvPr>
          <p:cNvSpPr txBox="1"/>
          <p:nvPr/>
        </p:nvSpPr>
        <p:spPr>
          <a:xfrm>
            <a:off x="27805722"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5" name="1DISSOLUTIONTERMS">
            <a:extLst>
              <a:ext uri="{FF2B5EF4-FFF2-40B4-BE49-F238E27FC236}">
                <a16:creationId xmlns:a16="http://schemas.microsoft.com/office/drawing/2014/main" id="{44844860-D90E-6EA9-EA49-17D2AED14D81}"/>
              </a:ext>
            </a:extLst>
          </p:cNvPr>
          <p:cNvSpPr txBox="1"/>
          <p:nvPr/>
        </p:nvSpPr>
        <p:spPr>
          <a:xfrm>
            <a:off x="-11033547"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6" name="2PARTNERSHIPPERIOD">
            <a:extLst>
              <a:ext uri="{FF2B5EF4-FFF2-40B4-BE49-F238E27FC236}">
                <a16:creationId xmlns:a16="http://schemas.microsoft.com/office/drawing/2014/main" id="{A1152FBC-93AF-71D3-066F-02C82E4FFD19}"/>
              </a:ext>
            </a:extLst>
          </p:cNvPr>
          <p:cNvSpPr txBox="1"/>
          <p:nvPr/>
        </p:nvSpPr>
        <p:spPr>
          <a:xfrm>
            <a:off x="-15529419"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grpSp>
        <p:nvGrpSpPr>
          <p:cNvPr id="19" name="Group 18">
            <a:extLst>
              <a:ext uri="{FF2B5EF4-FFF2-40B4-BE49-F238E27FC236}">
                <a16:creationId xmlns:a16="http://schemas.microsoft.com/office/drawing/2014/main" id="{3C672881-0D39-AF6B-02F8-83F9EFB32BC5}"/>
              </a:ext>
            </a:extLst>
          </p:cNvPr>
          <p:cNvGrpSpPr/>
          <p:nvPr/>
        </p:nvGrpSpPr>
        <p:grpSpPr>
          <a:xfrm>
            <a:off x="1192709" y="2216678"/>
            <a:ext cx="9806583" cy="3788602"/>
            <a:chOff x="1070550" y="2804700"/>
            <a:chExt cx="9806583" cy="3788602"/>
          </a:xfrm>
        </p:grpSpPr>
        <p:sp>
          <p:nvSpPr>
            <p:cNvPr id="6" name="Content Placeholder 3">
              <a:extLst>
                <a:ext uri="{FF2B5EF4-FFF2-40B4-BE49-F238E27FC236}">
                  <a16:creationId xmlns:a16="http://schemas.microsoft.com/office/drawing/2014/main" id="{39B9BC96-4264-3FDD-9DF3-B07CBB04B6A7}"/>
                </a:ext>
              </a:extLst>
            </p:cNvPr>
            <p:cNvSpPr txBox="1">
              <a:spLocks/>
            </p:cNvSpPr>
            <p:nvPr/>
          </p:nvSpPr>
          <p:spPr>
            <a:xfrm>
              <a:off x="1577492" y="2804700"/>
              <a:ext cx="8848165" cy="3177793"/>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50000"/>
                </a:lnSpc>
                <a:buFont typeface="Arial" panose="020B0604020202020204" pitchFamily="34" charset="0"/>
                <a:buNone/>
              </a:pPr>
              <a:r>
                <a:rPr lang="ar-SA" sz="2000" dirty="0">
                  <a:solidFill>
                    <a:srgbClr val="FFE6CD"/>
                  </a:solidFill>
                  <a:latin typeface="Kanz-al-Marjaan" panose="03020500000000000000" pitchFamily="66" charset="-78"/>
                  <a:cs typeface="Kanz-al-Marjaan" panose="03020500000000000000" pitchFamily="66" charset="-78"/>
                </a:rPr>
                <a:t>لين   دين ما   خيال ر اكهوو   جوئيسس،  تميطط راكهو } جوئيسس، تميطط راكهو} ححهو نسس ؟ هجي كوئي  فرق  هوئي   تو برابر    اهنسس –وياج   همنا   رقم  هوئي – مال  ، كوئي  كظظسس  ك</a:t>
              </a:r>
              <a:r>
                <a:rPr lang="ar-EG" sz="2000" dirty="0">
                  <a:solidFill>
                    <a:srgbClr val="FFE6CD"/>
                  </a:solidFill>
                  <a:latin typeface="Kanz-al-Marjaan" panose="03020500000000000000" pitchFamily="66" charset="-78"/>
                  <a:cs typeface="Kanz-al-Marjaan" panose="03020500000000000000" pitchFamily="66" charset="-78"/>
                </a:rPr>
                <a:t>ھ</a:t>
              </a:r>
              <a:r>
                <a:rPr lang="ar-SA" sz="2000" dirty="0">
                  <a:solidFill>
                    <a:srgbClr val="FFE6CD"/>
                  </a:solidFill>
                  <a:latin typeface="Kanz-al-Marjaan" panose="03020500000000000000" pitchFamily="66" charset="-78"/>
                  <a:cs typeface="Kanz-al-Marjaan" panose="03020500000000000000" pitchFamily="66" charset="-78"/>
                </a:rPr>
                <a:t>  اتني   رقم  ؛  دس  لاكهـ   .. ويس  لاكهـ   ؛،   ثثححاس لاكهـ   ؛، اهنا  ثثاس  كوئي  ويثثار   ن</a:t>
              </a:r>
              <a:r>
                <a:rPr lang="ar-EG" sz="2000" dirty="0">
                  <a:solidFill>
                    <a:srgbClr val="FFE6CD"/>
                  </a:solidFill>
                  <a:latin typeface="Kanz-al-Marjaan" panose="03020500000000000000" pitchFamily="66" charset="-78"/>
                  <a:cs typeface="Kanz-al-Marjaan" panose="03020500000000000000" pitchFamily="66" charset="-78"/>
                </a:rPr>
                <a:t>ھ</a:t>
              </a:r>
              <a:r>
                <a:rPr lang="ar-SA" sz="2000" dirty="0">
                  <a:solidFill>
                    <a:srgbClr val="FFE6CD"/>
                  </a:solidFill>
                  <a:latin typeface="Kanz-al-Marjaan" panose="03020500000000000000" pitchFamily="66" charset="-78"/>
                  <a:cs typeface="Kanz-al-Marjaan" panose="03020500000000000000" pitchFamily="66" charset="-78"/>
                </a:rPr>
                <a:t> هوئي،  كوئي نسس اْثثسس  بهائي  نسس  ك</a:t>
              </a:r>
              <a:r>
                <a:rPr lang="ar-EG" sz="2000" dirty="0">
                  <a:solidFill>
                    <a:srgbClr val="FFE6CD"/>
                  </a:solidFill>
                  <a:latin typeface="Kanz-al-Marjaan" panose="03020500000000000000" pitchFamily="66" charset="-78"/>
                  <a:cs typeface="Kanz-al-Marjaan" panose="03020500000000000000" pitchFamily="66" charset="-78"/>
                </a:rPr>
                <a:t>ھ</a:t>
              </a:r>
              <a:r>
                <a:rPr lang="ar-SA" sz="2000" dirty="0">
                  <a:solidFill>
                    <a:srgbClr val="FFE6CD"/>
                  </a:solidFill>
                  <a:latin typeface="Kanz-al-Marjaan" panose="03020500000000000000" pitchFamily="66" charset="-78"/>
                  <a:cs typeface="Kanz-al-Marjaan" panose="03020500000000000000" pitchFamily="66" charset="-78"/>
                </a:rPr>
                <a:t> تمارا  ساتهـ  شامل  تهاوطط ححهوطط،   تو سوطط  ي</a:t>
              </a:r>
              <a:r>
                <a:rPr lang="ar-EG" sz="2000" dirty="0">
                  <a:solidFill>
                    <a:srgbClr val="FFE6CD"/>
                  </a:solidFill>
                  <a:latin typeface="Kanz-al-Marjaan" panose="03020500000000000000" pitchFamily="66" charset="-78"/>
                  <a:cs typeface="Kanz-al-Marjaan" panose="03020500000000000000" pitchFamily="66" charset="-78"/>
                </a:rPr>
                <a:t>ھ</a:t>
              </a:r>
              <a:r>
                <a:rPr lang="ar-SA" sz="2000" dirty="0">
                  <a:solidFill>
                    <a:srgbClr val="FFE6CD"/>
                  </a:solidFill>
                  <a:latin typeface="Kanz-al-Marjaan" panose="03020500000000000000" pitchFamily="66" charset="-78"/>
                  <a:cs typeface="Kanz-al-Marjaan" panose="03020500000000000000" pitchFamily="66" charset="-78"/>
                </a:rPr>
                <a:t>  بهائي   نسس انسس  لينار   نسس  بيوسس   نسس خيال   هوو   جوئيسس،  </a:t>
              </a:r>
              <a:r>
                <a:rPr lang="en-IN" sz="2400" b="1" dirty="0">
                  <a:solidFill>
                    <a:schemeClr val="bg1"/>
                  </a:solidFill>
                  <a:latin typeface="Garamond" panose="02020404030301010803" pitchFamily="18" charset="0"/>
                  <a:cs typeface="Kanz-al-Marjaan" panose="03020500000000000000" pitchFamily="66" charset="-78"/>
                </a:rPr>
                <a:t>profit</a:t>
              </a:r>
              <a:r>
                <a:rPr lang="ar-EG" sz="2400" b="1" dirty="0">
                  <a:solidFill>
                    <a:schemeClr val="bg1"/>
                  </a:solidFill>
                  <a:latin typeface="Kanz-al-Marjaan" panose="03020500000000000000" pitchFamily="66" charset="-78"/>
                  <a:cs typeface="Kanz-al-Marjaan" panose="03020500000000000000" pitchFamily="66" charset="-78"/>
                </a:rPr>
                <a:t> </a:t>
              </a:r>
              <a:r>
                <a:rPr lang="en-IN" sz="2400" b="1" dirty="0">
                  <a:solidFill>
                    <a:schemeClr val="bg1"/>
                  </a:solidFill>
                  <a:latin typeface="Kanz-al-Marjaan" panose="03020500000000000000" pitchFamily="66" charset="-78"/>
                  <a:cs typeface="Kanz-al-Marjaan" panose="03020500000000000000" pitchFamily="66" charset="-78"/>
                </a:rPr>
                <a:t> </a:t>
              </a:r>
              <a:r>
                <a:rPr lang="ar-SA" sz="2400" b="1" dirty="0">
                  <a:solidFill>
                    <a:schemeClr val="bg1"/>
                  </a:solidFill>
                  <a:latin typeface="Kanz-al-Marjaan" panose="03020500000000000000" pitchFamily="66" charset="-78"/>
                  <a:cs typeface="Kanz-al-Marjaan" panose="03020500000000000000" pitchFamily="66" charset="-78"/>
                </a:rPr>
                <a:t>انسس</a:t>
              </a:r>
              <a:r>
                <a:rPr lang="en-US" sz="2400" b="1" dirty="0">
                  <a:solidFill>
                    <a:schemeClr val="bg1"/>
                  </a:solidFill>
                  <a:latin typeface="Kanz-al-Marjaan" panose="03020500000000000000" pitchFamily="66" charset="-78"/>
                  <a:cs typeface="Kanz-al-Marjaan" panose="03020500000000000000" pitchFamily="66" charset="-78"/>
                </a:rPr>
                <a:t> </a:t>
              </a:r>
              <a:r>
                <a:rPr lang="en-IN" sz="2400" b="1" dirty="0">
                  <a:solidFill>
                    <a:schemeClr val="bg1"/>
                  </a:solidFill>
                  <a:latin typeface="Kanz-al-Marjaan" panose="03020500000000000000" pitchFamily="66" charset="-78"/>
                  <a:cs typeface="Kanz-al-Marjaan" panose="03020500000000000000" pitchFamily="66" charset="-78"/>
                </a:rPr>
                <a:t> </a:t>
              </a:r>
              <a:r>
                <a:rPr lang="en-IN" sz="2400" b="1" dirty="0">
                  <a:solidFill>
                    <a:schemeClr val="bg1"/>
                  </a:solidFill>
                  <a:latin typeface="Garamond" panose="02020404030301010803" pitchFamily="18" charset="0"/>
                  <a:cs typeface="Kanz-al-Marjaan" panose="03020500000000000000" pitchFamily="66" charset="-78"/>
                </a:rPr>
                <a:t>loss</a:t>
              </a:r>
              <a:r>
                <a:rPr lang="en-IN" sz="2400" b="1" dirty="0">
                  <a:solidFill>
                    <a:schemeClr val="bg1"/>
                  </a:solidFill>
                  <a:latin typeface="Kanz-al-Marjaan" panose="03020500000000000000" pitchFamily="66" charset="-78"/>
                  <a:cs typeface="Kanz-al-Marjaan" panose="03020500000000000000" pitchFamily="66" charset="-78"/>
                </a:rPr>
                <a:t>  </a:t>
              </a:r>
              <a:r>
                <a:rPr lang="ar-SA" sz="2400" b="1" dirty="0">
                  <a:solidFill>
                    <a:schemeClr val="bg1"/>
                  </a:solidFill>
                  <a:latin typeface="Kanz-al-Marjaan" panose="03020500000000000000" pitchFamily="66" charset="-78"/>
                  <a:cs typeface="Kanz-al-Marjaan" panose="03020500000000000000" pitchFamily="66" charset="-78"/>
                </a:rPr>
                <a:t>ما شامل تهاؤو جوئيسس،   ايم ن</a:t>
              </a:r>
              <a:r>
                <a:rPr lang="ar-EG" sz="2400" b="1" dirty="0">
                  <a:solidFill>
                    <a:schemeClr val="bg1"/>
                  </a:solidFill>
                  <a:latin typeface="Kanz-al-Marjaan" panose="03020500000000000000" pitchFamily="66" charset="-78"/>
                  <a:cs typeface="Kanz-al-Marjaan" panose="03020500000000000000" pitchFamily="66" charset="-78"/>
                </a:rPr>
                <a:t>ظظ</a:t>
              </a:r>
              <a:r>
                <a:rPr lang="ar-SA" sz="2400" b="1" dirty="0">
                  <a:solidFill>
                    <a:schemeClr val="bg1"/>
                  </a:solidFill>
                  <a:latin typeface="Kanz-al-Marjaan" panose="03020500000000000000" pitchFamily="66" charset="-78"/>
                  <a:cs typeface="Kanz-al-Marjaan" panose="03020500000000000000" pitchFamily="66" charset="-78"/>
                </a:rPr>
                <a:t>يطط  ك</a:t>
              </a:r>
              <a:r>
                <a:rPr lang="ar-EG" sz="2400" b="1" dirty="0">
                  <a:solidFill>
                    <a:schemeClr val="bg1"/>
                  </a:solidFill>
                  <a:latin typeface="Kanz-al-Marjaan" panose="03020500000000000000" pitchFamily="66" charset="-78"/>
                  <a:cs typeface="Kanz-al-Marjaan" panose="03020500000000000000" pitchFamily="66" charset="-78"/>
                </a:rPr>
                <a:t>ھ</a:t>
              </a:r>
              <a:r>
                <a:rPr lang="ar-SA" sz="2400" b="1" dirty="0">
                  <a:solidFill>
                    <a:schemeClr val="bg1"/>
                  </a:solidFill>
                  <a:latin typeface="Kanz-al-Marjaan" panose="03020500000000000000" pitchFamily="66" charset="-78"/>
                  <a:cs typeface="Kanz-al-Marjaan" panose="03020500000000000000" pitchFamily="66" charset="-78"/>
                </a:rPr>
                <a:t>  ثثظظلسس  سي</a:t>
              </a:r>
              <a:r>
                <a:rPr lang="en-IN" sz="2400" b="1" dirty="0">
                  <a:solidFill>
                    <a:schemeClr val="bg1"/>
                  </a:solidFill>
                  <a:latin typeface="Kanz-al-Marjaan" panose="03020500000000000000" pitchFamily="66" charset="-78"/>
                  <a:cs typeface="Kanz-al-Marjaan" panose="03020500000000000000" pitchFamily="66" charset="-78"/>
                </a:rPr>
                <a:t>  </a:t>
              </a:r>
              <a:r>
                <a:rPr lang="en-IN" sz="2400" b="1" dirty="0">
                  <a:solidFill>
                    <a:schemeClr val="bg1"/>
                  </a:solidFill>
                  <a:latin typeface="Garamond" panose="02020404030301010803" pitchFamily="18" charset="0"/>
                  <a:cs typeface="Kanz-al-Marjaan" panose="03020500000000000000" pitchFamily="66" charset="-78"/>
                </a:rPr>
                <a:t>fix</a:t>
              </a:r>
              <a:r>
                <a:rPr lang="en-IN" sz="2400" b="1" dirty="0">
                  <a:solidFill>
                    <a:schemeClr val="bg1"/>
                  </a:solidFill>
                  <a:latin typeface="Kanz-al-Marjaan" panose="03020500000000000000" pitchFamily="66" charset="-78"/>
                  <a:cs typeface="Kanz-al-Marjaan" panose="03020500000000000000" pitchFamily="66" charset="-78"/>
                </a:rPr>
                <a:t> </a:t>
              </a:r>
              <a:r>
                <a:rPr lang="ar-SA" sz="2400" b="1" dirty="0">
                  <a:solidFill>
                    <a:schemeClr val="bg1"/>
                  </a:solidFill>
                  <a:latin typeface="Kanz-al-Marjaan" panose="03020500000000000000" pitchFamily="66" charset="-78"/>
                  <a:cs typeface="Kanz-al-Marjaan" panose="03020500000000000000" pitchFamily="66" charset="-78"/>
                </a:rPr>
                <a:t>كري دو ،  اتنا اتنا   روثثيه    اْثثجو ،  ايم  ن</a:t>
              </a:r>
              <a:r>
                <a:rPr lang="ar-EG" sz="2400" b="1" dirty="0">
                  <a:solidFill>
                    <a:schemeClr val="bg1"/>
                  </a:solidFill>
                  <a:latin typeface="Kanz-al-Marjaan" panose="03020500000000000000" pitchFamily="66" charset="-78"/>
                  <a:cs typeface="Kanz-al-Marjaan" panose="03020500000000000000" pitchFamily="66" charset="-78"/>
                </a:rPr>
                <a:t>ظظ</a:t>
              </a:r>
              <a:r>
                <a:rPr lang="ar-SA" sz="2400" b="1" dirty="0">
                  <a:solidFill>
                    <a:schemeClr val="bg1"/>
                  </a:solidFill>
                  <a:latin typeface="Kanz-al-Marjaan" panose="03020500000000000000" pitchFamily="66" charset="-78"/>
                  <a:cs typeface="Kanz-al-Marjaan" panose="03020500000000000000" pitchFamily="66" charset="-78"/>
                </a:rPr>
                <a:t>يطط ! نفع  زيادة   بهي تهائي،   نقصان  تو نقصان   بهي  تهائي ،  فائدة  تهائي  فائدة   تهائي،   </a:t>
              </a:r>
              <a:r>
                <a:rPr lang="ar-SA" b="1" dirty="0">
                  <a:solidFill>
                    <a:schemeClr val="bg1"/>
                  </a:solidFill>
                  <a:latin typeface="Kanz-al-Marjaan" panose="03020500000000000000" pitchFamily="66" charset="-78"/>
                  <a:cs typeface="Kanz-al-Marjaan" panose="03020500000000000000" pitchFamily="66" charset="-78"/>
                </a:rPr>
                <a:t>مككر</a:t>
              </a:r>
              <a:r>
                <a:rPr lang="en-IN" b="1" dirty="0">
                  <a:solidFill>
                    <a:schemeClr val="bg1"/>
                  </a:solidFill>
                  <a:latin typeface="Kanz-al-Marjaan" panose="03020500000000000000" pitchFamily="66" charset="-78"/>
                  <a:cs typeface="Kanz-al-Marjaan" panose="03020500000000000000" pitchFamily="66" charset="-78"/>
                </a:rPr>
                <a:t>  </a:t>
              </a:r>
              <a:r>
                <a:rPr lang="en-IN" b="1" dirty="0">
                  <a:solidFill>
                    <a:schemeClr val="bg1"/>
                  </a:solidFill>
                  <a:latin typeface="Garamond" panose="02020404030301010803" pitchFamily="18" charset="0"/>
                  <a:cs typeface="Kanz-al-Marjaan" panose="03020500000000000000" pitchFamily="66" charset="-78"/>
                </a:rPr>
                <a:t>fix</a:t>
              </a:r>
              <a:r>
                <a:rPr lang="en-IN" b="1" dirty="0">
                  <a:solidFill>
                    <a:schemeClr val="bg1"/>
                  </a:solidFill>
                  <a:latin typeface="Kanz-al-Marjaan" panose="03020500000000000000" pitchFamily="66" charset="-78"/>
                  <a:cs typeface="Kanz-al-Marjaan" panose="03020500000000000000" pitchFamily="66" charset="-78"/>
                </a:rPr>
                <a:t>  </a:t>
              </a:r>
              <a:r>
                <a:rPr lang="ar-SA" b="1" dirty="0">
                  <a:solidFill>
                    <a:schemeClr val="bg1"/>
                  </a:solidFill>
                  <a:latin typeface="Kanz-al-Marjaan" panose="03020500000000000000" pitchFamily="66" charset="-78"/>
                  <a:cs typeface="Kanz-al-Marjaan" panose="03020500000000000000" pitchFamily="66" charset="-78"/>
                </a:rPr>
                <a:t>كرو  تو وياج  كظظوائي</a:t>
              </a:r>
              <a:r>
                <a:rPr lang="en-IN" b="1" dirty="0">
                  <a:solidFill>
                    <a:schemeClr val="bg1"/>
                  </a:solidFill>
                  <a:latin typeface="Kanz-al-Marjaan" panose="03020500000000000000" pitchFamily="66" charset="-78"/>
                  <a:cs typeface="Kanz-al-Marjaan" panose="03020500000000000000" pitchFamily="66" charset="-78"/>
                </a:rPr>
                <a:t>! </a:t>
              </a:r>
            </a:p>
          </p:txBody>
        </p:sp>
        <p:grpSp>
          <p:nvGrpSpPr>
            <p:cNvPr id="7" name="Group 6">
              <a:extLst>
                <a:ext uri="{FF2B5EF4-FFF2-40B4-BE49-F238E27FC236}">
                  <a16:creationId xmlns:a16="http://schemas.microsoft.com/office/drawing/2014/main" id="{99628E62-9E5C-AC24-6ED0-385AA4D58896}"/>
                </a:ext>
              </a:extLst>
            </p:cNvPr>
            <p:cNvGrpSpPr/>
            <p:nvPr/>
          </p:nvGrpSpPr>
          <p:grpSpPr>
            <a:xfrm flipH="1">
              <a:off x="1215958" y="2804700"/>
              <a:ext cx="89942" cy="3176822"/>
              <a:chOff x="16687396" y="3510253"/>
              <a:chExt cx="110473" cy="3506470"/>
            </a:xfrm>
          </p:grpSpPr>
          <p:sp>
            <p:nvSpPr>
              <p:cNvPr id="8" name="object 13">
                <a:extLst>
                  <a:ext uri="{FF2B5EF4-FFF2-40B4-BE49-F238E27FC236}">
                    <a16:creationId xmlns:a16="http://schemas.microsoft.com/office/drawing/2014/main" id="{DCBC5C1D-4E6A-4824-BB4D-0C6B090EB2CC}"/>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2" name="object 14">
                <a:extLst>
                  <a:ext uri="{FF2B5EF4-FFF2-40B4-BE49-F238E27FC236}">
                    <a16:creationId xmlns:a16="http://schemas.microsoft.com/office/drawing/2014/main" id="{123C4130-2105-B9FA-4C0E-72A8C5B41236}"/>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grpSp>
          <p:nvGrpSpPr>
            <p:cNvPr id="13" name="Group 12">
              <a:extLst>
                <a:ext uri="{FF2B5EF4-FFF2-40B4-BE49-F238E27FC236}">
                  <a16:creationId xmlns:a16="http://schemas.microsoft.com/office/drawing/2014/main" id="{0C6AD977-8F50-ADC1-40CC-9094F9A162FD}"/>
                </a:ext>
              </a:extLst>
            </p:cNvPr>
            <p:cNvGrpSpPr/>
            <p:nvPr/>
          </p:nvGrpSpPr>
          <p:grpSpPr>
            <a:xfrm flipH="1">
              <a:off x="10777609" y="2804700"/>
              <a:ext cx="99524" cy="3142291"/>
              <a:chOff x="16687396" y="3510253"/>
              <a:chExt cx="110473" cy="3506470"/>
            </a:xfrm>
          </p:grpSpPr>
          <p:sp>
            <p:nvSpPr>
              <p:cNvPr id="14" name="object 13">
                <a:extLst>
                  <a:ext uri="{FF2B5EF4-FFF2-40B4-BE49-F238E27FC236}">
                    <a16:creationId xmlns:a16="http://schemas.microsoft.com/office/drawing/2014/main" id="{482D42EE-B957-6438-B103-497B72173363}"/>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5" name="object 14">
                <a:extLst>
                  <a:ext uri="{FF2B5EF4-FFF2-40B4-BE49-F238E27FC236}">
                    <a16:creationId xmlns:a16="http://schemas.microsoft.com/office/drawing/2014/main" id="{2C1968DF-E9E0-17BF-BA81-F3642301045C}"/>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sp>
          <p:nvSpPr>
            <p:cNvPr id="17" name="TextBox 16">
              <a:extLst>
                <a:ext uri="{FF2B5EF4-FFF2-40B4-BE49-F238E27FC236}">
                  <a16:creationId xmlns:a16="http://schemas.microsoft.com/office/drawing/2014/main" id="{1B485A29-ABEA-F1BF-9C0B-2458822EBE16}"/>
                </a:ext>
              </a:extLst>
            </p:cNvPr>
            <p:cNvSpPr txBox="1"/>
            <p:nvPr/>
          </p:nvSpPr>
          <p:spPr>
            <a:xfrm>
              <a:off x="1070550" y="6193192"/>
              <a:ext cx="4441197" cy="400110"/>
            </a:xfrm>
            <a:prstGeom prst="rect">
              <a:avLst/>
            </a:prstGeom>
            <a:noFill/>
          </p:spPr>
          <p:txBody>
            <a:bodyPr wrap="square" rtlCol="0">
              <a:spAutoFit/>
            </a:bodyPr>
            <a:lstStyle/>
            <a:p>
              <a:pPr algn="r" rtl="1"/>
              <a:r>
                <a:rPr lang="ar-EG" sz="2000" dirty="0">
                  <a:solidFill>
                    <a:srgbClr val="FFE6CD"/>
                  </a:solidFill>
                  <a:latin typeface="Kanz-al-Marjaan" panose="03020500000000000000" pitchFamily="66" charset="-78"/>
                  <a:ea typeface="Kanz-al-Marjaan" panose="03020500000000000000" pitchFamily="66" charset="-78"/>
                  <a:cs typeface="Kanz-al-Marjaan" panose="03020500000000000000" pitchFamily="66" charset="-78"/>
                </a:rPr>
                <a:t>كلمات الداعي الاجل سيدنا عالي قدر مفضل سيف الدين </a:t>
              </a:r>
              <a:r>
                <a:rPr lang="ar-EG" sz="2000" baseline="30000" dirty="0">
                  <a:solidFill>
                    <a:srgbClr val="FFE6CD"/>
                  </a:solidFill>
                  <a:latin typeface="Kanz-al-Marjaan" panose="03020500000000000000" pitchFamily="66" charset="-78"/>
                  <a:ea typeface="Kanz-al-Marjaan" panose="03020500000000000000" pitchFamily="66" charset="-78"/>
                  <a:cs typeface="Kanz-al-Marjaan" panose="03020500000000000000" pitchFamily="66" charset="-78"/>
                </a:rPr>
                <a:t>ط</a:t>
              </a:r>
              <a:r>
                <a:rPr lang="ar-EG" sz="2000" dirty="0">
                  <a:solidFill>
                    <a:srgbClr val="FFE6CD"/>
                  </a:solidFill>
                  <a:latin typeface="Kanz-al-Marjaan" panose="03020500000000000000" pitchFamily="66" charset="-78"/>
                  <a:ea typeface="Kanz-al-Marjaan" panose="03020500000000000000" pitchFamily="66" charset="-78"/>
                  <a:cs typeface="Kanz-al-Marjaan" panose="03020500000000000000" pitchFamily="66" charset="-78"/>
                </a:rPr>
                <a:t> </a:t>
              </a:r>
              <a:r>
                <a:rPr lang="ar-EG" sz="2000" baseline="30000" dirty="0">
                  <a:solidFill>
                    <a:srgbClr val="FFE6CD"/>
                  </a:solidFill>
                  <a:latin typeface="Kanz-al-Marjaan" panose="03020500000000000000" pitchFamily="66" charset="-78"/>
                  <a:ea typeface="Kanz-al-Marjaan" panose="03020500000000000000" pitchFamily="66" charset="-78"/>
                  <a:cs typeface="Kanz-al-Marjaan" panose="03020500000000000000" pitchFamily="66" charset="-78"/>
                </a:rPr>
                <a:t>ع</a:t>
              </a:r>
              <a:endParaRPr lang="en-IN" sz="2000" dirty="0">
                <a:solidFill>
                  <a:srgbClr val="FFE6CD"/>
                </a:solidFill>
                <a:latin typeface="Kanz-al-Marjaan" panose="03020500000000000000" pitchFamily="66" charset="-78"/>
                <a:ea typeface="Kanz-al-Marjaan" panose="03020500000000000000" pitchFamily="66" charset="-78"/>
                <a:cs typeface="Kanz-al-Marjaan" panose="03020500000000000000" pitchFamily="66" charset="-78"/>
              </a:endParaRPr>
            </a:p>
          </p:txBody>
        </p:sp>
      </p:grpSp>
      <p:grpSp>
        <p:nvGrpSpPr>
          <p:cNvPr id="9" name="Group 8">
            <a:extLst>
              <a:ext uri="{FF2B5EF4-FFF2-40B4-BE49-F238E27FC236}">
                <a16:creationId xmlns:a16="http://schemas.microsoft.com/office/drawing/2014/main" id="{D14AAC23-FC79-56D5-FE95-7E653ECDE591}"/>
              </a:ext>
            </a:extLst>
          </p:cNvPr>
          <p:cNvGrpSpPr/>
          <p:nvPr/>
        </p:nvGrpSpPr>
        <p:grpSpPr>
          <a:xfrm rot="1591627">
            <a:off x="10413772" y="9080089"/>
            <a:ext cx="7443618" cy="4511842"/>
            <a:chOff x="1866359" y="1406539"/>
            <a:chExt cx="7443618" cy="4511842"/>
          </a:xfrm>
        </p:grpSpPr>
        <p:sp>
          <p:nvSpPr>
            <p:cNvPr id="10" name="TextBox 9">
              <a:extLst>
                <a:ext uri="{FF2B5EF4-FFF2-40B4-BE49-F238E27FC236}">
                  <a16:creationId xmlns:a16="http://schemas.microsoft.com/office/drawing/2014/main" id="{5E63EA28-25D4-FE5A-7E06-D0149A29567E}"/>
                </a:ext>
              </a:extLst>
            </p:cNvPr>
            <p:cNvSpPr txBox="1"/>
            <p:nvPr/>
          </p:nvSpPr>
          <p:spPr>
            <a:xfrm rot="16200000">
              <a:off x="118270" y="3154628"/>
              <a:ext cx="4511842"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6000" b="0" i="0" u="none" strike="noStrike" kern="1200" cap="none" spc="600" normalizeH="0" baseline="0" noProof="0" dirty="0">
                  <a:solidFill>
                    <a:srgbClr val="405755"/>
                  </a:solidFill>
                  <a:effectLst/>
                  <a:uLnTx/>
                  <a:uFillTx/>
                  <a:latin typeface="Impact" panose="020B0806030902050204" pitchFamily="34" charset="0"/>
                  <a:ea typeface="+mn-ea"/>
                  <a:cs typeface="Times New Roman" panose="02020603050405020304" pitchFamily="18" charset="0"/>
                </a:rPr>
                <a:t>EXAMPLE</a:t>
              </a:r>
            </a:p>
          </p:txBody>
        </p:sp>
        <p:sp>
          <p:nvSpPr>
            <p:cNvPr id="11" name="TextBox 10">
              <a:extLst>
                <a:ext uri="{FF2B5EF4-FFF2-40B4-BE49-F238E27FC236}">
                  <a16:creationId xmlns:a16="http://schemas.microsoft.com/office/drawing/2014/main" id="{5BD3BA56-D724-BC94-B84A-AA3BC017A1ED}"/>
                </a:ext>
              </a:extLst>
            </p:cNvPr>
            <p:cNvSpPr txBox="1"/>
            <p:nvPr/>
          </p:nvSpPr>
          <p:spPr>
            <a:xfrm>
              <a:off x="2882024" y="1513412"/>
              <a:ext cx="6427953" cy="4298097"/>
            </a:xfrm>
            <a:prstGeom prst="roundRect">
              <a:avLst>
                <a:gd name="adj" fmla="val 3452"/>
              </a:avLst>
            </a:prstGeom>
            <a:solidFill>
              <a:srgbClr val="F8E7D6"/>
            </a:solidFill>
          </p:spPr>
          <p:txBody>
            <a:bodyPr wrap="square">
              <a:spAutoFit/>
            </a:bodyPr>
            <a:lstStyle/>
            <a:p>
              <a:pPr marL="0" indent="0" algn="ctr">
                <a:lnSpc>
                  <a:spcPct val="150000"/>
                </a:lnSpc>
                <a:buFont typeface="Arial" panose="020B0604020202020204" pitchFamily="34" charset="0"/>
                <a:buNone/>
              </a:pPr>
              <a:endParaRPr lang="en-CA" sz="2000" dirty="0">
                <a:solidFill>
                  <a:srgbClr val="7E2424"/>
                </a:solidFill>
                <a:latin typeface="Times New Roman" panose="02020603050405020304" pitchFamily="18" charset="0"/>
                <a:cs typeface="Times New Roman" panose="02020603050405020304" pitchFamily="18" charset="0"/>
              </a:endParaRPr>
            </a:p>
            <a:p>
              <a:pPr marL="0" indent="0" algn="ctr">
                <a:lnSpc>
                  <a:spcPct val="150000"/>
                </a:lnSpc>
                <a:buFont typeface="Arial" panose="020B0604020202020204" pitchFamily="34" charset="0"/>
                <a:buNone/>
              </a:pPr>
              <a:r>
                <a:rPr lang="en-CA" sz="2000" dirty="0">
                  <a:solidFill>
                    <a:srgbClr val="7E2424"/>
                  </a:solidFill>
                  <a:latin typeface="Times New Roman" panose="02020603050405020304" pitchFamily="18" charset="0"/>
                  <a:cs typeface="Times New Roman" panose="02020603050405020304" pitchFamily="18" charset="0"/>
                </a:rPr>
                <a:t> 400 </a:t>
              </a:r>
              <a:r>
                <a:rPr lang="en-CA" sz="2400" dirty="0">
                  <a:solidFill>
                    <a:srgbClr val="7E2424"/>
                  </a:solidFill>
                  <a:latin typeface="Times New Roman" panose="02020603050405020304" pitchFamily="18" charset="0"/>
                  <a:cs typeface="Times New Roman" panose="02020603050405020304" pitchFamily="18" charset="0"/>
                </a:rPr>
                <a:t>(Partner 1) </a:t>
              </a:r>
              <a:r>
                <a:rPr lang="en-CA" sz="2000" dirty="0">
                  <a:solidFill>
                    <a:srgbClr val="7E2424"/>
                  </a:solidFill>
                  <a:latin typeface="Times New Roman" panose="02020603050405020304" pitchFamily="18" charset="0"/>
                  <a:cs typeface="Times New Roman" panose="02020603050405020304" pitchFamily="18" charset="0"/>
                </a:rPr>
                <a:t>+ 600 </a:t>
              </a:r>
              <a:r>
                <a:rPr lang="en-CA" sz="2400" dirty="0">
                  <a:solidFill>
                    <a:srgbClr val="7E2424"/>
                  </a:solidFill>
                  <a:latin typeface="Times New Roman" panose="02020603050405020304" pitchFamily="18" charset="0"/>
                  <a:cs typeface="Times New Roman" panose="02020603050405020304" pitchFamily="18" charset="0"/>
                </a:rPr>
                <a:t>(Partner 2) </a:t>
              </a:r>
              <a:endParaRPr lang="en-CA" sz="2000" dirty="0">
                <a:solidFill>
                  <a:srgbClr val="7E2424"/>
                </a:solidFill>
                <a:latin typeface="Times New Roman" panose="02020603050405020304" pitchFamily="18" charset="0"/>
                <a:cs typeface="Times New Roman" panose="02020603050405020304" pitchFamily="18" charset="0"/>
              </a:endParaRPr>
            </a:p>
            <a:p>
              <a:pPr marL="0" indent="0" algn="ctr">
                <a:lnSpc>
                  <a:spcPct val="150000"/>
                </a:lnSpc>
                <a:buFont typeface="Arial" panose="020B0604020202020204" pitchFamily="34" charset="0"/>
                <a:buNone/>
              </a:pPr>
              <a:r>
                <a:rPr lang="en-CA" sz="4000" b="1" dirty="0">
                  <a:solidFill>
                    <a:srgbClr val="C00000"/>
                  </a:solidFill>
                  <a:latin typeface="Times New Roman" panose="02020603050405020304" pitchFamily="18" charset="0"/>
                  <a:cs typeface="Times New Roman" panose="02020603050405020304" pitchFamily="18" charset="0"/>
                </a:rPr>
                <a:t>1000</a:t>
              </a:r>
              <a:r>
                <a:rPr lang="en-CA" sz="2000" b="1" dirty="0">
                  <a:solidFill>
                    <a:srgbClr val="7E2424"/>
                  </a:solidFill>
                  <a:latin typeface="Times New Roman" panose="02020603050405020304" pitchFamily="18" charset="0"/>
                  <a:cs typeface="Times New Roman" panose="02020603050405020304" pitchFamily="18" charset="0"/>
                </a:rPr>
                <a:t> (Total Investment)</a:t>
              </a:r>
              <a:endParaRPr lang="en-CA" sz="2000" dirty="0">
                <a:solidFill>
                  <a:srgbClr val="7E2424"/>
                </a:solidFill>
                <a:latin typeface="Times New Roman" panose="02020603050405020304" pitchFamily="18" charset="0"/>
                <a:cs typeface="Times New Roman" panose="02020603050405020304" pitchFamily="18" charset="0"/>
              </a:endParaRPr>
            </a:p>
            <a:p>
              <a:pPr algn="ctr">
                <a:lnSpc>
                  <a:spcPct val="150000"/>
                </a:lnSpc>
                <a:buFont typeface="Wingdings" panose="05000000000000000000" pitchFamily="2" charset="2"/>
                <a:buChar char="ü"/>
              </a:pPr>
              <a:r>
                <a:rPr lang="en-CA" sz="2000" dirty="0">
                  <a:solidFill>
                    <a:srgbClr val="7E2424"/>
                  </a:solidFill>
                  <a:latin typeface="Times New Roman" panose="02020603050405020304" pitchFamily="18" charset="0"/>
                  <a:cs typeface="Times New Roman" panose="02020603050405020304" pitchFamily="18" charset="0"/>
                </a:rPr>
                <a:t>   Profit sharing 40 % - 60 %</a:t>
              </a:r>
            </a:p>
            <a:p>
              <a:pPr marL="0" indent="0" algn="ctr">
                <a:lnSpc>
                  <a:spcPct val="150000"/>
                </a:lnSpc>
                <a:buFont typeface="Arial" panose="020B0604020202020204" pitchFamily="34" charset="0"/>
                <a:buNone/>
              </a:pPr>
              <a:r>
                <a:rPr lang="en-CA" sz="28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OR</a:t>
              </a:r>
            </a:p>
            <a:p>
              <a:pPr algn="ctr">
                <a:lnSpc>
                  <a:spcPct val="150000"/>
                </a:lnSpc>
                <a:buFont typeface="Wingdings" panose="05000000000000000000" pitchFamily="2" charset="2"/>
                <a:buChar char="ü"/>
              </a:pPr>
              <a:r>
                <a:rPr lang="en-CA" sz="2000" dirty="0">
                  <a:solidFill>
                    <a:srgbClr val="7E2424"/>
                  </a:solidFill>
                  <a:latin typeface="Times New Roman" panose="02020603050405020304" pitchFamily="18" charset="0"/>
                  <a:cs typeface="Times New Roman" panose="02020603050405020304" pitchFamily="18" charset="0"/>
                </a:rPr>
                <a:t>  Profit sharing 80 % - 20 %</a:t>
              </a:r>
            </a:p>
            <a:p>
              <a:pPr algn="ctr"/>
              <a:r>
                <a:rPr lang="en-CA" sz="2000" dirty="0">
                  <a:solidFill>
                    <a:srgbClr val="7E2424"/>
                  </a:solidFill>
                  <a:latin typeface="Times New Roman" panose="02020603050405020304" pitchFamily="18" charset="0"/>
                  <a:cs typeface="Times New Roman" panose="02020603050405020304" pitchFamily="18" charset="0"/>
                </a:rPr>
                <a:t> </a:t>
              </a:r>
            </a:p>
            <a:p>
              <a:pPr algn="ctr"/>
              <a:endParaRPr lang="en-AE" sz="2000" dirty="0"/>
            </a:p>
          </p:txBody>
        </p:sp>
      </p:grpSp>
    </p:spTree>
    <p:extLst>
      <p:ext uri="{BB962C8B-B14F-4D97-AF65-F5344CB8AC3E}">
        <p14:creationId xmlns:p14="http://schemas.microsoft.com/office/powerpoint/2010/main" val="2630608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B222774B-761B-49D3-83DE-666BA4080BC2}"/>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2AD7DE3-D3ED-6689-AAA6-16A8F26DBAAA}"/>
              </a:ext>
            </a:extLst>
          </p:cNvPr>
          <p:cNvSpPr>
            <a:spLocks/>
          </p:cNvSpPr>
          <p:nvPr/>
        </p:nvSpPr>
        <p:spPr>
          <a:xfrm>
            <a:off x="-19966420" y="-3069912"/>
            <a:ext cx="52124840" cy="10105712"/>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8" name="!!!!PROFITSHARING">
            <a:extLst>
              <a:ext uri="{FF2B5EF4-FFF2-40B4-BE49-F238E27FC236}">
                <a16:creationId xmlns:a16="http://schemas.microsoft.com/office/drawing/2014/main" id="{5A60CC58-849C-AB7F-8BD4-C3391A31F81D}"/>
              </a:ext>
            </a:extLst>
          </p:cNvPr>
          <p:cNvSpPr txBox="1"/>
          <p:nvPr/>
        </p:nvSpPr>
        <p:spPr>
          <a:xfrm>
            <a:off x="2393950" y="410290"/>
            <a:ext cx="7404100" cy="918632"/>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5400" b="1" dirty="0">
                <a:solidFill>
                  <a:srgbClr val="C3C9BB"/>
                </a:solidFill>
              </a:rPr>
              <a:t>PROFIT SHARING </a:t>
            </a:r>
            <a:endParaRPr lang="en-IN" sz="5400" b="1" dirty="0">
              <a:solidFill>
                <a:srgbClr val="C3C9BB"/>
              </a:solidFill>
            </a:endParaRPr>
          </a:p>
        </p:txBody>
      </p:sp>
      <p:grpSp>
        <p:nvGrpSpPr>
          <p:cNvPr id="32" name="Group 31">
            <a:extLst>
              <a:ext uri="{FF2B5EF4-FFF2-40B4-BE49-F238E27FC236}">
                <a16:creationId xmlns:a16="http://schemas.microsoft.com/office/drawing/2014/main" id="{144369F8-9076-6B36-E8D1-6884E087CBE6}"/>
              </a:ext>
            </a:extLst>
          </p:cNvPr>
          <p:cNvGrpSpPr/>
          <p:nvPr/>
        </p:nvGrpSpPr>
        <p:grpSpPr>
          <a:xfrm>
            <a:off x="1866359" y="1406539"/>
            <a:ext cx="7443618" cy="4511842"/>
            <a:chOff x="1866359" y="1406539"/>
            <a:chExt cx="7443618" cy="4511842"/>
          </a:xfrm>
        </p:grpSpPr>
        <p:sp>
          <p:nvSpPr>
            <p:cNvPr id="24" name="TextBox 23">
              <a:extLst>
                <a:ext uri="{FF2B5EF4-FFF2-40B4-BE49-F238E27FC236}">
                  <a16:creationId xmlns:a16="http://schemas.microsoft.com/office/drawing/2014/main" id="{B2F44823-E967-712E-15CD-393AFD465CBF}"/>
                </a:ext>
              </a:extLst>
            </p:cNvPr>
            <p:cNvSpPr txBox="1"/>
            <p:nvPr/>
          </p:nvSpPr>
          <p:spPr>
            <a:xfrm rot="16200000">
              <a:off x="118270" y="3154628"/>
              <a:ext cx="4511842"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6000" b="0" i="0" u="none" strike="noStrike" kern="1200" cap="none" spc="600" normalizeH="0" baseline="0" noProof="0" dirty="0">
                  <a:solidFill>
                    <a:srgbClr val="405755"/>
                  </a:solidFill>
                  <a:effectLst/>
                  <a:uLnTx/>
                  <a:uFillTx/>
                  <a:latin typeface="Impact" panose="020B0806030902050204" pitchFamily="34" charset="0"/>
                  <a:ea typeface="+mn-ea"/>
                  <a:cs typeface="Times New Roman" panose="02020603050405020304" pitchFamily="18" charset="0"/>
                </a:rPr>
                <a:t>EXAMPLE</a:t>
              </a:r>
            </a:p>
          </p:txBody>
        </p:sp>
        <p:sp>
          <p:nvSpPr>
            <p:cNvPr id="28" name="TextBox 27">
              <a:extLst>
                <a:ext uri="{FF2B5EF4-FFF2-40B4-BE49-F238E27FC236}">
                  <a16:creationId xmlns:a16="http://schemas.microsoft.com/office/drawing/2014/main" id="{9C0B1F53-8212-E2DD-9E77-4CD622B51599}"/>
                </a:ext>
              </a:extLst>
            </p:cNvPr>
            <p:cNvSpPr txBox="1"/>
            <p:nvPr/>
          </p:nvSpPr>
          <p:spPr>
            <a:xfrm>
              <a:off x="2882024" y="1513412"/>
              <a:ext cx="6427953" cy="4298097"/>
            </a:xfrm>
            <a:prstGeom prst="roundRect">
              <a:avLst>
                <a:gd name="adj" fmla="val 3452"/>
              </a:avLst>
            </a:prstGeom>
            <a:solidFill>
              <a:srgbClr val="F8E7D6"/>
            </a:solidFill>
          </p:spPr>
          <p:txBody>
            <a:bodyPr wrap="square">
              <a:spAutoFit/>
            </a:bodyPr>
            <a:lstStyle/>
            <a:p>
              <a:pPr marL="0" indent="0" algn="ctr">
                <a:lnSpc>
                  <a:spcPct val="150000"/>
                </a:lnSpc>
                <a:buFont typeface="Arial" panose="020B0604020202020204" pitchFamily="34" charset="0"/>
                <a:buNone/>
              </a:pPr>
              <a:endParaRPr lang="en-CA" sz="2000" dirty="0">
                <a:solidFill>
                  <a:srgbClr val="7E2424"/>
                </a:solidFill>
                <a:latin typeface="Times New Roman" panose="02020603050405020304" pitchFamily="18" charset="0"/>
                <a:cs typeface="Times New Roman" panose="02020603050405020304" pitchFamily="18" charset="0"/>
              </a:endParaRPr>
            </a:p>
            <a:p>
              <a:pPr marL="0" indent="0" algn="ctr">
                <a:lnSpc>
                  <a:spcPct val="150000"/>
                </a:lnSpc>
                <a:buFont typeface="Arial" panose="020B0604020202020204" pitchFamily="34" charset="0"/>
                <a:buNone/>
              </a:pPr>
              <a:r>
                <a:rPr lang="en-CA" sz="2000" dirty="0">
                  <a:solidFill>
                    <a:srgbClr val="7E2424"/>
                  </a:solidFill>
                  <a:latin typeface="Times New Roman" panose="02020603050405020304" pitchFamily="18" charset="0"/>
                  <a:cs typeface="Times New Roman" panose="02020603050405020304" pitchFamily="18" charset="0"/>
                </a:rPr>
                <a:t> 400 </a:t>
              </a:r>
              <a:r>
                <a:rPr lang="en-CA" sz="2400" dirty="0">
                  <a:solidFill>
                    <a:srgbClr val="7E2424"/>
                  </a:solidFill>
                  <a:latin typeface="Times New Roman" panose="02020603050405020304" pitchFamily="18" charset="0"/>
                  <a:cs typeface="Times New Roman" panose="02020603050405020304" pitchFamily="18" charset="0"/>
                </a:rPr>
                <a:t>(Partner 1) </a:t>
              </a:r>
              <a:r>
                <a:rPr lang="en-CA" sz="2000" dirty="0">
                  <a:solidFill>
                    <a:srgbClr val="7E2424"/>
                  </a:solidFill>
                  <a:latin typeface="Times New Roman" panose="02020603050405020304" pitchFamily="18" charset="0"/>
                  <a:cs typeface="Times New Roman" panose="02020603050405020304" pitchFamily="18" charset="0"/>
                </a:rPr>
                <a:t>+ 600 </a:t>
              </a:r>
              <a:r>
                <a:rPr lang="en-CA" sz="2400" dirty="0">
                  <a:solidFill>
                    <a:srgbClr val="7E2424"/>
                  </a:solidFill>
                  <a:latin typeface="Times New Roman" panose="02020603050405020304" pitchFamily="18" charset="0"/>
                  <a:cs typeface="Times New Roman" panose="02020603050405020304" pitchFamily="18" charset="0"/>
                </a:rPr>
                <a:t>(Partner 2) </a:t>
              </a:r>
              <a:endParaRPr lang="en-CA" sz="2000" dirty="0">
                <a:solidFill>
                  <a:srgbClr val="7E2424"/>
                </a:solidFill>
                <a:latin typeface="Times New Roman" panose="02020603050405020304" pitchFamily="18" charset="0"/>
                <a:cs typeface="Times New Roman" panose="02020603050405020304" pitchFamily="18" charset="0"/>
              </a:endParaRPr>
            </a:p>
            <a:p>
              <a:pPr marL="0" indent="0" algn="ctr">
                <a:lnSpc>
                  <a:spcPct val="150000"/>
                </a:lnSpc>
                <a:buFont typeface="Arial" panose="020B0604020202020204" pitchFamily="34" charset="0"/>
                <a:buNone/>
              </a:pPr>
              <a:r>
                <a:rPr lang="en-CA" sz="4000" b="1" dirty="0">
                  <a:solidFill>
                    <a:srgbClr val="C00000"/>
                  </a:solidFill>
                  <a:latin typeface="Times New Roman" panose="02020603050405020304" pitchFamily="18" charset="0"/>
                  <a:cs typeface="Times New Roman" panose="02020603050405020304" pitchFamily="18" charset="0"/>
                </a:rPr>
                <a:t>1000</a:t>
              </a:r>
              <a:r>
                <a:rPr lang="en-CA" sz="2000" b="1" dirty="0">
                  <a:solidFill>
                    <a:srgbClr val="7E2424"/>
                  </a:solidFill>
                  <a:latin typeface="Times New Roman" panose="02020603050405020304" pitchFamily="18" charset="0"/>
                  <a:cs typeface="Times New Roman" panose="02020603050405020304" pitchFamily="18" charset="0"/>
                </a:rPr>
                <a:t> (Total Investment)</a:t>
              </a:r>
              <a:endParaRPr lang="en-CA" sz="2000" dirty="0">
                <a:solidFill>
                  <a:srgbClr val="7E2424"/>
                </a:solidFill>
                <a:latin typeface="Times New Roman" panose="02020603050405020304" pitchFamily="18" charset="0"/>
                <a:cs typeface="Times New Roman" panose="02020603050405020304" pitchFamily="18" charset="0"/>
              </a:endParaRPr>
            </a:p>
            <a:p>
              <a:pPr algn="ctr">
                <a:lnSpc>
                  <a:spcPct val="150000"/>
                </a:lnSpc>
                <a:buFont typeface="Wingdings" panose="05000000000000000000" pitchFamily="2" charset="2"/>
                <a:buChar char="ü"/>
              </a:pPr>
              <a:r>
                <a:rPr lang="en-CA" sz="2000" dirty="0">
                  <a:solidFill>
                    <a:srgbClr val="7E2424"/>
                  </a:solidFill>
                  <a:latin typeface="Times New Roman" panose="02020603050405020304" pitchFamily="18" charset="0"/>
                  <a:cs typeface="Times New Roman" panose="02020603050405020304" pitchFamily="18" charset="0"/>
                </a:rPr>
                <a:t>   Profit sharing 40 % - 60 %</a:t>
              </a:r>
            </a:p>
            <a:p>
              <a:pPr marL="0" indent="0" algn="ctr">
                <a:lnSpc>
                  <a:spcPct val="150000"/>
                </a:lnSpc>
                <a:buFont typeface="Arial" panose="020B0604020202020204" pitchFamily="34" charset="0"/>
                <a:buNone/>
              </a:pPr>
              <a:r>
                <a:rPr lang="en-CA" sz="28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OR</a:t>
              </a:r>
            </a:p>
            <a:p>
              <a:pPr algn="ctr">
                <a:lnSpc>
                  <a:spcPct val="150000"/>
                </a:lnSpc>
                <a:buFont typeface="Wingdings" panose="05000000000000000000" pitchFamily="2" charset="2"/>
                <a:buChar char="ü"/>
              </a:pPr>
              <a:r>
                <a:rPr lang="en-CA" sz="2000" dirty="0">
                  <a:solidFill>
                    <a:srgbClr val="7E2424"/>
                  </a:solidFill>
                  <a:latin typeface="Times New Roman" panose="02020603050405020304" pitchFamily="18" charset="0"/>
                  <a:cs typeface="Times New Roman" panose="02020603050405020304" pitchFamily="18" charset="0"/>
                </a:rPr>
                <a:t>  Profit sharing 80 % - 20 %</a:t>
              </a:r>
            </a:p>
            <a:p>
              <a:pPr algn="ctr"/>
              <a:r>
                <a:rPr lang="en-CA" sz="2000" dirty="0">
                  <a:solidFill>
                    <a:srgbClr val="7E2424"/>
                  </a:solidFill>
                  <a:latin typeface="Times New Roman" panose="02020603050405020304" pitchFamily="18" charset="0"/>
                  <a:cs typeface="Times New Roman" panose="02020603050405020304" pitchFamily="18" charset="0"/>
                </a:rPr>
                <a:t> </a:t>
              </a:r>
            </a:p>
            <a:p>
              <a:pPr algn="ctr"/>
              <a:endParaRPr lang="en-AE" sz="2000" dirty="0"/>
            </a:p>
          </p:txBody>
        </p:sp>
      </p:grpSp>
      <p:grpSp>
        <p:nvGrpSpPr>
          <p:cNvPr id="34" name="Group 33">
            <a:extLst>
              <a:ext uri="{FF2B5EF4-FFF2-40B4-BE49-F238E27FC236}">
                <a16:creationId xmlns:a16="http://schemas.microsoft.com/office/drawing/2014/main" id="{D72C9D81-2C77-B56C-5A77-9E9CDCBB0CB7}"/>
              </a:ext>
            </a:extLst>
          </p:cNvPr>
          <p:cNvGrpSpPr/>
          <p:nvPr/>
        </p:nvGrpSpPr>
        <p:grpSpPr>
          <a:xfrm rot="1022860">
            <a:off x="11418392" y="9388001"/>
            <a:ext cx="7443618" cy="4511842"/>
            <a:chOff x="1866359" y="1484972"/>
            <a:chExt cx="7443618" cy="4511842"/>
          </a:xfrm>
        </p:grpSpPr>
        <p:sp>
          <p:nvSpPr>
            <p:cNvPr id="37" name="TextBox 36">
              <a:extLst>
                <a:ext uri="{FF2B5EF4-FFF2-40B4-BE49-F238E27FC236}">
                  <a16:creationId xmlns:a16="http://schemas.microsoft.com/office/drawing/2014/main" id="{DEC96189-2AC4-3467-8198-8B4ED293FBCF}"/>
                </a:ext>
              </a:extLst>
            </p:cNvPr>
            <p:cNvSpPr txBox="1"/>
            <p:nvPr/>
          </p:nvSpPr>
          <p:spPr>
            <a:xfrm rot="16200000">
              <a:off x="118270" y="3233061"/>
              <a:ext cx="4511842"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6000" b="0" i="0" u="none" strike="noStrike" kern="1200" cap="none" spc="600" normalizeH="0" baseline="0" noProof="0" dirty="0">
                  <a:solidFill>
                    <a:srgbClr val="405755"/>
                  </a:solidFill>
                  <a:effectLst/>
                  <a:uLnTx/>
                  <a:uFillTx/>
                  <a:latin typeface="Impact" panose="020B0806030902050204" pitchFamily="34" charset="0"/>
                  <a:ea typeface="+mn-ea"/>
                  <a:cs typeface="Times New Roman" panose="02020603050405020304" pitchFamily="18" charset="0"/>
                </a:rPr>
                <a:t>EXAMPLE</a:t>
              </a:r>
            </a:p>
          </p:txBody>
        </p:sp>
        <p:sp>
          <p:nvSpPr>
            <p:cNvPr id="38" name="TextBox 37">
              <a:extLst>
                <a:ext uri="{FF2B5EF4-FFF2-40B4-BE49-F238E27FC236}">
                  <a16:creationId xmlns:a16="http://schemas.microsoft.com/office/drawing/2014/main" id="{FD91CF6F-987F-51EC-C052-D2FAC4179BA2}"/>
                </a:ext>
              </a:extLst>
            </p:cNvPr>
            <p:cNvSpPr txBox="1"/>
            <p:nvPr/>
          </p:nvSpPr>
          <p:spPr>
            <a:xfrm>
              <a:off x="2882024" y="1513412"/>
              <a:ext cx="6427953" cy="4454962"/>
            </a:xfrm>
            <a:prstGeom prst="roundRect">
              <a:avLst>
                <a:gd name="adj" fmla="val 3452"/>
              </a:avLst>
            </a:prstGeom>
            <a:solidFill>
              <a:srgbClr val="F8E7D6"/>
            </a:solidFill>
          </p:spPr>
          <p:txBody>
            <a:bodyPr wrap="square">
              <a:spAutoFit/>
            </a:bodyPr>
            <a:lstStyle/>
            <a:p>
              <a:pPr marL="0" indent="0" algn="ctr">
                <a:lnSpc>
                  <a:spcPct val="150000"/>
                </a:lnSpc>
                <a:buFont typeface="Arial" panose="020B0604020202020204" pitchFamily="34" charset="0"/>
                <a:buNone/>
              </a:pPr>
              <a:endParaRPr lang="en-CA" sz="2000" dirty="0">
                <a:solidFill>
                  <a:srgbClr val="7E2424"/>
                </a:solidFill>
                <a:latin typeface="Times New Roman" panose="02020603050405020304" pitchFamily="18" charset="0"/>
                <a:cs typeface="Times New Roman" panose="02020603050405020304" pitchFamily="18" charset="0"/>
              </a:endParaRPr>
            </a:p>
            <a:p>
              <a:pPr algn="ctr">
                <a:lnSpc>
                  <a:spcPct val="150000"/>
                </a:lnSpc>
              </a:pPr>
              <a:r>
                <a:rPr lang="en-GB" sz="2000" dirty="0">
                  <a:solidFill>
                    <a:srgbClr val="00B050"/>
                  </a:solidFill>
                  <a:latin typeface="Times New Roman" panose="02020603050405020304" pitchFamily="18" charset="0"/>
                  <a:cs typeface="Times New Roman" panose="02020603050405020304" pitchFamily="18" charset="0"/>
                </a:rPr>
                <a:t>1000/- </a:t>
              </a:r>
              <a:r>
                <a:rPr lang="en-GB" sz="2000" dirty="0">
                  <a:solidFill>
                    <a:srgbClr val="7E2424"/>
                  </a:solidFill>
                  <a:latin typeface="Times New Roman" panose="02020603050405020304" pitchFamily="18" charset="0"/>
                  <a:cs typeface="Times New Roman" panose="02020603050405020304" pitchFamily="18" charset="0"/>
                </a:rPr>
                <a:t> Invested (1 year)</a:t>
              </a:r>
            </a:p>
            <a:p>
              <a:pPr algn="ctr">
                <a:lnSpc>
                  <a:spcPct val="150000"/>
                </a:lnSpc>
              </a:pPr>
              <a:r>
                <a:rPr lang="en-GB" sz="2000" dirty="0">
                  <a:solidFill>
                    <a:srgbClr val="0F2739"/>
                  </a:solidFill>
                  <a:latin typeface="Times New Roman" panose="02020603050405020304" pitchFamily="18" charset="0"/>
                  <a:cs typeface="Times New Roman" panose="02020603050405020304" pitchFamily="18" charset="0"/>
                </a:rPr>
                <a:t>200/-</a:t>
              </a:r>
              <a:r>
                <a:rPr lang="en-GB" sz="2000" dirty="0">
                  <a:solidFill>
                    <a:srgbClr val="0070C0"/>
                  </a:solidFill>
                  <a:latin typeface="Times New Roman" panose="02020603050405020304" pitchFamily="18" charset="0"/>
                  <a:cs typeface="Times New Roman" panose="02020603050405020304" pitchFamily="18" charset="0"/>
                </a:rPr>
                <a:t> </a:t>
              </a:r>
              <a:r>
                <a:rPr lang="en-GB" sz="2000" dirty="0">
                  <a:solidFill>
                    <a:srgbClr val="7E2424"/>
                  </a:solidFill>
                  <a:latin typeface="Times New Roman" panose="02020603050405020304" pitchFamily="18" charset="0"/>
                  <a:cs typeface="Times New Roman" panose="02020603050405020304" pitchFamily="18" charset="0"/>
                </a:rPr>
                <a:t>Fixed returns per month</a:t>
              </a:r>
            </a:p>
            <a:p>
              <a:pPr algn="ctr">
                <a:lnSpc>
                  <a:spcPct val="150000"/>
                </a:lnSpc>
              </a:pPr>
              <a:r>
                <a:rPr lang="en-GB" sz="2000" b="1" dirty="0">
                  <a:solidFill>
                    <a:srgbClr val="0F2739"/>
                  </a:solidFill>
                  <a:latin typeface="Times New Roman" panose="02020603050405020304" pitchFamily="18" charset="0"/>
                  <a:cs typeface="Times New Roman" panose="02020603050405020304" pitchFamily="18" charset="0"/>
                </a:rPr>
                <a:t>2400</a:t>
              </a:r>
              <a:r>
                <a:rPr lang="en-GB" sz="2000" dirty="0">
                  <a:solidFill>
                    <a:srgbClr val="0F2739"/>
                  </a:solidFill>
                  <a:latin typeface="Times New Roman" panose="02020603050405020304" pitchFamily="18" charset="0"/>
                  <a:cs typeface="Times New Roman" panose="02020603050405020304" pitchFamily="18" charset="0"/>
                </a:rPr>
                <a:t>/- </a:t>
              </a:r>
              <a:r>
                <a:rPr lang="en-GB" sz="2000" dirty="0">
                  <a:solidFill>
                    <a:srgbClr val="7E2424"/>
                  </a:solidFill>
                  <a:latin typeface="Times New Roman" panose="02020603050405020304" pitchFamily="18" charset="0"/>
                  <a:cs typeface="Times New Roman" panose="02020603050405020304" pitchFamily="18" charset="0"/>
                </a:rPr>
                <a:t>Total Returns in 1 year</a:t>
              </a:r>
            </a:p>
            <a:p>
              <a:pPr algn="ctr">
                <a:lnSpc>
                  <a:spcPct val="150000"/>
                </a:lnSpc>
              </a:pPr>
              <a:r>
                <a:rPr lang="en-GB" sz="2000" dirty="0">
                  <a:solidFill>
                    <a:srgbClr val="00B050"/>
                  </a:solidFill>
                  <a:latin typeface="Times New Roman" panose="02020603050405020304" pitchFamily="18" charset="0"/>
                  <a:cs typeface="Times New Roman" panose="02020603050405020304" pitchFamily="18" charset="0"/>
                </a:rPr>
                <a:t>1000/- </a:t>
              </a:r>
              <a:r>
                <a:rPr lang="en-GB" sz="2000" dirty="0">
                  <a:solidFill>
                    <a:srgbClr val="7E2424"/>
                  </a:solidFill>
                  <a:latin typeface="Times New Roman" panose="02020603050405020304" pitchFamily="18" charset="0"/>
                  <a:cs typeface="Times New Roman" panose="02020603050405020304" pitchFamily="18" charset="0"/>
                </a:rPr>
                <a:t>Will also be returned after 1 year </a:t>
              </a:r>
            </a:p>
            <a:p>
              <a:pPr algn="ctr">
                <a:lnSpc>
                  <a:spcPct val="150000"/>
                </a:lnSpc>
              </a:pPr>
              <a:r>
                <a:rPr lang="en-GB" sz="2000" dirty="0">
                  <a:solidFill>
                    <a:srgbClr val="7E2424"/>
                  </a:solidFill>
                  <a:latin typeface="Times New Roman" panose="02020603050405020304" pitchFamily="18" charset="0"/>
                  <a:cs typeface="Times New Roman" panose="02020603050405020304" pitchFamily="18" charset="0"/>
                </a:rPr>
                <a:t>Total received </a:t>
              </a:r>
              <a:r>
                <a:rPr lang="en-GB" sz="2000" dirty="0">
                  <a:latin typeface="Times New Roman" panose="02020603050405020304" pitchFamily="18" charset="0"/>
                  <a:cs typeface="Times New Roman" panose="02020603050405020304" pitchFamily="18" charset="0"/>
                </a:rPr>
                <a:t>– </a:t>
              </a:r>
              <a:r>
                <a:rPr lang="en-GB" sz="2000" dirty="0">
                  <a:solidFill>
                    <a:srgbClr val="00B050"/>
                  </a:solidFill>
                  <a:latin typeface="Times New Roman" panose="02020603050405020304" pitchFamily="18" charset="0"/>
                  <a:cs typeface="Times New Roman" panose="02020603050405020304" pitchFamily="18" charset="0"/>
                </a:rPr>
                <a:t>1000</a:t>
              </a:r>
              <a:r>
                <a:rPr lang="en-GB" sz="2000" dirty="0">
                  <a:latin typeface="Times New Roman" panose="02020603050405020304" pitchFamily="18" charset="0"/>
                  <a:cs typeface="Times New Roman" panose="02020603050405020304" pitchFamily="18" charset="0"/>
                </a:rPr>
                <a:t> </a:t>
              </a:r>
              <a:r>
                <a:rPr lang="en-GB" sz="2000" dirty="0">
                  <a:solidFill>
                    <a:srgbClr val="7E2424"/>
                  </a:solidFill>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a:t>
              </a:r>
              <a:r>
                <a:rPr lang="en-GB" sz="2000" b="1" dirty="0">
                  <a:solidFill>
                    <a:srgbClr val="0F2739"/>
                  </a:solidFill>
                  <a:latin typeface="Times New Roman" panose="02020603050405020304" pitchFamily="18" charset="0"/>
                  <a:cs typeface="Times New Roman" panose="02020603050405020304" pitchFamily="18" charset="0"/>
                </a:rPr>
                <a:t>2400</a:t>
              </a:r>
              <a:r>
                <a:rPr lang="en-GB" sz="2000" dirty="0">
                  <a:latin typeface="Times New Roman" panose="02020603050405020304" pitchFamily="18" charset="0"/>
                  <a:cs typeface="Times New Roman" panose="02020603050405020304" pitchFamily="18" charset="0"/>
                </a:rPr>
                <a:t> </a:t>
              </a:r>
              <a:r>
                <a:rPr lang="en-GB" sz="2000" dirty="0">
                  <a:solidFill>
                    <a:srgbClr val="7E2424"/>
                  </a:solidFill>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a:t>
              </a:r>
              <a:r>
                <a:rPr lang="en-GB" sz="3200" b="1" dirty="0">
                  <a:solidFill>
                    <a:srgbClr val="7E2424"/>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3400</a:t>
              </a:r>
              <a:endParaRPr lang="en-GB" sz="2000" b="1" dirty="0">
                <a:solidFill>
                  <a:srgbClr val="7E2424"/>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r>
                <a:rPr lang="en-CA" sz="2000" dirty="0">
                  <a:solidFill>
                    <a:srgbClr val="7E2424"/>
                  </a:solidFill>
                  <a:latin typeface="Times New Roman" panose="02020603050405020304" pitchFamily="18" charset="0"/>
                  <a:cs typeface="Times New Roman" panose="02020603050405020304" pitchFamily="18" charset="0"/>
                </a:rPr>
                <a:t> </a:t>
              </a:r>
            </a:p>
            <a:p>
              <a:pPr algn="ctr"/>
              <a:endParaRPr lang="en-AE" sz="2000" dirty="0"/>
            </a:p>
            <a:p>
              <a:pPr algn="ctr"/>
              <a:endParaRPr lang="en-AE" sz="2000" dirty="0"/>
            </a:p>
            <a:p>
              <a:pPr algn="ctr"/>
              <a:endParaRPr lang="en-AE" sz="2000" dirty="0"/>
            </a:p>
          </p:txBody>
        </p:sp>
      </p:grpSp>
    </p:spTree>
    <p:extLst>
      <p:ext uri="{BB962C8B-B14F-4D97-AF65-F5344CB8AC3E}">
        <p14:creationId xmlns:p14="http://schemas.microsoft.com/office/powerpoint/2010/main" val="12736815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81486796-1B4A-48BE-3E06-28AAE9055F78}"/>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C8D988F-A74A-9716-B386-3DF4DDABE204}"/>
              </a:ext>
            </a:extLst>
          </p:cNvPr>
          <p:cNvSpPr>
            <a:spLocks/>
          </p:cNvSpPr>
          <p:nvPr/>
        </p:nvSpPr>
        <p:spPr>
          <a:xfrm>
            <a:off x="-19966420" y="-3069912"/>
            <a:ext cx="52124840" cy="10105712"/>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8" name="!!!!PROFITSHARING">
            <a:extLst>
              <a:ext uri="{FF2B5EF4-FFF2-40B4-BE49-F238E27FC236}">
                <a16:creationId xmlns:a16="http://schemas.microsoft.com/office/drawing/2014/main" id="{A334E829-F540-7DCA-D798-A9ED5400DFCC}"/>
              </a:ext>
            </a:extLst>
          </p:cNvPr>
          <p:cNvSpPr txBox="1"/>
          <p:nvPr/>
        </p:nvSpPr>
        <p:spPr>
          <a:xfrm>
            <a:off x="2393950" y="410290"/>
            <a:ext cx="7404100" cy="918632"/>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5400" b="1" dirty="0">
                <a:solidFill>
                  <a:srgbClr val="C3C9BB"/>
                </a:solidFill>
              </a:rPr>
              <a:t>PROFIT SHARING </a:t>
            </a:r>
            <a:endParaRPr lang="en-IN" sz="5400" b="1" dirty="0">
              <a:solidFill>
                <a:srgbClr val="C3C9BB"/>
              </a:solidFill>
            </a:endParaRPr>
          </a:p>
        </p:txBody>
      </p:sp>
      <p:grpSp>
        <p:nvGrpSpPr>
          <p:cNvPr id="5" name="Group 4">
            <a:extLst>
              <a:ext uri="{FF2B5EF4-FFF2-40B4-BE49-F238E27FC236}">
                <a16:creationId xmlns:a16="http://schemas.microsoft.com/office/drawing/2014/main" id="{11DE3DE0-CE5D-1001-E505-6C6D5B043293}"/>
              </a:ext>
            </a:extLst>
          </p:cNvPr>
          <p:cNvGrpSpPr/>
          <p:nvPr/>
        </p:nvGrpSpPr>
        <p:grpSpPr>
          <a:xfrm>
            <a:off x="1866359" y="1484972"/>
            <a:ext cx="7443618" cy="4511842"/>
            <a:chOff x="1866359" y="1484972"/>
            <a:chExt cx="7443618" cy="4511842"/>
          </a:xfrm>
        </p:grpSpPr>
        <p:sp>
          <p:nvSpPr>
            <p:cNvPr id="24" name="TextBox 23">
              <a:extLst>
                <a:ext uri="{FF2B5EF4-FFF2-40B4-BE49-F238E27FC236}">
                  <a16:creationId xmlns:a16="http://schemas.microsoft.com/office/drawing/2014/main" id="{2BB48E9B-6D3F-D177-AE99-6FF9700DE2E0}"/>
                </a:ext>
              </a:extLst>
            </p:cNvPr>
            <p:cNvSpPr txBox="1"/>
            <p:nvPr/>
          </p:nvSpPr>
          <p:spPr>
            <a:xfrm rot="16200000">
              <a:off x="118270" y="3233061"/>
              <a:ext cx="4511842"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6000" b="0" i="0" u="none" strike="noStrike" kern="1200" cap="none" spc="600" normalizeH="0" baseline="0" noProof="0" dirty="0">
                  <a:solidFill>
                    <a:srgbClr val="405755"/>
                  </a:solidFill>
                  <a:effectLst/>
                  <a:uLnTx/>
                  <a:uFillTx/>
                  <a:latin typeface="Impact" panose="020B0806030902050204" pitchFamily="34" charset="0"/>
                  <a:ea typeface="+mn-ea"/>
                  <a:cs typeface="Times New Roman" panose="02020603050405020304" pitchFamily="18" charset="0"/>
                </a:rPr>
                <a:t>EXAMPLE</a:t>
              </a:r>
            </a:p>
          </p:txBody>
        </p:sp>
        <p:sp>
          <p:nvSpPr>
            <p:cNvPr id="28" name="TextBox 27">
              <a:extLst>
                <a:ext uri="{FF2B5EF4-FFF2-40B4-BE49-F238E27FC236}">
                  <a16:creationId xmlns:a16="http://schemas.microsoft.com/office/drawing/2014/main" id="{BD64F1EE-8170-82AD-C0B1-DBA986ED51A9}"/>
                </a:ext>
              </a:extLst>
            </p:cNvPr>
            <p:cNvSpPr txBox="1"/>
            <p:nvPr/>
          </p:nvSpPr>
          <p:spPr>
            <a:xfrm>
              <a:off x="2882024" y="1513412"/>
              <a:ext cx="6427953" cy="4454962"/>
            </a:xfrm>
            <a:prstGeom prst="roundRect">
              <a:avLst>
                <a:gd name="adj" fmla="val 3452"/>
              </a:avLst>
            </a:prstGeom>
            <a:solidFill>
              <a:srgbClr val="F8E7D6"/>
            </a:solidFill>
          </p:spPr>
          <p:txBody>
            <a:bodyPr wrap="square">
              <a:spAutoFit/>
            </a:bodyPr>
            <a:lstStyle/>
            <a:p>
              <a:pPr marL="0" indent="0" algn="ctr">
                <a:lnSpc>
                  <a:spcPct val="150000"/>
                </a:lnSpc>
                <a:buFont typeface="Arial" panose="020B0604020202020204" pitchFamily="34" charset="0"/>
                <a:buNone/>
              </a:pPr>
              <a:endParaRPr lang="en-CA" sz="2000" dirty="0">
                <a:solidFill>
                  <a:srgbClr val="7E2424"/>
                </a:solidFill>
                <a:latin typeface="Times New Roman" panose="02020603050405020304" pitchFamily="18" charset="0"/>
                <a:cs typeface="Times New Roman" panose="02020603050405020304" pitchFamily="18" charset="0"/>
              </a:endParaRPr>
            </a:p>
            <a:p>
              <a:pPr algn="ctr">
                <a:lnSpc>
                  <a:spcPct val="150000"/>
                </a:lnSpc>
              </a:pPr>
              <a:r>
                <a:rPr lang="en-GB" sz="2000" dirty="0">
                  <a:solidFill>
                    <a:srgbClr val="00B050"/>
                  </a:solidFill>
                  <a:latin typeface="Times New Roman" panose="02020603050405020304" pitchFamily="18" charset="0"/>
                  <a:cs typeface="Times New Roman" panose="02020603050405020304" pitchFamily="18" charset="0"/>
                </a:rPr>
                <a:t>1000/- </a:t>
              </a:r>
              <a:r>
                <a:rPr lang="en-GB" sz="2000" dirty="0">
                  <a:solidFill>
                    <a:srgbClr val="7E2424"/>
                  </a:solidFill>
                  <a:latin typeface="Times New Roman" panose="02020603050405020304" pitchFamily="18" charset="0"/>
                  <a:cs typeface="Times New Roman" panose="02020603050405020304" pitchFamily="18" charset="0"/>
                </a:rPr>
                <a:t> Invested (1 year)</a:t>
              </a:r>
            </a:p>
            <a:p>
              <a:pPr algn="ctr">
                <a:lnSpc>
                  <a:spcPct val="150000"/>
                </a:lnSpc>
              </a:pPr>
              <a:r>
                <a:rPr lang="en-GB" sz="2000" dirty="0">
                  <a:solidFill>
                    <a:srgbClr val="0F2739"/>
                  </a:solidFill>
                  <a:latin typeface="Times New Roman" panose="02020603050405020304" pitchFamily="18" charset="0"/>
                  <a:cs typeface="Times New Roman" panose="02020603050405020304" pitchFamily="18" charset="0"/>
                </a:rPr>
                <a:t>200/-</a:t>
              </a:r>
              <a:r>
                <a:rPr lang="en-GB" sz="2000" dirty="0">
                  <a:solidFill>
                    <a:srgbClr val="0070C0"/>
                  </a:solidFill>
                  <a:latin typeface="Times New Roman" panose="02020603050405020304" pitchFamily="18" charset="0"/>
                  <a:cs typeface="Times New Roman" panose="02020603050405020304" pitchFamily="18" charset="0"/>
                </a:rPr>
                <a:t> </a:t>
              </a:r>
              <a:r>
                <a:rPr lang="en-GB" sz="2000" dirty="0">
                  <a:solidFill>
                    <a:srgbClr val="7E2424"/>
                  </a:solidFill>
                  <a:latin typeface="Times New Roman" panose="02020603050405020304" pitchFamily="18" charset="0"/>
                  <a:cs typeface="Times New Roman" panose="02020603050405020304" pitchFamily="18" charset="0"/>
                </a:rPr>
                <a:t>Fixed returns per month</a:t>
              </a:r>
            </a:p>
            <a:p>
              <a:pPr algn="ctr">
                <a:lnSpc>
                  <a:spcPct val="150000"/>
                </a:lnSpc>
              </a:pPr>
              <a:r>
                <a:rPr lang="en-GB" sz="2000" b="1" dirty="0">
                  <a:solidFill>
                    <a:srgbClr val="0F2739"/>
                  </a:solidFill>
                  <a:latin typeface="Times New Roman" panose="02020603050405020304" pitchFamily="18" charset="0"/>
                  <a:cs typeface="Times New Roman" panose="02020603050405020304" pitchFamily="18" charset="0"/>
                </a:rPr>
                <a:t>2400</a:t>
              </a:r>
              <a:r>
                <a:rPr lang="en-GB" sz="2000" dirty="0">
                  <a:solidFill>
                    <a:srgbClr val="0F2739"/>
                  </a:solidFill>
                  <a:latin typeface="Times New Roman" panose="02020603050405020304" pitchFamily="18" charset="0"/>
                  <a:cs typeface="Times New Roman" panose="02020603050405020304" pitchFamily="18" charset="0"/>
                </a:rPr>
                <a:t>/- </a:t>
              </a:r>
              <a:r>
                <a:rPr lang="en-GB" sz="2000" dirty="0">
                  <a:solidFill>
                    <a:srgbClr val="7E2424"/>
                  </a:solidFill>
                  <a:latin typeface="Times New Roman" panose="02020603050405020304" pitchFamily="18" charset="0"/>
                  <a:cs typeface="Times New Roman" panose="02020603050405020304" pitchFamily="18" charset="0"/>
                </a:rPr>
                <a:t>Total Returns in 1 year</a:t>
              </a:r>
            </a:p>
            <a:p>
              <a:pPr algn="ctr">
                <a:lnSpc>
                  <a:spcPct val="150000"/>
                </a:lnSpc>
              </a:pPr>
              <a:r>
                <a:rPr lang="en-GB" sz="2000" dirty="0">
                  <a:solidFill>
                    <a:srgbClr val="00B050"/>
                  </a:solidFill>
                  <a:latin typeface="Times New Roman" panose="02020603050405020304" pitchFamily="18" charset="0"/>
                  <a:cs typeface="Times New Roman" panose="02020603050405020304" pitchFamily="18" charset="0"/>
                </a:rPr>
                <a:t>1000/- </a:t>
              </a:r>
              <a:r>
                <a:rPr lang="en-GB" sz="2000" dirty="0">
                  <a:solidFill>
                    <a:srgbClr val="7E2424"/>
                  </a:solidFill>
                  <a:latin typeface="Times New Roman" panose="02020603050405020304" pitchFamily="18" charset="0"/>
                  <a:cs typeface="Times New Roman" panose="02020603050405020304" pitchFamily="18" charset="0"/>
                </a:rPr>
                <a:t>Will also be returned after 1 year </a:t>
              </a:r>
            </a:p>
            <a:p>
              <a:pPr algn="ctr">
                <a:lnSpc>
                  <a:spcPct val="150000"/>
                </a:lnSpc>
              </a:pPr>
              <a:r>
                <a:rPr lang="en-GB" sz="2000" dirty="0">
                  <a:solidFill>
                    <a:srgbClr val="7E2424"/>
                  </a:solidFill>
                  <a:latin typeface="Times New Roman" panose="02020603050405020304" pitchFamily="18" charset="0"/>
                  <a:cs typeface="Times New Roman" panose="02020603050405020304" pitchFamily="18" charset="0"/>
                </a:rPr>
                <a:t>Total received </a:t>
              </a:r>
              <a:r>
                <a:rPr lang="en-GB" sz="2000" dirty="0">
                  <a:latin typeface="Times New Roman" panose="02020603050405020304" pitchFamily="18" charset="0"/>
                  <a:cs typeface="Times New Roman" panose="02020603050405020304" pitchFamily="18" charset="0"/>
                </a:rPr>
                <a:t>– </a:t>
              </a:r>
              <a:r>
                <a:rPr lang="en-GB" sz="2000" dirty="0">
                  <a:solidFill>
                    <a:srgbClr val="00B050"/>
                  </a:solidFill>
                  <a:latin typeface="Times New Roman" panose="02020603050405020304" pitchFamily="18" charset="0"/>
                  <a:cs typeface="Times New Roman" panose="02020603050405020304" pitchFamily="18" charset="0"/>
                </a:rPr>
                <a:t>1000</a:t>
              </a:r>
              <a:r>
                <a:rPr lang="en-GB" sz="2000" dirty="0">
                  <a:latin typeface="Times New Roman" panose="02020603050405020304" pitchFamily="18" charset="0"/>
                  <a:cs typeface="Times New Roman" panose="02020603050405020304" pitchFamily="18" charset="0"/>
                </a:rPr>
                <a:t> </a:t>
              </a:r>
              <a:r>
                <a:rPr lang="en-GB" sz="2000" dirty="0">
                  <a:solidFill>
                    <a:srgbClr val="7E2424"/>
                  </a:solidFill>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a:t>
              </a:r>
              <a:r>
                <a:rPr lang="en-GB" sz="2000" b="1" dirty="0">
                  <a:solidFill>
                    <a:srgbClr val="0F2739"/>
                  </a:solidFill>
                  <a:latin typeface="Times New Roman" panose="02020603050405020304" pitchFamily="18" charset="0"/>
                  <a:cs typeface="Times New Roman" panose="02020603050405020304" pitchFamily="18" charset="0"/>
                </a:rPr>
                <a:t>2400</a:t>
              </a:r>
              <a:r>
                <a:rPr lang="en-GB" sz="2000" dirty="0">
                  <a:latin typeface="Times New Roman" panose="02020603050405020304" pitchFamily="18" charset="0"/>
                  <a:cs typeface="Times New Roman" panose="02020603050405020304" pitchFamily="18" charset="0"/>
                </a:rPr>
                <a:t> </a:t>
              </a:r>
              <a:r>
                <a:rPr lang="en-GB" sz="2000" dirty="0">
                  <a:solidFill>
                    <a:srgbClr val="7E2424"/>
                  </a:solidFill>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a:t>
              </a:r>
              <a:r>
                <a:rPr lang="en-GB" sz="3200" b="1" dirty="0">
                  <a:solidFill>
                    <a:srgbClr val="7E2424"/>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3400</a:t>
              </a:r>
              <a:endParaRPr lang="en-GB" sz="2000" b="1" dirty="0">
                <a:solidFill>
                  <a:srgbClr val="7E2424"/>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r>
                <a:rPr lang="en-CA" sz="2000" dirty="0">
                  <a:solidFill>
                    <a:srgbClr val="7E2424"/>
                  </a:solidFill>
                  <a:latin typeface="Times New Roman" panose="02020603050405020304" pitchFamily="18" charset="0"/>
                  <a:cs typeface="Times New Roman" panose="02020603050405020304" pitchFamily="18" charset="0"/>
                </a:rPr>
                <a:t> </a:t>
              </a:r>
            </a:p>
            <a:p>
              <a:pPr algn="ctr"/>
              <a:endParaRPr lang="en-AE" sz="2000" dirty="0"/>
            </a:p>
            <a:p>
              <a:pPr algn="ctr"/>
              <a:endParaRPr lang="en-AE" sz="2000" dirty="0"/>
            </a:p>
            <a:p>
              <a:pPr algn="ctr"/>
              <a:endParaRPr lang="en-AE" sz="2000" dirty="0"/>
            </a:p>
          </p:txBody>
        </p:sp>
      </p:grpSp>
      <p:sp>
        <p:nvSpPr>
          <p:cNvPr id="2" name="Title 1">
            <a:extLst>
              <a:ext uri="{FF2B5EF4-FFF2-40B4-BE49-F238E27FC236}">
                <a16:creationId xmlns:a16="http://schemas.microsoft.com/office/drawing/2014/main" id="{EC79AE41-6A61-10E7-4FDB-C5C6851E5DD5}"/>
              </a:ext>
            </a:extLst>
          </p:cNvPr>
          <p:cNvSpPr txBox="1">
            <a:spLocks/>
          </p:cNvSpPr>
          <p:nvPr/>
        </p:nvSpPr>
        <p:spPr>
          <a:xfrm>
            <a:off x="2882023" y="4908535"/>
            <a:ext cx="6427953" cy="825911"/>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4800" dirty="0">
                <a:solidFill>
                  <a:srgbClr val="092629"/>
                </a:solidFill>
                <a:effectLst>
                  <a:outerShdw blurRad="38100" dist="38100" dir="2700000" algn="tl">
                    <a:srgbClr val="000000">
                      <a:alpha val="43137"/>
                    </a:srgbClr>
                  </a:outerShdw>
                </a:effectLst>
                <a:latin typeface="Impact" panose="020B0806030902050204" pitchFamily="34" charset="0"/>
                <a:cs typeface="Times New Roman" panose="02020603050405020304" pitchFamily="18" charset="0"/>
              </a:rPr>
              <a:t>Is this correct ?</a:t>
            </a:r>
          </a:p>
        </p:txBody>
      </p:sp>
      <p:grpSp>
        <p:nvGrpSpPr>
          <p:cNvPr id="6" name="Group 5">
            <a:extLst>
              <a:ext uri="{FF2B5EF4-FFF2-40B4-BE49-F238E27FC236}">
                <a16:creationId xmlns:a16="http://schemas.microsoft.com/office/drawing/2014/main" id="{B0328FCF-4401-3C85-3788-C97882600BAF}"/>
              </a:ext>
            </a:extLst>
          </p:cNvPr>
          <p:cNvGrpSpPr/>
          <p:nvPr/>
        </p:nvGrpSpPr>
        <p:grpSpPr>
          <a:xfrm rot="20784345">
            <a:off x="11912060" y="-6793448"/>
            <a:ext cx="7443618" cy="4511842"/>
            <a:chOff x="1866359" y="1406539"/>
            <a:chExt cx="7443618" cy="4511842"/>
          </a:xfrm>
        </p:grpSpPr>
        <p:sp>
          <p:nvSpPr>
            <p:cNvPr id="7" name="TextBox 6">
              <a:extLst>
                <a:ext uri="{FF2B5EF4-FFF2-40B4-BE49-F238E27FC236}">
                  <a16:creationId xmlns:a16="http://schemas.microsoft.com/office/drawing/2014/main" id="{089C25B2-A450-0861-1E2C-9C1D932BE498}"/>
                </a:ext>
              </a:extLst>
            </p:cNvPr>
            <p:cNvSpPr txBox="1"/>
            <p:nvPr/>
          </p:nvSpPr>
          <p:spPr>
            <a:xfrm rot="16200000">
              <a:off x="118270" y="3154628"/>
              <a:ext cx="4511842"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6000" b="0" i="0" u="none" strike="noStrike" kern="1200" cap="none" spc="600" normalizeH="0" baseline="0" noProof="0" dirty="0">
                  <a:solidFill>
                    <a:srgbClr val="405755"/>
                  </a:solidFill>
                  <a:effectLst/>
                  <a:uLnTx/>
                  <a:uFillTx/>
                  <a:latin typeface="Impact" panose="020B0806030902050204" pitchFamily="34" charset="0"/>
                  <a:ea typeface="+mn-ea"/>
                  <a:cs typeface="Times New Roman" panose="02020603050405020304" pitchFamily="18" charset="0"/>
                </a:rPr>
                <a:t>EXAMPLE</a:t>
              </a:r>
            </a:p>
          </p:txBody>
        </p:sp>
        <p:sp>
          <p:nvSpPr>
            <p:cNvPr id="8" name="TextBox 7">
              <a:extLst>
                <a:ext uri="{FF2B5EF4-FFF2-40B4-BE49-F238E27FC236}">
                  <a16:creationId xmlns:a16="http://schemas.microsoft.com/office/drawing/2014/main" id="{20E23099-8762-10CF-C686-D099B10BA44D}"/>
                </a:ext>
              </a:extLst>
            </p:cNvPr>
            <p:cNvSpPr txBox="1"/>
            <p:nvPr/>
          </p:nvSpPr>
          <p:spPr>
            <a:xfrm>
              <a:off x="2882024" y="1513412"/>
              <a:ext cx="6427953" cy="4298097"/>
            </a:xfrm>
            <a:prstGeom prst="roundRect">
              <a:avLst>
                <a:gd name="adj" fmla="val 3452"/>
              </a:avLst>
            </a:prstGeom>
            <a:solidFill>
              <a:srgbClr val="F8E7D6"/>
            </a:solidFill>
          </p:spPr>
          <p:txBody>
            <a:bodyPr wrap="square">
              <a:spAutoFit/>
            </a:bodyPr>
            <a:lstStyle/>
            <a:p>
              <a:pPr marL="0" indent="0" algn="ctr">
                <a:lnSpc>
                  <a:spcPct val="150000"/>
                </a:lnSpc>
                <a:buFont typeface="Arial" panose="020B0604020202020204" pitchFamily="34" charset="0"/>
                <a:buNone/>
              </a:pPr>
              <a:endParaRPr lang="en-CA" sz="2000" dirty="0">
                <a:solidFill>
                  <a:srgbClr val="7E2424"/>
                </a:solidFill>
                <a:latin typeface="Times New Roman" panose="02020603050405020304" pitchFamily="18" charset="0"/>
                <a:cs typeface="Times New Roman" panose="02020603050405020304" pitchFamily="18" charset="0"/>
              </a:endParaRPr>
            </a:p>
            <a:p>
              <a:pPr marL="0" indent="0" algn="ctr">
                <a:lnSpc>
                  <a:spcPct val="150000"/>
                </a:lnSpc>
                <a:buFont typeface="Arial" panose="020B0604020202020204" pitchFamily="34" charset="0"/>
                <a:buNone/>
              </a:pPr>
              <a:r>
                <a:rPr lang="en-CA" sz="2000" dirty="0">
                  <a:solidFill>
                    <a:srgbClr val="7E2424"/>
                  </a:solidFill>
                  <a:latin typeface="Times New Roman" panose="02020603050405020304" pitchFamily="18" charset="0"/>
                  <a:cs typeface="Times New Roman" panose="02020603050405020304" pitchFamily="18" charset="0"/>
                </a:rPr>
                <a:t> 400 </a:t>
              </a:r>
              <a:r>
                <a:rPr lang="en-CA" sz="2400" dirty="0">
                  <a:solidFill>
                    <a:srgbClr val="7E2424"/>
                  </a:solidFill>
                  <a:latin typeface="Times New Roman" panose="02020603050405020304" pitchFamily="18" charset="0"/>
                  <a:cs typeface="Times New Roman" panose="02020603050405020304" pitchFamily="18" charset="0"/>
                </a:rPr>
                <a:t>(Partner 1) </a:t>
              </a:r>
              <a:r>
                <a:rPr lang="en-CA" sz="2000" dirty="0">
                  <a:solidFill>
                    <a:srgbClr val="7E2424"/>
                  </a:solidFill>
                  <a:latin typeface="Times New Roman" panose="02020603050405020304" pitchFamily="18" charset="0"/>
                  <a:cs typeface="Times New Roman" panose="02020603050405020304" pitchFamily="18" charset="0"/>
                </a:rPr>
                <a:t>+ 600 </a:t>
              </a:r>
              <a:r>
                <a:rPr lang="en-CA" sz="2400" dirty="0">
                  <a:solidFill>
                    <a:srgbClr val="7E2424"/>
                  </a:solidFill>
                  <a:latin typeface="Times New Roman" panose="02020603050405020304" pitchFamily="18" charset="0"/>
                  <a:cs typeface="Times New Roman" panose="02020603050405020304" pitchFamily="18" charset="0"/>
                </a:rPr>
                <a:t>(Partner 2) </a:t>
              </a:r>
              <a:endParaRPr lang="en-CA" sz="2000" dirty="0">
                <a:solidFill>
                  <a:srgbClr val="7E2424"/>
                </a:solidFill>
                <a:latin typeface="Times New Roman" panose="02020603050405020304" pitchFamily="18" charset="0"/>
                <a:cs typeface="Times New Roman" panose="02020603050405020304" pitchFamily="18" charset="0"/>
              </a:endParaRPr>
            </a:p>
            <a:p>
              <a:pPr marL="0" indent="0" algn="ctr">
                <a:lnSpc>
                  <a:spcPct val="150000"/>
                </a:lnSpc>
                <a:buFont typeface="Arial" panose="020B0604020202020204" pitchFamily="34" charset="0"/>
                <a:buNone/>
              </a:pPr>
              <a:r>
                <a:rPr lang="en-CA" sz="4000" b="1" dirty="0">
                  <a:solidFill>
                    <a:srgbClr val="C00000"/>
                  </a:solidFill>
                  <a:latin typeface="Times New Roman" panose="02020603050405020304" pitchFamily="18" charset="0"/>
                  <a:cs typeface="Times New Roman" panose="02020603050405020304" pitchFamily="18" charset="0"/>
                </a:rPr>
                <a:t>1000</a:t>
              </a:r>
              <a:r>
                <a:rPr lang="en-CA" sz="2000" b="1" dirty="0">
                  <a:solidFill>
                    <a:srgbClr val="7E2424"/>
                  </a:solidFill>
                  <a:latin typeface="Times New Roman" panose="02020603050405020304" pitchFamily="18" charset="0"/>
                  <a:cs typeface="Times New Roman" panose="02020603050405020304" pitchFamily="18" charset="0"/>
                </a:rPr>
                <a:t> (Total Investment)</a:t>
              </a:r>
              <a:endParaRPr lang="en-CA" sz="2000" dirty="0">
                <a:solidFill>
                  <a:srgbClr val="7E2424"/>
                </a:solidFill>
                <a:latin typeface="Times New Roman" panose="02020603050405020304" pitchFamily="18" charset="0"/>
                <a:cs typeface="Times New Roman" panose="02020603050405020304" pitchFamily="18" charset="0"/>
              </a:endParaRPr>
            </a:p>
            <a:p>
              <a:pPr algn="ctr">
                <a:lnSpc>
                  <a:spcPct val="150000"/>
                </a:lnSpc>
                <a:buFont typeface="Wingdings" panose="05000000000000000000" pitchFamily="2" charset="2"/>
                <a:buChar char="ü"/>
              </a:pPr>
              <a:r>
                <a:rPr lang="en-CA" sz="2000" dirty="0">
                  <a:solidFill>
                    <a:srgbClr val="7E2424"/>
                  </a:solidFill>
                  <a:latin typeface="Times New Roman" panose="02020603050405020304" pitchFamily="18" charset="0"/>
                  <a:cs typeface="Times New Roman" panose="02020603050405020304" pitchFamily="18" charset="0"/>
                </a:rPr>
                <a:t>   Profit sharing 40 % - 60 %</a:t>
              </a:r>
            </a:p>
            <a:p>
              <a:pPr marL="0" indent="0" algn="ctr">
                <a:lnSpc>
                  <a:spcPct val="150000"/>
                </a:lnSpc>
                <a:buFont typeface="Arial" panose="020B0604020202020204" pitchFamily="34" charset="0"/>
                <a:buNone/>
              </a:pPr>
              <a:r>
                <a:rPr lang="en-CA" sz="28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OR</a:t>
              </a:r>
            </a:p>
            <a:p>
              <a:pPr algn="ctr">
                <a:lnSpc>
                  <a:spcPct val="150000"/>
                </a:lnSpc>
                <a:buFont typeface="Wingdings" panose="05000000000000000000" pitchFamily="2" charset="2"/>
                <a:buChar char="ü"/>
              </a:pPr>
              <a:r>
                <a:rPr lang="en-CA" sz="2000" dirty="0">
                  <a:solidFill>
                    <a:srgbClr val="7E2424"/>
                  </a:solidFill>
                  <a:latin typeface="Times New Roman" panose="02020603050405020304" pitchFamily="18" charset="0"/>
                  <a:cs typeface="Times New Roman" panose="02020603050405020304" pitchFamily="18" charset="0"/>
                </a:rPr>
                <a:t>  Profit sharing 80 % - 20 %</a:t>
              </a:r>
            </a:p>
            <a:p>
              <a:pPr algn="ctr"/>
              <a:r>
                <a:rPr lang="en-CA" sz="2000" dirty="0">
                  <a:solidFill>
                    <a:srgbClr val="7E2424"/>
                  </a:solidFill>
                  <a:latin typeface="Times New Roman" panose="02020603050405020304" pitchFamily="18" charset="0"/>
                  <a:cs typeface="Times New Roman" panose="02020603050405020304" pitchFamily="18" charset="0"/>
                </a:rPr>
                <a:t> </a:t>
              </a:r>
            </a:p>
            <a:p>
              <a:pPr algn="ctr"/>
              <a:endParaRPr lang="en-AE" sz="2000" dirty="0"/>
            </a:p>
          </p:txBody>
        </p:sp>
      </p:grpSp>
    </p:spTree>
    <p:extLst>
      <p:ext uri="{BB962C8B-B14F-4D97-AF65-F5344CB8AC3E}">
        <p14:creationId xmlns:p14="http://schemas.microsoft.com/office/powerpoint/2010/main" val="5165728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B80F76D7-0216-C6E3-F664-0C2CEB1C4902}"/>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585FC29-1628-6B58-C207-85ADA4C57BB8}"/>
              </a:ext>
            </a:extLst>
          </p:cNvPr>
          <p:cNvSpPr>
            <a:spLocks/>
          </p:cNvSpPr>
          <p:nvPr/>
        </p:nvSpPr>
        <p:spPr>
          <a:xfrm>
            <a:off x="-19966420" y="-3069912"/>
            <a:ext cx="52124840" cy="10105712"/>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8" name="!!!!PROFITSHARING">
            <a:extLst>
              <a:ext uri="{FF2B5EF4-FFF2-40B4-BE49-F238E27FC236}">
                <a16:creationId xmlns:a16="http://schemas.microsoft.com/office/drawing/2014/main" id="{89EC6191-8C7F-110C-1883-43DC11EE8CE6}"/>
              </a:ext>
            </a:extLst>
          </p:cNvPr>
          <p:cNvSpPr txBox="1"/>
          <p:nvPr/>
        </p:nvSpPr>
        <p:spPr>
          <a:xfrm>
            <a:off x="2393950" y="410290"/>
            <a:ext cx="7404100" cy="918632"/>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5400" b="1" dirty="0">
                <a:solidFill>
                  <a:srgbClr val="C3C9BB"/>
                </a:solidFill>
              </a:rPr>
              <a:t>PROFIT SHARING </a:t>
            </a:r>
            <a:endParaRPr lang="en-IN" sz="5400" b="1" dirty="0">
              <a:solidFill>
                <a:srgbClr val="C3C9BB"/>
              </a:solidFill>
            </a:endParaRPr>
          </a:p>
        </p:txBody>
      </p:sp>
      <p:grpSp>
        <p:nvGrpSpPr>
          <p:cNvPr id="5" name="Group 4">
            <a:extLst>
              <a:ext uri="{FF2B5EF4-FFF2-40B4-BE49-F238E27FC236}">
                <a16:creationId xmlns:a16="http://schemas.microsoft.com/office/drawing/2014/main" id="{938FCC62-DA03-8CA8-C014-D933604B8880}"/>
              </a:ext>
            </a:extLst>
          </p:cNvPr>
          <p:cNvGrpSpPr/>
          <p:nvPr/>
        </p:nvGrpSpPr>
        <p:grpSpPr>
          <a:xfrm rot="20579436">
            <a:off x="11652227" y="-6968597"/>
            <a:ext cx="7443618" cy="4511842"/>
            <a:chOff x="1866359" y="1484972"/>
            <a:chExt cx="7443618" cy="4511842"/>
          </a:xfrm>
        </p:grpSpPr>
        <p:sp>
          <p:nvSpPr>
            <p:cNvPr id="24" name="TextBox 23">
              <a:extLst>
                <a:ext uri="{FF2B5EF4-FFF2-40B4-BE49-F238E27FC236}">
                  <a16:creationId xmlns:a16="http://schemas.microsoft.com/office/drawing/2014/main" id="{67DC0FE7-0051-406A-A02B-6F743308438A}"/>
                </a:ext>
              </a:extLst>
            </p:cNvPr>
            <p:cNvSpPr txBox="1"/>
            <p:nvPr/>
          </p:nvSpPr>
          <p:spPr>
            <a:xfrm rot="16200000">
              <a:off x="118270" y="3233061"/>
              <a:ext cx="4511842"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6000" b="0" i="0" u="none" strike="noStrike" kern="1200" cap="none" spc="600" normalizeH="0" baseline="0" noProof="0" dirty="0">
                  <a:solidFill>
                    <a:srgbClr val="405755"/>
                  </a:solidFill>
                  <a:effectLst/>
                  <a:uLnTx/>
                  <a:uFillTx/>
                  <a:latin typeface="Impact" panose="020B0806030902050204" pitchFamily="34" charset="0"/>
                  <a:ea typeface="+mn-ea"/>
                  <a:cs typeface="Times New Roman" panose="02020603050405020304" pitchFamily="18" charset="0"/>
                </a:rPr>
                <a:t>EXAMPLE</a:t>
              </a:r>
            </a:p>
          </p:txBody>
        </p:sp>
        <p:sp>
          <p:nvSpPr>
            <p:cNvPr id="28" name="TextBox 27">
              <a:extLst>
                <a:ext uri="{FF2B5EF4-FFF2-40B4-BE49-F238E27FC236}">
                  <a16:creationId xmlns:a16="http://schemas.microsoft.com/office/drawing/2014/main" id="{F48B686C-F700-2793-F8F2-AFF2A8253EF0}"/>
                </a:ext>
              </a:extLst>
            </p:cNvPr>
            <p:cNvSpPr txBox="1"/>
            <p:nvPr/>
          </p:nvSpPr>
          <p:spPr>
            <a:xfrm>
              <a:off x="2882024" y="1513412"/>
              <a:ext cx="6427953" cy="4454962"/>
            </a:xfrm>
            <a:prstGeom prst="roundRect">
              <a:avLst>
                <a:gd name="adj" fmla="val 3452"/>
              </a:avLst>
            </a:prstGeom>
            <a:solidFill>
              <a:srgbClr val="F8E7D6"/>
            </a:solidFill>
          </p:spPr>
          <p:txBody>
            <a:bodyPr wrap="square">
              <a:spAutoFit/>
            </a:bodyPr>
            <a:lstStyle/>
            <a:p>
              <a:pPr marL="0" indent="0" algn="ctr">
                <a:lnSpc>
                  <a:spcPct val="150000"/>
                </a:lnSpc>
                <a:buFont typeface="Arial" panose="020B0604020202020204" pitchFamily="34" charset="0"/>
                <a:buNone/>
              </a:pPr>
              <a:endParaRPr lang="en-CA" sz="2000" dirty="0">
                <a:solidFill>
                  <a:srgbClr val="7E2424"/>
                </a:solidFill>
                <a:latin typeface="Times New Roman" panose="02020603050405020304" pitchFamily="18" charset="0"/>
                <a:cs typeface="Times New Roman" panose="02020603050405020304" pitchFamily="18" charset="0"/>
              </a:endParaRPr>
            </a:p>
            <a:p>
              <a:pPr algn="ctr">
                <a:lnSpc>
                  <a:spcPct val="150000"/>
                </a:lnSpc>
              </a:pPr>
              <a:r>
                <a:rPr lang="en-GB" sz="2000" dirty="0">
                  <a:solidFill>
                    <a:srgbClr val="00B050"/>
                  </a:solidFill>
                  <a:latin typeface="Times New Roman" panose="02020603050405020304" pitchFamily="18" charset="0"/>
                  <a:cs typeface="Times New Roman" panose="02020603050405020304" pitchFamily="18" charset="0"/>
                </a:rPr>
                <a:t>1000/- </a:t>
              </a:r>
              <a:r>
                <a:rPr lang="en-GB" sz="2000" dirty="0">
                  <a:solidFill>
                    <a:srgbClr val="7E2424"/>
                  </a:solidFill>
                  <a:latin typeface="Times New Roman" panose="02020603050405020304" pitchFamily="18" charset="0"/>
                  <a:cs typeface="Times New Roman" panose="02020603050405020304" pitchFamily="18" charset="0"/>
                </a:rPr>
                <a:t> Invested (1 year)</a:t>
              </a:r>
            </a:p>
            <a:p>
              <a:pPr algn="ctr">
                <a:lnSpc>
                  <a:spcPct val="150000"/>
                </a:lnSpc>
              </a:pPr>
              <a:r>
                <a:rPr lang="en-GB" sz="2000" dirty="0">
                  <a:solidFill>
                    <a:srgbClr val="0F2739"/>
                  </a:solidFill>
                  <a:latin typeface="Times New Roman" panose="02020603050405020304" pitchFamily="18" charset="0"/>
                  <a:cs typeface="Times New Roman" panose="02020603050405020304" pitchFamily="18" charset="0"/>
                </a:rPr>
                <a:t>200/-</a:t>
              </a:r>
              <a:r>
                <a:rPr lang="en-GB" sz="2000" dirty="0">
                  <a:solidFill>
                    <a:srgbClr val="0070C0"/>
                  </a:solidFill>
                  <a:latin typeface="Times New Roman" panose="02020603050405020304" pitchFamily="18" charset="0"/>
                  <a:cs typeface="Times New Roman" panose="02020603050405020304" pitchFamily="18" charset="0"/>
                </a:rPr>
                <a:t> </a:t>
              </a:r>
              <a:r>
                <a:rPr lang="en-GB" sz="2000" dirty="0">
                  <a:solidFill>
                    <a:srgbClr val="7E2424"/>
                  </a:solidFill>
                  <a:latin typeface="Times New Roman" panose="02020603050405020304" pitchFamily="18" charset="0"/>
                  <a:cs typeface="Times New Roman" panose="02020603050405020304" pitchFamily="18" charset="0"/>
                </a:rPr>
                <a:t>Fixed returns per month</a:t>
              </a:r>
            </a:p>
            <a:p>
              <a:pPr algn="ctr">
                <a:lnSpc>
                  <a:spcPct val="150000"/>
                </a:lnSpc>
              </a:pPr>
              <a:r>
                <a:rPr lang="en-GB" sz="2000" b="1" dirty="0">
                  <a:solidFill>
                    <a:srgbClr val="0F2739"/>
                  </a:solidFill>
                  <a:latin typeface="Times New Roman" panose="02020603050405020304" pitchFamily="18" charset="0"/>
                  <a:cs typeface="Times New Roman" panose="02020603050405020304" pitchFamily="18" charset="0"/>
                </a:rPr>
                <a:t>2400</a:t>
              </a:r>
              <a:r>
                <a:rPr lang="en-GB" sz="2000" dirty="0">
                  <a:solidFill>
                    <a:srgbClr val="0F2739"/>
                  </a:solidFill>
                  <a:latin typeface="Times New Roman" panose="02020603050405020304" pitchFamily="18" charset="0"/>
                  <a:cs typeface="Times New Roman" panose="02020603050405020304" pitchFamily="18" charset="0"/>
                </a:rPr>
                <a:t>/- </a:t>
              </a:r>
              <a:r>
                <a:rPr lang="en-GB" sz="2000" dirty="0">
                  <a:solidFill>
                    <a:srgbClr val="7E2424"/>
                  </a:solidFill>
                  <a:latin typeface="Times New Roman" panose="02020603050405020304" pitchFamily="18" charset="0"/>
                  <a:cs typeface="Times New Roman" panose="02020603050405020304" pitchFamily="18" charset="0"/>
                </a:rPr>
                <a:t>Total Returns in 1 year</a:t>
              </a:r>
            </a:p>
            <a:p>
              <a:pPr algn="ctr">
                <a:lnSpc>
                  <a:spcPct val="150000"/>
                </a:lnSpc>
              </a:pPr>
              <a:r>
                <a:rPr lang="en-GB" sz="2000" dirty="0">
                  <a:solidFill>
                    <a:srgbClr val="00B050"/>
                  </a:solidFill>
                  <a:latin typeface="Times New Roman" panose="02020603050405020304" pitchFamily="18" charset="0"/>
                  <a:cs typeface="Times New Roman" panose="02020603050405020304" pitchFamily="18" charset="0"/>
                </a:rPr>
                <a:t>1000/- </a:t>
              </a:r>
              <a:r>
                <a:rPr lang="en-GB" sz="2000" dirty="0">
                  <a:solidFill>
                    <a:srgbClr val="7E2424"/>
                  </a:solidFill>
                  <a:latin typeface="Times New Roman" panose="02020603050405020304" pitchFamily="18" charset="0"/>
                  <a:cs typeface="Times New Roman" panose="02020603050405020304" pitchFamily="18" charset="0"/>
                </a:rPr>
                <a:t>Will also be returned after 1 year </a:t>
              </a:r>
            </a:p>
            <a:p>
              <a:pPr algn="ctr">
                <a:lnSpc>
                  <a:spcPct val="150000"/>
                </a:lnSpc>
              </a:pPr>
              <a:r>
                <a:rPr lang="en-GB" sz="2000" dirty="0">
                  <a:solidFill>
                    <a:srgbClr val="7E2424"/>
                  </a:solidFill>
                  <a:latin typeface="Times New Roman" panose="02020603050405020304" pitchFamily="18" charset="0"/>
                  <a:cs typeface="Times New Roman" panose="02020603050405020304" pitchFamily="18" charset="0"/>
                </a:rPr>
                <a:t>Total received </a:t>
              </a:r>
              <a:r>
                <a:rPr lang="en-GB" sz="2000" dirty="0">
                  <a:latin typeface="Times New Roman" panose="02020603050405020304" pitchFamily="18" charset="0"/>
                  <a:cs typeface="Times New Roman" panose="02020603050405020304" pitchFamily="18" charset="0"/>
                </a:rPr>
                <a:t>– </a:t>
              </a:r>
              <a:r>
                <a:rPr lang="en-GB" sz="2000" dirty="0">
                  <a:solidFill>
                    <a:srgbClr val="00B050"/>
                  </a:solidFill>
                  <a:latin typeface="Times New Roman" panose="02020603050405020304" pitchFamily="18" charset="0"/>
                  <a:cs typeface="Times New Roman" panose="02020603050405020304" pitchFamily="18" charset="0"/>
                </a:rPr>
                <a:t>1000</a:t>
              </a:r>
              <a:r>
                <a:rPr lang="en-GB" sz="2000" dirty="0">
                  <a:latin typeface="Times New Roman" panose="02020603050405020304" pitchFamily="18" charset="0"/>
                  <a:cs typeface="Times New Roman" panose="02020603050405020304" pitchFamily="18" charset="0"/>
                </a:rPr>
                <a:t> </a:t>
              </a:r>
              <a:r>
                <a:rPr lang="en-GB" sz="2000" dirty="0">
                  <a:solidFill>
                    <a:srgbClr val="7E2424"/>
                  </a:solidFill>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a:t>
              </a:r>
              <a:r>
                <a:rPr lang="en-GB" sz="2000" b="1" dirty="0">
                  <a:solidFill>
                    <a:srgbClr val="0F2739"/>
                  </a:solidFill>
                  <a:latin typeface="Times New Roman" panose="02020603050405020304" pitchFamily="18" charset="0"/>
                  <a:cs typeface="Times New Roman" panose="02020603050405020304" pitchFamily="18" charset="0"/>
                </a:rPr>
                <a:t>2400</a:t>
              </a:r>
              <a:r>
                <a:rPr lang="en-GB" sz="2000" dirty="0">
                  <a:latin typeface="Times New Roman" panose="02020603050405020304" pitchFamily="18" charset="0"/>
                  <a:cs typeface="Times New Roman" panose="02020603050405020304" pitchFamily="18" charset="0"/>
                </a:rPr>
                <a:t> </a:t>
              </a:r>
              <a:r>
                <a:rPr lang="en-GB" sz="2000" dirty="0">
                  <a:solidFill>
                    <a:srgbClr val="7E2424"/>
                  </a:solidFill>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a:t>
              </a:r>
              <a:r>
                <a:rPr lang="en-GB" sz="3200" b="1" dirty="0">
                  <a:solidFill>
                    <a:srgbClr val="7E2424"/>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3400</a:t>
              </a:r>
              <a:endParaRPr lang="en-GB" sz="2000" b="1" dirty="0">
                <a:solidFill>
                  <a:srgbClr val="7E2424"/>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r>
                <a:rPr lang="en-CA" sz="2000" dirty="0">
                  <a:solidFill>
                    <a:srgbClr val="7E2424"/>
                  </a:solidFill>
                  <a:latin typeface="Times New Roman" panose="02020603050405020304" pitchFamily="18" charset="0"/>
                  <a:cs typeface="Times New Roman" panose="02020603050405020304" pitchFamily="18" charset="0"/>
                </a:rPr>
                <a:t> </a:t>
              </a:r>
            </a:p>
            <a:p>
              <a:pPr algn="ctr"/>
              <a:endParaRPr lang="en-AE" sz="2000" dirty="0"/>
            </a:p>
            <a:p>
              <a:pPr algn="ctr"/>
              <a:endParaRPr lang="en-AE" sz="2000" dirty="0"/>
            </a:p>
            <a:p>
              <a:pPr algn="ctr"/>
              <a:endParaRPr lang="en-AE" sz="2000" dirty="0"/>
            </a:p>
          </p:txBody>
        </p:sp>
      </p:grpSp>
      <p:sp>
        <p:nvSpPr>
          <p:cNvPr id="2" name="Title 1">
            <a:extLst>
              <a:ext uri="{FF2B5EF4-FFF2-40B4-BE49-F238E27FC236}">
                <a16:creationId xmlns:a16="http://schemas.microsoft.com/office/drawing/2014/main" id="{AF033509-CD19-3235-0898-681FE20D2BAC}"/>
              </a:ext>
            </a:extLst>
          </p:cNvPr>
          <p:cNvSpPr txBox="1">
            <a:spLocks/>
          </p:cNvSpPr>
          <p:nvPr/>
        </p:nvSpPr>
        <p:spPr>
          <a:xfrm rot="20579436">
            <a:off x="12667891" y="-3545034"/>
            <a:ext cx="6427953" cy="825911"/>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4800" dirty="0">
                <a:solidFill>
                  <a:srgbClr val="092629"/>
                </a:solidFill>
                <a:effectLst>
                  <a:outerShdw blurRad="38100" dist="38100" dir="2700000" algn="tl">
                    <a:srgbClr val="000000">
                      <a:alpha val="43137"/>
                    </a:srgbClr>
                  </a:outerShdw>
                </a:effectLst>
                <a:latin typeface="Impact" panose="020B0806030902050204" pitchFamily="34" charset="0"/>
                <a:cs typeface="Times New Roman" panose="02020603050405020304" pitchFamily="18" charset="0"/>
              </a:rPr>
              <a:t>Is this correct ?</a:t>
            </a:r>
          </a:p>
        </p:txBody>
      </p:sp>
      <p:pic>
        <p:nvPicPr>
          <p:cNvPr id="4" name="Picture 3">
            <a:extLst>
              <a:ext uri="{FF2B5EF4-FFF2-40B4-BE49-F238E27FC236}">
                <a16:creationId xmlns:a16="http://schemas.microsoft.com/office/drawing/2014/main" id="{9615D34F-94DA-C343-4AA0-CB37CF14C23D}"/>
              </a:ext>
            </a:extLst>
          </p:cNvPr>
          <p:cNvPicPr>
            <a:picLocks noChangeAspect="1"/>
          </p:cNvPicPr>
          <p:nvPr/>
        </p:nvPicPr>
        <p:blipFill rotWithShape="1">
          <a:blip r:embed="rId2"/>
          <a:srcRect l="3279" t="41110" r="3279" b="26520"/>
          <a:stretch/>
        </p:blipFill>
        <p:spPr>
          <a:xfrm>
            <a:off x="1495485" y="1613949"/>
            <a:ext cx="9058668" cy="443793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1" name="!Rectangle 10">
            <a:extLst>
              <a:ext uri="{FF2B5EF4-FFF2-40B4-BE49-F238E27FC236}">
                <a16:creationId xmlns:a16="http://schemas.microsoft.com/office/drawing/2014/main" id="{4C1AE014-CE68-0F07-48D3-BAA9041A5CFB}"/>
              </a:ext>
            </a:extLst>
          </p:cNvPr>
          <p:cNvSpPr/>
          <p:nvPr/>
        </p:nvSpPr>
        <p:spPr>
          <a:xfrm>
            <a:off x="2851484" y="3323167"/>
            <a:ext cx="3597442" cy="59690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2" name="Rectangle 11">
            <a:extLst>
              <a:ext uri="{FF2B5EF4-FFF2-40B4-BE49-F238E27FC236}">
                <a16:creationId xmlns:a16="http://schemas.microsoft.com/office/drawing/2014/main" id="{55DC430B-6139-21FE-B292-226539B76467}"/>
              </a:ext>
            </a:extLst>
          </p:cNvPr>
          <p:cNvSpPr/>
          <p:nvPr/>
        </p:nvSpPr>
        <p:spPr>
          <a:xfrm>
            <a:off x="1913021" y="4361366"/>
            <a:ext cx="8349915" cy="931876"/>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Tree>
    <p:extLst>
      <p:ext uri="{BB962C8B-B14F-4D97-AF65-F5344CB8AC3E}">
        <p14:creationId xmlns:p14="http://schemas.microsoft.com/office/powerpoint/2010/main" val="41203317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Effect transition="in" filter="fade">
                                      <p:cBhvr>
                                        <p:cTn id="15" dur="1000"/>
                                        <p:tgtEl>
                                          <p:spTgt spid="1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1000" fill="hold"/>
                                        <p:tgtEl>
                                          <p:spTgt spid="12"/>
                                        </p:tgtEl>
                                        <p:attrNameLst>
                                          <p:attrName>ppt_w</p:attrName>
                                        </p:attrNameLst>
                                      </p:cBhvr>
                                      <p:tavLst>
                                        <p:tav tm="0">
                                          <p:val>
                                            <p:fltVal val="0"/>
                                          </p:val>
                                        </p:tav>
                                        <p:tav tm="100000">
                                          <p:val>
                                            <p:strVal val="#ppt_w"/>
                                          </p:val>
                                        </p:tav>
                                      </p:tavLst>
                                    </p:anim>
                                    <p:anim calcmode="lin" valueType="num">
                                      <p:cBhvr>
                                        <p:cTn id="19" dur="1000" fill="hold"/>
                                        <p:tgtEl>
                                          <p:spTgt spid="12"/>
                                        </p:tgtEl>
                                        <p:attrNameLst>
                                          <p:attrName>ppt_h</p:attrName>
                                        </p:attrNameLst>
                                      </p:cBhvr>
                                      <p:tavLst>
                                        <p:tav tm="0">
                                          <p:val>
                                            <p:fltVal val="0"/>
                                          </p:val>
                                        </p:tav>
                                        <p:tav tm="100000">
                                          <p:val>
                                            <p:strVal val="#ppt_h"/>
                                          </p:val>
                                        </p:tav>
                                      </p:tavLst>
                                    </p:anim>
                                    <p:animEffect transition="in" filter="fade">
                                      <p:cBhvr>
                                        <p:cTn id="2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ADCFE9"/>
        </a:solidFill>
        <a:effectLst/>
      </p:bgPr>
    </p:bg>
    <p:spTree>
      <p:nvGrpSpPr>
        <p:cNvPr id="1" name="">
          <a:extLst>
            <a:ext uri="{FF2B5EF4-FFF2-40B4-BE49-F238E27FC236}">
              <a16:creationId xmlns:a16="http://schemas.microsoft.com/office/drawing/2014/main" id="{C9CDDBA0-0298-E70D-0A91-BEF08E0297F5}"/>
            </a:ext>
          </a:extLst>
        </p:cNvPr>
        <p:cNvGrpSpPr/>
        <p:nvPr/>
      </p:nvGrpSpPr>
      <p:grpSpPr>
        <a:xfrm>
          <a:off x="0" y="0"/>
          <a:ext cx="0" cy="0"/>
          <a:chOff x="0" y="0"/>
          <a:chExt cx="0" cy="0"/>
        </a:xfrm>
      </p:grpSpPr>
      <p:sp>
        <p:nvSpPr>
          <p:cNvPr id="18" name="!!!!PROFITSHARING">
            <a:extLst>
              <a:ext uri="{FF2B5EF4-FFF2-40B4-BE49-F238E27FC236}">
                <a16:creationId xmlns:a16="http://schemas.microsoft.com/office/drawing/2014/main" id="{9D42C7BB-CEE7-8937-51E9-8CFFB910285D}"/>
              </a:ext>
            </a:extLst>
          </p:cNvPr>
          <p:cNvSpPr txBox="1"/>
          <p:nvPr/>
        </p:nvSpPr>
        <p:spPr>
          <a:xfrm>
            <a:off x="2393950" y="410290"/>
            <a:ext cx="7404100" cy="918632"/>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5400" b="1" dirty="0">
                <a:solidFill>
                  <a:srgbClr val="0F2739"/>
                </a:solidFill>
              </a:rPr>
              <a:t>LOSS</a:t>
            </a:r>
            <a:endParaRPr lang="en-IN" sz="5400" b="1" dirty="0">
              <a:solidFill>
                <a:srgbClr val="0F2739"/>
              </a:solidFill>
            </a:endParaRPr>
          </a:p>
        </p:txBody>
      </p:sp>
      <p:sp>
        <p:nvSpPr>
          <p:cNvPr id="8" name="!!TextBox 7">
            <a:extLst>
              <a:ext uri="{FF2B5EF4-FFF2-40B4-BE49-F238E27FC236}">
                <a16:creationId xmlns:a16="http://schemas.microsoft.com/office/drawing/2014/main" id="{5607F1E4-791B-5E2A-EA1E-E7C5F2FE5BAE}"/>
              </a:ext>
            </a:extLst>
          </p:cNvPr>
          <p:cNvSpPr txBox="1"/>
          <p:nvPr/>
        </p:nvSpPr>
        <p:spPr>
          <a:xfrm>
            <a:off x="3479487" y="1498917"/>
            <a:ext cx="5233027" cy="769441"/>
          </a:xfrm>
          <a:prstGeom prst="rect">
            <a:avLst/>
          </a:prstGeom>
          <a:noFill/>
        </p:spPr>
        <p:txBody>
          <a:bodyPr wrap="square">
            <a:spAutoFit/>
          </a:bodyPr>
          <a:lstStyle/>
          <a:p>
            <a:pPr algn="ctr" rtl="1"/>
            <a:r>
              <a:rPr lang="ar-SA" sz="2800" b="1" dirty="0">
                <a:solidFill>
                  <a:srgbClr val="0F2739"/>
                </a:solidFill>
                <a:latin typeface="AL-KANZ" panose="02000000000000000000" pitchFamily="2" charset="-78"/>
                <a:cs typeface="AL-KANZ" panose="02000000000000000000" pitchFamily="2" charset="-78"/>
              </a:rPr>
              <a:t>النقصان على المال</a:t>
            </a:r>
            <a:endParaRPr lang="en-US" sz="2800" b="1" dirty="0">
              <a:solidFill>
                <a:srgbClr val="0F2739"/>
              </a:solidFill>
              <a:latin typeface="AL-KANZ" panose="02000000000000000000" pitchFamily="2" charset="-78"/>
              <a:cs typeface="AL-KANZ" panose="02000000000000000000" pitchFamily="2" charset="-78"/>
            </a:endParaRPr>
          </a:p>
          <a:p>
            <a:pPr algn="ctr"/>
            <a:r>
              <a:rPr lang="en-US" sz="1600" b="1" dirty="0">
                <a:solidFill>
                  <a:srgbClr val="0F2739"/>
                </a:solidFill>
                <a:latin typeface="Gilmer Medium" panose="00000700000000000000" pitchFamily="50" charset="0"/>
                <a:cs typeface="AL-KANZ" panose="02000000000000000000" pitchFamily="2" charset="-78"/>
              </a:rPr>
              <a:t>Loss will be according to the capital investment</a:t>
            </a:r>
            <a:endParaRPr lang="en-IN" sz="1600" b="1" dirty="0">
              <a:solidFill>
                <a:srgbClr val="0F2739"/>
              </a:solidFill>
              <a:latin typeface="Gilmer Medium" panose="00000700000000000000" pitchFamily="50" charset="0"/>
              <a:cs typeface="AL-KANZ" panose="02000000000000000000" pitchFamily="2" charset="-78"/>
            </a:endParaRPr>
          </a:p>
        </p:txBody>
      </p:sp>
      <p:grpSp>
        <p:nvGrpSpPr>
          <p:cNvPr id="11" name="Group 10">
            <a:extLst>
              <a:ext uri="{FF2B5EF4-FFF2-40B4-BE49-F238E27FC236}">
                <a16:creationId xmlns:a16="http://schemas.microsoft.com/office/drawing/2014/main" id="{2A73DA0F-E4FE-C9FB-2CF9-F5A616DAAB04}"/>
              </a:ext>
            </a:extLst>
          </p:cNvPr>
          <p:cNvGrpSpPr/>
          <p:nvPr/>
        </p:nvGrpSpPr>
        <p:grpSpPr>
          <a:xfrm>
            <a:off x="6227445" y="2773890"/>
            <a:ext cx="4499754" cy="3551392"/>
            <a:chOff x="5494977" y="1973790"/>
            <a:chExt cx="4499754" cy="3551392"/>
          </a:xfrm>
        </p:grpSpPr>
        <p:sp>
          <p:nvSpPr>
            <p:cNvPr id="9" name="Arrow: Notched Right 8">
              <a:extLst>
                <a:ext uri="{FF2B5EF4-FFF2-40B4-BE49-F238E27FC236}">
                  <a16:creationId xmlns:a16="http://schemas.microsoft.com/office/drawing/2014/main" id="{79E06E66-2235-5FBC-AA52-41E347FEBB88}"/>
                </a:ext>
              </a:extLst>
            </p:cNvPr>
            <p:cNvSpPr/>
            <p:nvPr/>
          </p:nvSpPr>
          <p:spPr>
            <a:xfrm rot="10800000">
              <a:off x="5494977" y="2247418"/>
              <a:ext cx="4499754" cy="3277764"/>
            </a:xfrm>
            <a:prstGeom prst="notchedRightArrow">
              <a:avLst>
                <a:gd name="adj1" fmla="val 59764"/>
                <a:gd name="adj2" fmla="val 38841"/>
              </a:avLst>
            </a:prstGeom>
            <a:solidFill>
              <a:srgbClr val="0F2739"/>
            </a:solidFill>
            <a:ln w="381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0" name="TextBox 9">
              <a:extLst>
                <a:ext uri="{FF2B5EF4-FFF2-40B4-BE49-F238E27FC236}">
                  <a16:creationId xmlns:a16="http://schemas.microsoft.com/office/drawing/2014/main" id="{523B46E6-8ADF-5D9B-92FA-9F2E77525928}"/>
                </a:ext>
              </a:extLst>
            </p:cNvPr>
            <p:cNvSpPr txBox="1"/>
            <p:nvPr/>
          </p:nvSpPr>
          <p:spPr>
            <a:xfrm>
              <a:off x="6335783" y="1973790"/>
              <a:ext cx="3658948" cy="2677656"/>
            </a:xfrm>
            <a:prstGeom prst="rect">
              <a:avLst/>
            </a:prstGeom>
            <a:noFill/>
          </p:spPr>
          <p:txBody>
            <a:bodyPr wrap="square">
              <a:spAutoFit/>
            </a:bodyPr>
            <a:lstStyle/>
            <a:p>
              <a:pPr algn="ctr" defTabSz="1644610">
                <a:lnSpc>
                  <a:spcPct val="90000"/>
                </a:lnSpc>
                <a:spcBef>
                  <a:spcPct val="0"/>
                </a:spcBef>
                <a:spcAft>
                  <a:spcPct val="35000"/>
                </a:spcAft>
              </a:pPr>
              <a:r>
                <a:rPr lang="en-US" sz="2200" b="1" dirty="0">
                  <a:solidFill>
                    <a:srgbClr val="0F2739"/>
                  </a:solidFill>
                  <a:latin typeface="Gilmer Medium" panose="00000700000000000000" pitchFamily="50" charset="0"/>
                  <a:cs typeface="Times New Roman" panose="02020603050405020304" pitchFamily="18" charset="0"/>
                </a:rPr>
                <a:t>WORKING</a:t>
              </a:r>
            </a:p>
            <a:p>
              <a:pPr algn="ctr" defTabSz="1644610">
                <a:lnSpc>
                  <a:spcPct val="90000"/>
                </a:lnSpc>
                <a:spcBef>
                  <a:spcPct val="0"/>
                </a:spcBef>
                <a:spcAft>
                  <a:spcPct val="35000"/>
                </a:spcAft>
              </a:pPr>
              <a:r>
                <a:rPr lang="en-US" sz="2200" b="1" dirty="0">
                  <a:solidFill>
                    <a:srgbClr val="0F2739"/>
                  </a:solidFill>
                  <a:latin typeface="Gilmer Medium" panose="00000700000000000000" pitchFamily="50" charset="0"/>
                  <a:cs typeface="Times New Roman" panose="02020603050405020304" pitchFamily="18" charset="0"/>
                </a:rPr>
                <a:t>PARTNER/S</a:t>
              </a:r>
            </a:p>
            <a:p>
              <a:pPr algn="ctr" defTabSz="1644610">
                <a:lnSpc>
                  <a:spcPct val="90000"/>
                </a:lnSpc>
                <a:spcBef>
                  <a:spcPct val="0"/>
                </a:spcBef>
                <a:spcAft>
                  <a:spcPct val="35000"/>
                </a:spcAft>
              </a:pPr>
              <a:endParaRPr lang="en-US" sz="1600" b="1" dirty="0">
                <a:solidFill>
                  <a:srgbClr val="FFE6CD"/>
                </a:solidFill>
                <a:latin typeface="Gilmer Medium" panose="00000700000000000000" pitchFamily="50" charset="0"/>
                <a:cs typeface="Times New Roman" panose="02020603050405020304" pitchFamily="18" charset="0"/>
              </a:endParaRPr>
            </a:p>
            <a:p>
              <a:pPr marL="0" lvl="1" defTabSz="1289018">
                <a:lnSpc>
                  <a:spcPct val="90000"/>
                </a:lnSpc>
                <a:spcBef>
                  <a:spcPct val="0"/>
                </a:spcBef>
                <a:spcAft>
                  <a:spcPct val="15000"/>
                </a:spcAft>
                <a:buChar char="•"/>
              </a:pPr>
              <a:r>
                <a:rPr lang="en-US" sz="2000" b="1" dirty="0">
                  <a:solidFill>
                    <a:srgbClr val="FFE6CD"/>
                  </a:solidFill>
                  <a:latin typeface="Garamond" panose="02020404030301010803" pitchFamily="18" charset="0"/>
                  <a:cs typeface="Times New Roman" panose="02020603050405020304" pitchFamily="18" charset="0"/>
                </a:rPr>
                <a:t>Violation of terms &amp; conditions</a:t>
              </a:r>
            </a:p>
            <a:p>
              <a:pPr marL="457200" lvl="2" indent="184146" defTabSz="1289018">
                <a:lnSpc>
                  <a:spcPct val="90000"/>
                </a:lnSpc>
                <a:spcBef>
                  <a:spcPct val="0"/>
                </a:spcBef>
                <a:spcAft>
                  <a:spcPct val="15000"/>
                </a:spcAft>
                <a:buChar char="•"/>
              </a:pPr>
              <a:r>
                <a:rPr lang="en-US" dirty="0">
                  <a:solidFill>
                    <a:srgbClr val="ADCFE9"/>
                  </a:solidFill>
                  <a:latin typeface="Garamond" panose="02020404030301010803" pitchFamily="18" charset="0"/>
                  <a:cs typeface="Times New Roman" panose="02020603050405020304" pitchFamily="18" charset="0"/>
                </a:rPr>
                <a:t>Loss of credibility</a:t>
              </a:r>
            </a:p>
            <a:p>
              <a:pPr marL="457200" lvl="2" indent="184146" defTabSz="1289018">
                <a:lnSpc>
                  <a:spcPct val="90000"/>
                </a:lnSpc>
                <a:spcBef>
                  <a:spcPct val="0"/>
                </a:spcBef>
                <a:spcAft>
                  <a:spcPct val="15000"/>
                </a:spcAft>
                <a:buChar char="•"/>
              </a:pPr>
              <a:r>
                <a:rPr lang="en-US" dirty="0">
                  <a:solidFill>
                    <a:srgbClr val="ADCFE9"/>
                  </a:solidFill>
                  <a:latin typeface="Garamond" panose="02020404030301010803" pitchFamily="18" charset="0"/>
                  <a:cs typeface="Times New Roman" panose="02020603050405020304" pitchFamily="18" charset="0"/>
                </a:rPr>
                <a:t>Loss of time and efforts</a:t>
              </a:r>
            </a:p>
            <a:p>
              <a:pPr marL="457200" lvl="2" indent="184146" defTabSz="1289018">
                <a:lnSpc>
                  <a:spcPct val="90000"/>
                </a:lnSpc>
                <a:spcBef>
                  <a:spcPct val="0"/>
                </a:spcBef>
                <a:spcAft>
                  <a:spcPct val="15000"/>
                </a:spcAft>
                <a:buChar char="•"/>
              </a:pPr>
              <a:r>
                <a:rPr lang="en-US" dirty="0">
                  <a:solidFill>
                    <a:srgbClr val="ADCFE9"/>
                  </a:solidFill>
                  <a:latin typeface="Garamond" panose="02020404030301010803" pitchFamily="18" charset="0"/>
                  <a:cs typeface="Times New Roman" panose="02020603050405020304" pitchFamily="18" charset="0"/>
                </a:rPr>
                <a:t>Loss of chance to grow</a:t>
              </a:r>
              <a:endParaRPr lang="en-AE" dirty="0">
                <a:solidFill>
                  <a:srgbClr val="ADCFE9"/>
                </a:solidFill>
                <a:latin typeface="Garamond" panose="02020404030301010803" pitchFamily="18" charset="0"/>
              </a:endParaRPr>
            </a:p>
          </p:txBody>
        </p:sp>
      </p:grpSp>
      <p:grpSp>
        <p:nvGrpSpPr>
          <p:cNvPr id="12" name="Group 11">
            <a:extLst>
              <a:ext uri="{FF2B5EF4-FFF2-40B4-BE49-F238E27FC236}">
                <a16:creationId xmlns:a16="http://schemas.microsoft.com/office/drawing/2014/main" id="{483C04FA-A6FF-CEBB-F3D0-A0A954927CA6}"/>
              </a:ext>
            </a:extLst>
          </p:cNvPr>
          <p:cNvGrpSpPr/>
          <p:nvPr/>
        </p:nvGrpSpPr>
        <p:grpSpPr>
          <a:xfrm>
            <a:off x="1464801" y="3321838"/>
            <a:ext cx="4499754" cy="2247929"/>
            <a:chOff x="736287" y="3798541"/>
            <a:chExt cx="4499754" cy="2247929"/>
          </a:xfrm>
        </p:grpSpPr>
        <p:sp>
          <p:nvSpPr>
            <p:cNvPr id="5" name="Arrow: Notched Right 4">
              <a:extLst>
                <a:ext uri="{FF2B5EF4-FFF2-40B4-BE49-F238E27FC236}">
                  <a16:creationId xmlns:a16="http://schemas.microsoft.com/office/drawing/2014/main" id="{E91D0581-F63F-355F-1442-6989CCE76657}"/>
                </a:ext>
              </a:extLst>
            </p:cNvPr>
            <p:cNvSpPr/>
            <p:nvPr/>
          </p:nvSpPr>
          <p:spPr>
            <a:xfrm>
              <a:off x="736287" y="4297680"/>
              <a:ext cx="4499754" cy="1748790"/>
            </a:xfrm>
            <a:prstGeom prst="notchedRightArrow">
              <a:avLst>
                <a:gd name="adj1" fmla="val 59764"/>
                <a:gd name="adj2" fmla="val 38841"/>
              </a:avLst>
            </a:prstGeom>
            <a:solidFill>
              <a:srgbClr val="0F2739"/>
            </a:solidFill>
            <a:ln w="381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3" name="TextBox 12">
              <a:extLst>
                <a:ext uri="{FF2B5EF4-FFF2-40B4-BE49-F238E27FC236}">
                  <a16:creationId xmlns:a16="http://schemas.microsoft.com/office/drawing/2014/main" id="{2DB81449-7682-9A9E-F2D9-744DA9EAE3F8}"/>
                </a:ext>
              </a:extLst>
            </p:cNvPr>
            <p:cNvSpPr txBox="1"/>
            <p:nvPr/>
          </p:nvSpPr>
          <p:spPr>
            <a:xfrm>
              <a:off x="1617126" y="3798541"/>
              <a:ext cx="2555195" cy="1526252"/>
            </a:xfrm>
            <a:prstGeom prst="rect">
              <a:avLst/>
            </a:prstGeom>
            <a:noFill/>
          </p:spPr>
          <p:txBody>
            <a:bodyPr wrap="square">
              <a:spAutoFit/>
            </a:bodyPr>
            <a:lstStyle/>
            <a:p>
              <a:pPr algn="ctr" defTabSz="1644610">
                <a:lnSpc>
                  <a:spcPct val="90000"/>
                </a:lnSpc>
                <a:spcBef>
                  <a:spcPct val="0"/>
                </a:spcBef>
                <a:spcAft>
                  <a:spcPct val="35000"/>
                </a:spcAft>
              </a:pPr>
              <a:r>
                <a:rPr lang="en-US" sz="2200" b="1" dirty="0">
                  <a:solidFill>
                    <a:srgbClr val="0F2739"/>
                  </a:solidFill>
                  <a:latin typeface="Gilmer Medium" panose="00000700000000000000" pitchFamily="50" charset="0"/>
                  <a:cs typeface="Times New Roman" panose="02020603050405020304" pitchFamily="18" charset="0"/>
                </a:rPr>
                <a:t>INVESTING</a:t>
              </a:r>
            </a:p>
            <a:p>
              <a:pPr algn="ctr" defTabSz="1644610">
                <a:lnSpc>
                  <a:spcPct val="90000"/>
                </a:lnSpc>
                <a:spcBef>
                  <a:spcPct val="0"/>
                </a:spcBef>
                <a:spcAft>
                  <a:spcPct val="35000"/>
                </a:spcAft>
              </a:pPr>
              <a:r>
                <a:rPr lang="en-US" sz="2200" b="1" dirty="0">
                  <a:solidFill>
                    <a:srgbClr val="0F2739"/>
                  </a:solidFill>
                  <a:latin typeface="Gilmer Medium" panose="00000700000000000000" pitchFamily="50" charset="0"/>
                  <a:cs typeface="Times New Roman" panose="02020603050405020304" pitchFamily="18" charset="0"/>
                </a:rPr>
                <a:t>PARTNER/S</a:t>
              </a:r>
            </a:p>
            <a:p>
              <a:pPr algn="ctr" defTabSz="1644610">
                <a:lnSpc>
                  <a:spcPct val="90000"/>
                </a:lnSpc>
                <a:spcBef>
                  <a:spcPct val="0"/>
                </a:spcBef>
                <a:spcAft>
                  <a:spcPct val="35000"/>
                </a:spcAft>
              </a:pPr>
              <a:endParaRPr lang="en-US" sz="1400" b="1" dirty="0">
                <a:solidFill>
                  <a:srgbClr val="FFE6CD"/>
                </a:solidFill>
                <a:latin typeface="Gilmer Medium" panose="00000700000000000000" pitchFamily="50" charset="0"/>
                <a:cs typeface="Times New Roman" panose="02020603050405020304" pitchFamily="18" charset="0"/>
              </a:endParaRPr>
            </a:p>
            <a:p>
              <a:pPr marL="0" lvl="1" defTabSz="1289018">
                <a:lnSpc>
                  <a:spcPct val="90000"/>
                </a:lnSpc>
                <a:spcBef>
                  <a:spcPct val="0"/>
                </a:spcBef>
                <a:spcAft>
                  <a:spcPct val="15000"/>
                </a:spcAft>
                <a:buChar char="•"/>
              </a:pPr>
              <a:r>
                <a:rPr lang="en-US" sz="2000" b="1" dirty="0">
                  <a:solidFill>
                    <a:srgbClr val="FFE6CD"/>
                  </a:solidFill>
                  <a:latin typeface="Garamond" panose="02020404030301010803" pitchFamily="18" charset="0"/>
                  <a:cs typeface="Times New Roman" panose="02020603050405020304" pitchFamily="18" charset="0"/>
                </a:rPr>
                <a:t>Capital contribution</a:t>
              </a:r>
              <a:endParaRPr lang="en-AE" dirty="0">
                <a:solidFill>
                  <a:srgbClr val="ADCFE9"/>
                </a:solidFill>
                <a:latin typeface="Garamond" panose="02020404030301010803" pitchFamily="18" charset="0"/>
              </a:endParaRPr>
            </a:p>
          </p:txBody>
        </p:sp>
      </p:grpSp>
    </p:spTree>
    <p:extLst>
      <p:ext uri="{BB962C8B-B14F-4D97-AF65-F5344CB8AC3E}">
        <p14:creationId xmlns:p14="http://schemas.microsoft.com/office/powerpoint/2010/main" val="837702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1000"/>
                                            <p:tgtEl>
                                              <p:spTgt spid="8">
                                                <p:txEl>
                                                  <p:pRg st="1" end="1"/>
                                                </p:txEl>
                                              </p:spTgt>
                                            </p:tgtEl>
                                          </p:cBhvr>
                                        </p:animEffect>
                                        <p:anim calcmode="lin" valueType="num">
                                          <p:cBhvr>
                                            <p:cTn id="1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accel="50000" fill="hold" nodeType="afterEffect" p14:presetBounceEnd="50000">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14:bounceEnd="50000">
                                          <p:cBhvr additive="base">
                                            <p:cTn id="18" dur="1000" fill="hold"/>
                                            <p:tgtEl>
                                              <p:spTgt spid="11"/>
                                            </p:tgtEl>
                                            <p:attrNameLst>
                                              <p:attrName>ppt_x</p:attrName>
                                            </p:attrNameLst>
                                          </p:cBhvr>
                                          <p:tavLst>
                                            <p:tav tm="0">
                                              <p:val>
                                                <p:strVal val="1+#ppt_w/2"/>
                                              </p:val>
                                            </p:tav>
                                            <p:tav tm="100000">
                                              <p:val>
                                                <p:strVal val="#ppt_x"/>
                                              </p:val>
                                            </p:tav>
                                          </p:tavLst>
                                        </p:anim>
                                        <p:anim calcmode="lin" valueType="num" p14:bounceEnd="50000">
                                          <p:cBhvr additive="base">
                                            <p:cTn id="19" dur="1000" fill="hold"/>
                                            <p:tgtEl>
                                              <p:spTgt spid="11"/>
                                            </p:tgtEl>
                                            <p:attrNameLst>
                                              <p:attrName>ppt_y</p:attrName>
                                            </p:attrNameLst>
                                          </p:cBhvr>
                                          <p:tavLst>
                                            <p:tav tm="0">
                                              <p:val>
                                                <p:strVal val="#ppt_y"/>
                                              </p:val>
                                            </p:tav>
                                            <p:tav tm="100000">
                                              <p:val>
                                                <p:strVal val="#ppt_y"/>
                                              </p:val>
                                            </p:tav>
                                          </p:tavLst>
                                        </p:anim>
                                      </p:childTnLst>
                                    </p:cTn>
                                  </p:par>
                                  <p:par>
                                    <p:cTn id="20" presetID="2" presetClass="entr" presetSubtype="8" accel="50000" fill="hold" nodeType="withEffect" p14:presetBounceEnd="50000">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14:bounceEnd="50000">
                                          <p:cBhvr additive="base">
                                            <p:cTn id="22" dur="1000" fill="hold"/>
                                            <p:tgtEl>
                                              <p:spTgt spid="12"/>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1000"/>
                                            <p:tgtEl>
                                              <p:spTgt spid="8">
                                                <p:txEl>
                                                  <p:pRg st="1" end="1"/>
                                                </p:txEl>
                                              </p:spTgt>
                                            </p:tgtEl>
                                          </p:cBhvr>
                                        </p:animEffect>
                                        <p:anim calcmode="lin" valueType="num">
                                          <p:cBhvr>
                                            <p:cTn id="1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accel="5000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000" fill="hold"/>
                                            <p:tgtEl>
                                              <p:spTgt spid="11"/>
                                            </p:tgtEl>
                                            <p:attrNameLst>
                                              <p:attrName>ppt_x</p:attrName>
                                            </p:attrNameLst>
                                          </p:cBhvr>
                                          <p:tavLst>
                                            <p:tav tm="0">
                                              <p:val>
                                                <p:strVal val="1+#ppt_w/2"/>
                                              </p:val>
                                            </p:tav>
                                            <p:tav tm="100000">
                                              <p:val>
                                                <p:strVal val="#ppt_x"/>
                                              </p:val>
                                            </p:tav>
                                          </p:tavLst>
                                        </p:anim>
                                        <p:anim calcmode="lin" valueType="num">
                                          <p:cBhvr additive="base">
                                            <p:cTn id="19" dur="1000" fill="hold"/>
                                            <p:tgtEl>
                                              <p:spTgt spid="11"/>
                                            </p:tgtEl>
                                            <p:attrNameLst>
                                              <p:attrName>ppt_y</p:attrName>
                                            </p:attrNameLst>
                                          </p:cBhvr>
                                          <p:tavLst>
                                            <p:tav tm="0">
                                              <p:val>
                                                <p:strVal val="#ppt_y"/>
                                              </p:val>
                                            </p:tav>
                                            <p:tav tm="100000">
                                              <p:val>
                                                <p:strVal val="#ppt_y"/>
                                              </p:val>
                                            </p:tav>
                                          </p:tavLst>
                                        </p:anim>
                                      </p:childTnLst>
                                    </p:cTn>
                                  </p:par>
                                  <p:par>
                                    <p:cTn id="20" presetID="2" presetClass="entr" presetSubtype="8" accel="5000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1000" fill="hold"/>
                                            <p:tgtEl>
                                              <p:spTgt spid="12"/>
                                            </p:tgtEl>
                                            <p:attrNameLst>
                                              <p:attrName>ppt_x</p:attrName>
                                            </p:attrNameLst>
                                          </p:cBhvr>
                                          <p:tavLst>
                                            <p:tav tm="0">
                                              <p:val>
                                                <p:strVal val="0-#ppt_w/2"/>
                                              </p:val>
                                            </p:tav>
                                            <p:tav tm="100000">
                                              <p:val>
                                                <p:strVal val="#ppt_x"/>
                                              </p:val>
                                            </p:tav>
                                          </p:tavLst>
                                        </p:anim>
                                        <p:anim calcmode="lin" valueType="num">
                                          <p:cBhvr additive="base">
                                            <p:cTn id="23"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ADCFE9"/>
        </a:solidFill>
        <a:effectLst/>
      </p:bgPr>
    </p:bg>
    <p:spTree>
      <p:nvGrpSpPr>
        <p:cNvPr id="1" name="">
          <a:extLst>
            <a:ext uri="{FF2B5EF4-FFF2-40B4-BE49-F238E27FC236}">
              <a16:creationId xmlns:a16="http://schemas.microsoft.com/office/drawing/2014/main" id="{715641DF-A3CC-921E-8B29-B9C6727B7D41}"/>
            </a:ext>
          </a:extLst>
        </p:cNvPr>
        <p:cNvGrpSpPr/>
        <p:nvPr/>
      </p:nvGrpSpPr>
      <p:grpSpPr>
        <a:xfrm>
          <a:off x="0" y="0"/>
          <a:ext cx="0" cy="0"/>
          <a:chOff x="0" y="0"/>
          <a:chExt cx="0" cy="0"/>
        </a:xfrm>
      </p:grpSpPr>
      <p:sp>
        <p:nvSpPr>
          <p:cNvPr id="18" name="!!!!PROFITSHARING">
            <a:extLst>
              <a:ext uri="{FF2B5EF4-FFF2-40B4-BE49-F238E27FC236}">
                <a16:creationId xmlns:a16="http://schemas.microsoft.com/office/drawing/2014/main" id="{9956ADAF-3493-FE43-9018-73730943FBCF}"/>
              </a:ext>
            </a:extLst>
          </p:cNvPr>
          <p:cNvSpPr txBox="1"/>
          <p:nvPr/>
        </p:nvSpPr>
        <p:spPr>
          <a:xfrm>
            <a:off x="2393950" y="410290"/>
            <a:ext cx="7404100" cy="918632"/>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5400" b="1" dirty="0">
                <a:solidFill>
                  <a:srgbClr val="0F2739"/>
                </a:solidFill>
              </a:rPr>
              <a:t>LOSS</a:t>
            </a:r>
            <a:endParaRPr lang="en-IN" sz="5400" b="1" dirty="0">
              <a:solidFill>
                <a:srgbClr val="0F2739"/>
              </a:solidFill>
            </a:endParaRPr>
          </a:p>
        </p:txBody>
      </p:sp>
      <p:pic>
        <p:nvPicPr>
          <p:cNvPr id="2" name="Picture 1">
            <a:extLst>
              <a:ext uri="{FF2B5EF4-FFF2-40B4-BE49-F238E27FC236}">
                <a16:creationId xmlns:a16="http://schemas.microsoft.com/office/drawing/2014/main" id="{76893B56-AF10-AC6F-287D-D62559384367}"/>
              </a:ext>
            </a:extLst>
          </p:cNvPr>
          <p:cNvPicPr>
            <a:picLocks noChangeAspect="1"/>
          </p:cNvPicPr>
          <p:nvPr/>
        </p:nvPicPr>
        <p:blipFill rotWithShape="1">
          <a:blip r:embed="rId2"/>
          <a:srcRect l="4227" t="72184" r="4525" b="3007"/>
          <a:stretch/>
        </p:blipFill>
        <p:spPr>
          <a:xfrm>
            <a:off x="1370471" y="1979138"/>
            <a:ext cx="9513526" cy="3655852"/>
          </a:xfrm>
          <a:prstGeom prst="rect">
            <a:avLst/>
          </a:prstGeom>
          <a:ln>
            <a:noFill/>
          </a:ln>
          <a:effectLst>
            <a:outerShdw blurRad="292100" dist="139700" dir="2700000" algn="tl" rotWithShape="0">
              <a:srgbClr val="333333">
                <a:alpha val="65000"/>
              </a:srgbClr>
            </a:outerShdw>
          </a:effectLst>
        </p:spPr>
      </p:pic>
      <p:sp>
        <p:nvSpPr>
          <p:cNvPr id="3" name="Rectangle 2">
            <a:extLst>
              <a:ext uri="{FF2B5EF4-FFF2-40B4-BE49-F238E27FC236}">
                <a16:creationId xmlns:a16="http://schemas.microsoft.com/office/drawing/2014/main" id="{104D115E-01AE-7F0D-6CC4-48492340A569}"/>
              </a:ext>
            </a:extLst>
          </p:cNvPr>
          <p:cNvSpPr/>
          <p:nvPr/>
        </p:nvSpPr>
        <p:spPr>
          <a:xfrm>
            <a:off x="1497331" y="4286250"/>
            <a:ext cx="9144000" cy="103505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4" name="Group 3">
            <a:extLst>
              <a:ext uri="{FF2B5EF4-FFF2-40B4-BE49-F238E27FC236}">
                <a16:creationId xmlns:a16="http://schemas.microsoft.com/office/drawing/2014/main" id="{4A602DA4-EB10-2D64-14C8-2813193B5457}"/>
              </a:ext>
            </a:extLst>
          </p:cNvPr>
          <p:cNvGrpSpPr/>
          <p:nvPr/>
        </p:nvGrpSpPr>
        <p:grpSpPr>
          <a:xfrm rot="20127850">
            <a:off x="-6701147" y="8523812"/>
            <a:ext cx="7443618" cy="4643199"/>
            <a:chOff x="1866359" y="1513412"/>
            <a:chExt cx="7443618" cy="4643199"/>
          </a:xfrm>
        </p:grpSpPr>
        <p:sp>
          <p:nvSpPr>
            <p:cNvPr id="5" name="TextBox 4">
              <a:extLst>
                <a:ext uri="{FF2B5EF4-FFF2-40B4-BE49-F238E27FC236}">
                  <a16:creationId xmlns:a16="http://schemas.microsoft.com/office/drawing/2014/main" id="{11DDFD47-6124-74D0-9EBD-BAF9F3CF2A6D}"/>
                </a:ext>
              </a:extLst>
            </p:cNvPr>
            <p:cNvSpPr txBox="1"/>
            <p:nvPr/>
          </p:nvSpPr>
          <p:spPr>
            <a:xfrm rot="16200000">
              <a:off x="118270" y="3327180"/>
              <a:ext cx="4511842"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6000" b="0" i="0" u="none" strike="noStrike" kern="1200" cap="none" spc="600" normalizeH="0" baseline="0" noProof="0" dirty="0">
                  <a:solidFill>
                    <a:srgbClr val="6EABD8"/>
                  </a:solidFill>
                  <a:effectLst/>
                  <a:uLnTx/>
                  <a:uFillTx/>
                  <a:latin typeface="Impact" panose="020B0806030902050204" pitchFamily="34" charset="0"/>
                  <a:ea typeface="+mn-ea"/>
                  <a:cs typeface="Times New Roman" panose="02020603050405020304" pitchFamily="18" charset="0"/>
                </a:rPr>
                <a:t>EXAMPLE</a:t>
              </a:r>
            </a:p>
          </p:txBody>
        </p:sp>
        <p:sp>
          <p:nvSpPr>
            <p:cNvPr id="9" name="TextBox 8">
              <a:extLst>
                <a:ext uri="{FF2B5EF4-FFF2-40B4-BE49-F238E27FC236}">
                  <a16:creationId xmlns:a16="http://schemas.microsoft.com/office/drawing/2014/main" id="{31DC037F-53FD-6BB9-0DC5-D233D0F99758}"/>
                </a:ext>
              </a:extLst>
            </p:cNvPr>
            <p:cNvSpPr txBox="1"/>
            <p:nvPr/>
          </p:nvSpPr>
          <p:spPr>
            <a:xfrm>
              <a:off x="2882024" y="1513412"/>
              <a:ext cx="6427953" cy="4643199"/>
            </a:xfrm>
            <a:prstGeom prst="roundRect">
              <a:avLst>
                <a:gd name="adj" fmla="val 3452"/>
              </a:avLst>
            </a:prstGeom>
            <a:solidFill>
              <a:srgbClr val="F8E7D6"/>
            </a:solidFill>
          </p:spPr>
          <p:txBody>
            <a:bodyPr wrap="square">
              <a:spAutoFit/>
            </a:bodyPr>
            <a:lstStyle/>
            <a:p>
              <a:pPr marL="0" indent="0" algn="ctr">
                <a:lnSpc>
                  <a:spcPct val="150000"/>
                </a:lnSpc>
                <a:buFont typeface="Arial" panose="020B0604020202020204" pitchFamily="34" charset="0"/>
                <a:buNone/>
              </a:pPr>
              <a:endParaRPr lang="en-CA" sz="2000" dirty="0">
                <a:solidFill>
                  <a:srgbClr val="7E2424"/>
                </a:solidFill>
                <a:latin typeface="Times New Roman" panose="02020603050405020304" pitchFamily="18" charset="0"/>
                <a:cs typeface="Times New Roman" panose="02020603050405020304" pitchFamily="18" charset="0"/>
              </a:endParaRPr>
            </a:p>
            <a:p>
              <a:pPr algn="ctr">
                <a:lnSpc>
                  <a:spcPct val="150000"/>
                </a:lnSpc>
              </a:pPr>
              <a:r>
                <a:rPr lang="en-CA" sz="2000" dirty="0">
                  <a:latin typeface="Times New Roman" panose="02020603050405020304" pitchFamily="18" charset="0"/>
                  <a:cs typeface="Times New Roman" panose="02020603050405020304" pitchFamily="18" charset="0"/>
                </a:rPr>
                <a:t> </a:t>
              </a:r>
              <a:r>
                <a:rPr lang="en-CA" sz="2400" dirty="0">
                  <a:solidFill>
                    <a:srgbClr val="7E2424"/>
                  </a:solidFill>
                  <a:latin typeface="Times New Roman" panose="02020603050405020304" pitchFamily="18" charset="0"/>
                  <a:cs typeface="Times New Roman" panose="02020603050405020304" pitchFamily="18" charset="0"/>
                </a:rPr>
                <a:t>600 (Partner 1) + 400 (Partner 2) </a:t>
              </a:r>
            </a:p>
            <a:p>
              <a:pPr algn="ctr">
                <a:lnSpc>
                  <a:spcPct val="150000"/>
                </a:lnSpc>
              </a:pPr>
              <a:r>
                <a:rPr lang="en-CA" sz="4400" b="1" dirty="0">
                  <a:solidFill>
                    <a:srgbClr val="C00000"/>
                  </a:solidFill>
                  <a:latin typeface="Times New Roman" panose="02020603050405020304" pitchFamily="18" charset="0"/>
                  <a:cs typeface="Times New Roman" panose="02020603050405020304" pitchFamily="18" charset="0"/>
                </a:rPr>
                <a:t>1000</a:t>
              </a:r>
              <a:r>
                <a:rPr lang="en-CA" sz="2400" b="1" dirty="0">
                  <a:solidFill>
                    <a:srgbClr val="FF0000"/>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(Total Investment)</a:t>
              </a:r>
            </a:p>
            <a:p>
              <a:pPr algn="ctr">
                <a:lnSpc>
                  <a:spcPct val="150000"/>
                </a:lnSpc>
                <a:buFont typeface="Wingdings" panose="05000000000000000000" pitchFamily="2" charset="2"/>
                <a:buChar char="ü"/>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Profit sharing </a:t>
              </a:r>
              <a:r>
                <a:rPr lang="en-CA" sz="2400" dirty="0">
                  <a:solidFill>
                    <a:srgbClr val="7E2424"/>
                  </a:solidFill>
                  <a:latin typeface="Times New Roman" panose="02020603050405020304" pitchFamily="18" charset="0"/>
                  <a:cs typeface="Times New Roman" panose="02020603050405020304" pitchFamily="18" charset="0"/>
                </a:rPr>
                <a:t>(what ever decided)</a:t>
              </a:r>
            </a:p>
            <a:p>
              <a:pPr algn="ctr">
                <a:lnSpc>
                  <a:spcPct val="150000"/>
                </a:lnSpc>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&amp;</a:t>
              </a:r>
            </a:p>
            <a:p>
              <a:pPr algn="ctr">
                <a:lnSpc>
                  <a:spcPct val="150000"/>
                </a:lnSpc>
                <a:buFont typeface="Wingdings" panose="05000000000000000000" pitchFamily="2" charset="2"/>
                <a:buChar char="ü"/>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Loss baring  </a:t>
              </a:r>
              <a:r>
                <a:rPr lang="en-CA" sz="2400" dirty="0">
                  <a:solidFill>
                    <a:srgbClr val="7E2424"/>
                  </a:solidFill>
                  <a:latin typeface="Times New Roman" panose="02020603050405020304" pitchFamily="18" charset="0"/>
                  <a:cs typeface="Times New Roman" panose="02020603050405020304" pitchFamily="18" charset="0"/>
                </a:rPr>
                <a:t>60 % - 40 % </a:t>
              </a:r>
            </a:p>
            <a:p>
              <a:pPr algn="ctr">
                <a:lnSpc>
                  <a:spcPct val="150000"/>
                </a:lnSpc>
              </a:pPr>
              <a:r>
                <a:rPr lang="en-CA" sz="2000" dirty="0">
                  <a:solidFill>
                    <a:srgbClr val="800000"/>
                  </a:solidFill>
                  <a:latin typeface="Times New Roman" panose="02020603050405020304" pitchFamily="18" charset="0"/>
                  <a:cs typeface="Times New Roman" panose="02020603050405020304" pitchFamily="18" charset="0"/>
                </a:rPr>
                <a:t> </a:t>
              </a:r>
            </a:p>
            <a:p>
              <a:pPr algn="ctr"/>
              <a:endParaRPr lang="en-AE" sz="2000" dirty="0"/>
            </a:p>
          </p:txBody>
        </p:sp>
      </p:grpSp>
    </p:spTree>
    <p:extLst>
      <p:ext uri="{BB962C8B-B14F-4D97-AF65-F5344CB8AC3E}">
        <p14:creationId xmlns:p14="http://schemas.microsoft.com/office/powerpoint/2010/main" val="20942137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Effect transition="in" filter="fade">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ADCFE9"/>
        </a:solidFill>
        <a:effectLst/>
      </p:bgPr>
    </p:bg>
    <p:spTree>
      <p:nvGrpSpPr>
        <p:cNvPr id="1" name="">
          <a:extLst>
            <a:ext uri="{FF2B5EF4-FFF2-40B4-BE49-F238E27FC236}">
              <a16:creationId xmlns:a16="http://schemas.microsoft.com/office/drawing/2014/main" id="{90F3DA10-F7AA-5AF8-CDD1-F76472805461}"/>
            </a:ext>
          </a:extLst>
        </p:cNvPr>
        <p:cNvGrpSpPr/>
        <p:nvPr/>
      </p:nvGrpSpPr>
      <p:grpSpPr>
        <a:xfrm>
          <a:off x="0" y="0"/>
          <a:ext cx="0" cy="0"/>
          <a:chOff x="0" y="0"/>
          <a:chExt cx="0" cy="0"/>
        </a:xfrm>
      </p:grpSpPr>
      <p:sp>
        <p:nvSpPr>
          <p:cNvPr id="18" name="!!!!PROFITSHARING">
            <a:extLst>
              <a:ext uri="{FF2B5EF4-FFF2-40B4-BE49-F238E27FC236}">
                <a16:creationId xmlns:a16="http://schemas.microsoft.com/office/drawing/2014/main" id="{4109CDD9-5713-3FE4-DA0E-0F7190E1BECA}"/>
              </a:ext>
            </a:extLst>
          </p:cNvPr>
          <p:cNvSpPr txBox="1"/>
          <p:nvPr/>
        </p:nvSpPr>
        <p:spPr>
          <a:xfrm>
            <a:off x="2393950" y="410290"/>
            <a:ext cx="7404100" cy="918632"/>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5400" b="1" dirty="0">
                <a:solidFill>
                  <a:srgbClr val="0F2739"/>
                </a:solidFill>
              </a:rPr>
              <a:t>LOSS</a:t>
            </a:r>
            <a:endParaRPr lang="en-IN" sz="5400" b="1" dirty="0">
              <a:solidFill>
                <a:srgbClr val="0F2739"/>
              </a:solidFill>
            </a:endParaRPr>
          </a:p>
        </p:txBody>
      </p:sp>
      <p:grpSp>
        <p:nvGrpSpPr>
          <p:cNvPr id="5" name="Group 4">
            <a:extLst>
              <a:ext uri="{FF2B5EF4-FFF2-40B4-BE49-F238E27FC236}">
                <a16:creationId xmlns:a16="http://schemas.microsoft.com/office/drawing/2014/main" id="{619EAC32-2BBA-700C-C164-388330D568A7}"/>
              </a:ext>
            </a:extLst>
          </p:cNvPr>
          <p:cNvGrpSpPr/>
          <p:nvPr/>
        </p:nvGrpSpPr>
        <p:grpSpPr>
          <a:xfrm>
            <a:off x="1866359" y="1513412"/>
            <a:ext cx="7443618" cy="4643199"/>
            <a:chOff x="1866359" y="1513412"/>
            <a:chExt cx="7443618" cy="4643199"/>
          </a:xfrm>
        </p:grpSpPr>
        <p:sp>
          <p:nvSpPr>
            <p:cNvPr id="6" name="TextBox 5">
              <a:extLst>
                <a:ext uri="{FF2B5EF4-FFF2-40B4-BE49-F238E27FC236}">
                  <a16:creationId xmlns:a16="http://schemas.microsoft.com/office/drawing/2014/main" id="{7BC7796F-2F9A-5F08-3608-566C42354A72}"/>
                </a:ext>
              </a:extLst>
            </p:cNvPr>
            <p:cNvSpPr txBox="1"/>
            <p:nvPr/>
          </p:nvSpPr>
          <p:spPr>
            <a:xfrm rot="16200000">
              <a:off x="118270" y="3327180"/>
              <a:ext cx="4511842"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6000" b="0" i="0" u="none" strike="noStrike" kern="1200" cap="none" spc="600" normalizeH="0" baseline="0" noProof="0" dirty="0">
                  <a:solidFill>
                    <a:srgbClr val="6EABD8"/>
                  </a:solidFill>
                  <a:effectLst/>
                  <a:uLnTx/>
                  <a:uFillTx/>
                  <a:latin typeface="Impact" panose="020B0806030902050204" pitchFamily="34" charset="0"/>
                  <a:ea typeface="+mn-ea"/>
                  <a:cs typeface="Times New Roman" panose="02020603050405020304" pitchFamily="18" charset="0"/>
                </a:rPr>
                <a:t>EXAMPLE</a:t>
              </a:r>
            </a:p>
          </p:txBody>
        </p:sp>
        <p:sp>
          <p:nvSpPr>
            <p:cNvPr id="7" name="TextBox 6">
              <a:extLst>
                <a:ext uri="{FF2B5EF4-FFF2-40B4-BE49-F238E27FC236}">
                  <a16:creationId xmlns:a16="http://schemas.microsoft.com/office/drawing/2014/main" id="{E8D7F746-DE8D-CC40-01A9-6F9D511E1B17}"/>
                </a:ext>
              </a:extLst>
            </p:cNvPr>
            <p:cNvSpPr txBox="1"/>
            <p:nvPr/>
          </p:nvSpPr>
          <p:spPr>
            <a:xfrm>
              <a:off x="2882024" y="1513412"/>
              <a:ext cx="6427953" cy="4643199"/>
            </a:xfrm>
            <a:prstGeom prst="roundRect">
              <a:avLst>
                <a:gd name="adj" fmla="val 3452"/>
              </a:avLst>
            </a:prstGeom>
            <a:solidFill>
              <a:srgbClr val="F8E7D6"/>
            </a:solidFill>
          </p:spPr>
          <p:txBody>
            <a:bodyPr wrap="square">
              <a:spAutoFit/>
            </a:bodyPr>
            <a:lstStyle/>
            <a:p>
              <a:pPr marL="0" indent="0" algn="ctr">
                <a:lnSpc>
                  <a:spcPct val="150000"/>
                </a:lnSpc>
                <a:buFont typeface="Arial" panose="020B0604020202020204" pitchFamily="34" charset="0"/>
                <a:buNone/>
              </a:pPr>
              <a:endParaRPr lang="en-CA" sz="2000" dirty="0">
                <a:solidFill>
                  <a:srgbClr val="7E2424"/>
                </a:solidFill>
                <a:latin typeface="Times New Roman" panose="02020603050405020304" pitchFamily="18" charset="0"/>
                <a:cs typeface="Times New Roman" panose="02020603050405020304" pitchFamily="18" charset="0"/>
              </a:endParaRPr>
            </a:p>
            <a:p>
              <a:pPr algn="ctr">
                <a:lnSpc>
                  <a:spcPct val="150000"/>
                </a:lnSpc>
              </a:pPr>
              <a:r>
                <a:rPr lang="en-CA" sz="2000" dirty="0">
                  <a:latin typeface="Times New Roman" panose="02020603050405020304" pitchFamily="18" charset="0"/>
                  <a:cs typeface="Times New Roman" panose="02020603050405020304" pitchFamily="18" charset="0"/>
                </a:rPr>
                <a:t> </a:t>
              </a:r>
              <a:r>
                <a:rPr lang="en-CA" sz="2400" dirty="0">
                  <a:solidFill>
                    <a:srgbClr val="7E2424"/>
                  </a:solidFill>
                  <a:latin typeface="Times New Roman" panose="02020603050405020304" pitchFamily="18" charset="0"/>
                  <a:cs typeface="Times New Roman" panose="02020603050405020304" pitchFamily="18" charset="0"/>
                </a:rPr>
                <a:t>600 (Partner 1) + 400 (Partner 2) </a:t>
              </a:r>
            </a:p>
            <a:p>
              <a:pPr algn="ctr">
                <a:lnSpc>
                  <a:spcPct val="150000"/>
                </a:lnSpc>
              </a:pPr>
              <a:r>
                <a:rPr lang="en-CA" sz="4400" b="1" dirty="0">
                  <a:solidFill>
                    <a:srgbClr val="C00000"/>
                  </a:solidFill>
                  <a:latin typeface="Times New Roman" panose="02020603050405020304" pitchFamily="18" charset="0"/>
                  <a:cs typeface="Times New Roman" panose="02020603050405020304" pitchFamily="18" charset="0"/>
                </a:rPr>
                <a:t>1000</a:t>
              </a:r>
              <a:r>
                <a:rPr lang="en-CA" sz="2400" b="1" dirty="0">
                  <a:solidFill>
                    <a:srgbClr val="FF0000"/>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(Total Investment)</a:t>
              </a:r>
            </a:p>
            <a:p>
              <a:pPr algn="ctr">
                <a:lnSpc>
                  <a:spcPct val="150000"/>
                </a:lnSpc>
                <a:buFont typeface="Wingdings" panose="05000000000000000000" pitchFamily="2" charset="2"/>
                <a:buChar char="ü"/>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Profit sharing </a:t>
              </a:r>
              <a:r>
                <a:rPr lang="en-CA" sz="2400" dirty="0">
                  <a:solidFill>
                    <a:srgbClr val="7E2424"/>
                  </a:solidFill>
                  <a:latin typeface="Times New Roman" panose="02020603050405020304" pitchFamily="18" charset="0"/>
                  <a:cs typeface="Times New Roman" panose="02020603050405020304" pitchFamily="18" charset="0"/>
                </a:rPr>
                <a:t>(what ever decided)</a:t>
              </a:r>
            </a:p>
            <a:p>
              <a:pPr algn="ctr">
                <a:lnSpc>
                  <a:spcPct val="150000"/>
                </a:lnSpc>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&amp;</a:t>
              </a:r>
            </a:p>
            <a:p>
              <a:pPr algn="ctr">
                <a:lnSpc>
                  <a:spcPct val="150000"/>
                </a:lnSpc>
                <a:buFont typeface="Wingdings" panose="05000000000000000000" pitchFamily="2" charset="2"/>
                <a:buChar char="ü"/>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Loss baring  </a:t>
              </a:r>
              <a:r>
                <a:rPr lang="en-CA" sz="2400" dirty="0">
                  <a:solidFill>
                    <a:srgbClr val="7E2424"/>
                  </a:solidFill>
                  <a:latin typeface="Times New Roman" panose="02020603050405020304" pitchFamily="18" charset="0"/>
                  <a:cs typeface="Times New Roman" panose="02020603050405020304" pitchFamily="18" charset="0"/>
                </a:rPr>
                <a:t>60 % - 40 % </a:t>
              </a:r>
            </a:p>
            <a:p>
              <a:pPr algn="ctr">
                <a:lnSpc>
                  <a:spcPct val="150000"/>
                </a:lnSpc>
              </a:pPr>
              <a:r>
                <a:rPr lang="en-CA" sz="2000" dirty="0">
                  <a:solidFill>
                    <a:srgbClr val="800000"/>
                  </a:solidFill>
                  <a:latin typeface="Times New Roman" panose="02020603050405020304" pitchFamily="18" charset="0"/>
                  <a:cs typeface="Times New Roman" panose="02020603050405020304" pitchFamily="18" charset="0"/>
                </a:rPr>
                <a:t> </a:t>
              </a:r>
            </a:p>
            <a:p>
              <a:pPr algn="ctr"/>
              <a:endParaRPr lang="en-AE" sz="2000" dirty="0"/>
            </a:p>
          </p:txBody>
        </p:sp>
      </p:grpSp>
      <p:grpSp>
        <p:nvGrpSpPr>
          <p:cNvPr id="11" name="Group 10">
            <a:extLst>
              <a:ext uri="{FF2B5EF4-FFF2-40B4-BE49-F238E27FC236}">
                <a16:creationId xmlns:a16="http://schemas.microsoft.com/office/drawing/2014/main" id="{C985D6A7-9932-C5D2-211E-10C97B19F740}"/>
              </a:ext>
            </a:extLst>
          </p:cNvPr>
          <p:cNvGrpSpPr/>
          <p:nvPr/>
        </p:nvGrpSpPr>
        <p:grpSpPr>
          <a:xfrm rot="20473357">
            <a:off x="-6541583" y="8183344"/>
            <a:ext cx="7443618" cy="4643199"/>
            <a:chOff x="1866359" y="1513412"/>
            <a:chExt cx="7443618" cy="4643199"/>
          </a:xfrm>
        </p:grpSpPr>
        <p:sp>
          <p:nvSpPr>
            <p:cNvPr id="12" name="TextBox 11">
              <a:extLst>
                <a:ext uri="{FF2B5EF4-FFF2-40B4-BE49-F238E27FC236}">
                  <a16:creationId xmlns:a16="http://schemas.microsoft.com/office/drawing/2014/main" id="{8B959FB1-0101-DDD7-06F5-5A14A48DEDB3}"/>
                </a:ext>
              </a:extLst>
            </p:cNvPr>
            <p:cNvSpPr txBox="1"/>
            <p:nvPr/>
          </p:nvSpPr>
          <p:spPr>
            <a:xfrm rot="16200000">
              <a:off x="118270" y="3327180"/>
              <a:ext cx="4511842"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6000" b="0" i="0" u="none" strike="noStrike" kern="1200" cap="none" spc="600" normalizeH="0" baseline="0" noProof="0" dirty="0">
                  <a:solidFill>
                    <a:srgbClr val="6EABD8"/>
                  </a:solidFill>
                  <a:effectLst/>
                  <a:uLnTx/>
                  <a:uFillTx/>
                  <a:latin typeface="Impact" panose="020B0806030902050204" pitchFamily="34" charset="0"/>
                  <a:ea typeface="+mn-ea"/>
                  <a:cs typeface="Times New Roman" panose="02020603050405020304" pitchFamily="18" charset="0"/>
                </a:rPr>
                <a:t>EXAMPLE</a:t>
              </a:r>
            </a:p>
          </p:txBody>
        </p:sp>
        <p:sp>
          <p:nvSpPr>
            <p:cNvPr id="13" name="TextBox 12">
              <a:extLst>
                <a:ext uri="{FF2B5EF4-FFF2-40B4-BE49-F238E27FC236}">
                  <a16:creationId xmlns:a16="http://schemas.microsoft.com/office/drawing/2014/main" id="{FFD75834-228D-9D53-3AC5-E6E57BF03311}"/>
                </a:ext>
              </a:extLst>
            </p:cNvPr>
            <p:cNvSpPr txBox="1"/>
            <p:nvPr/>
          </p:nvSpPr>
          <p:spPr>
            <a:xfrm>
              <a:off x="2882024" y="1513412"/>
              <a:ext cx="6427953" cy="4643199"/>
            </a:xfrm>
            <a:prstGeom prst="roundRect">
              <a:avLst>
                <a:gd name="adj" fmla="val 3452"/>
              </a:avLst>
            </a:prstGeom>
            <a:solidFill>
              <a:srgbClr val="F8E7D6"/>
            </a:solidFill>
          </p:spPr>
          <p:txBody>
            <a:bodyPr wrap="square">
              <a:spAutoFit/>
            </a:bodyPr>
            <a:lstStyle/>
            <a:p>
              <a:pPr marL="0" indent="0" algn="ctr">
                <a:lnSpc>
                  <a:spcPct val="150000"/>
                </a:lnSpc>
                <a:buFont typeface="Arial" panose="020B0604020202020204" pitchFamily="34" charset="0"/>
                <a:buNone/>
              </a:pPr>
              <a:endParaRPr lang="en-CA" sz="2000" dirty="0">
                <a:solidFill>
                  <a:srgbClr val="7E2424"/>
                </a:solidFill>
                <a:latin typeface="Times New Roman" panose="02020603050405020304" pitchFamily="18" charset="0"/>
                <a:cs typeface="Times New Roman" panose="02020603050405020304" pitchFamily="18" charset="0"/>
              </a:endParaRPr>
            </a:p>
            <a:p>
              <a:pPr algn="ctr">
                <a:lnSpc>
                  <a:spcPct val="150000"/>
                </a:lnSpc>
              </a:pPr>
              <a:r>
                <a:rPr lang="en-CA" sz="2000" dirty="0">
                  <a:latin typeface="Times New Roman" panose="02020603050405020304" pitchFamily="18" charset="0"/>
                  <a:cs typeface="Times New Roman" panose="02020603050405020304" pitchFamily="18" charset="0"/>
                </a:rPr>
                <a:t> </a:t>
              </a:r>
              <a:r>
                <a:rPr lang="en-CA" sz="2400" dirty="0">
                  <a:solidFill>
                    <a:srgbClr val="7E2424"/>
                  </a:solidFill>
                  <a:latin typeface="Times New Roman" panose="02020603050405020304" pitchFamily="18" charset="0"/>
                  <a:cs typeface="Times New Roman" panose="02020603050405020304" pitchFamily="18" charset="0"/>
                </a:rPr>
                <a:t>1000 (Partner 1) + 0 (Partner 2) </a:t>
              </a:r>
            </a:p>
            <a:p>
              <a:pPr algn="ctr">
                <a:lnSpc>
                  <a:spcPct val="150000"/>
                </a:lnSpc>
              </a:pPr>
              <a:r>
                <a:rPr lang="en-CA" sz="4400" b="1" dirty="0">
                  <a:solidFill>
                    <a:srgbClr val="C00000"/>
                  </a:solidFill>
                  <a:latin typeface="Times New Roman" panose="02020603050405020304" pitchFamily="18" charset="0"/>
                  <a:cs typeface="Times New Roman" panose="02020603050405020304" pitchFamily="18" charset="0"/>
                </a:rPr>
                <a:t>1000</a:t>
              </a:r>
              <a:r>
                <a:rPr lang="en-CA" sz="2400" b="1" dirty="0">
                  <a:solidFill>
                    <a:srgbClr val="FF0000"/>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(Total Investment)</a:t>
              </a:r>
            </a:p>
            <a:p>
              <a:pPr algn="ctr">
                <a:lnSpc>
                  <a:spcPct val="150000"/>
                </a:lnSpc>
                <a:buFont typeface="Wingdings" panose="05000000000000000000" pitchFamily="2" charset="2"/>
                <a:buChar char="ü"/>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Profit sharing </a:t>
              </a:r>
              <a:r>
                <a:rPr lang="en-CA" sz="2400" dirty="0">
                  <a:solidFill>
                    <a:srgbClr val="7E2424"/>
                  </a:solidFill>
                  <a:latin typeface="Times New Roman" panose="02020603050405020304" pitchFamily="18" charset="0"/>
                  <a:cs typeface="Times New Roman" panose="02020603050405020304" pitchFamily="18" charset="0"/>
                </a:rPr>
                <a:t>(what ever decided)</a:t>
              </a:r>
            </a:p>
            <a:p>
              <a:pPr algn="ctr">
                <a:lnSpc>
                  <a:spcPct val="150000"/>
                </a:lnSpc>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&amp;</a:t>
              </a:r>
            </a:p>
            <a:p>
              <a:pPr algn="ctr">
                <a:lnSpc>
                  <a:spcPct val="150000"/>
                </a:lnSpc>
                <a:buFont typeface="Wingdings" panose="05000000000000000000" pitchFamily="2" charset="2"/>
                <a:buChar char="ü"/>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Loss baring  </a:t>
              </a:r>
              <a:r>
                <a:rPr lang="en-CA" sz="2400" dirty="0">
                  <a:solidFill>
                    <a:srgbClr val="7E2424"/>
                  </a:solidFill>
                  <a:latin typeface="Times New Roman" panose="02020603050405020304" pitchFamily="18" charset="0"/>
                  <a:cs typeface="Times New Roman" panose="02020603050405020304" pitchFamily="18" charset="0"/>
                </a:rPr>
                <a:t>100 % - 0 % </a:t>
              </a:r>
            </a:p>
            <a:p>
              <a:pPr algn="ctr">
                <a:lnSpc>
                  <a:spcPct val="150000"/>
                </a:lnSpc>
              </a:pPr>
              <a:r>
                <a:rPr lang="en-CA" sz="2000" dirty="0">
                  <a:solidFill>
                    <a:srgbClr val="800000"/>
                  </a:solidFill>
                  <a:latin typeface="Times New Roman" panose="02020603050405020304" pitchFamily="18" charset="0"/>
                  <a:cs typeface="Times New Roman" panose="02020603050405020304" pitchFamily="18" charset="0"/>
                </a:rPr>
                <a:t> </a:t>
              </a:r>
            </a:p>
            <a:p>
              <a:pPr algn="ctr"/>
              <a:endParaRPr lang="en-AE" sz="2000" dirty="0"/>
            </a:p>
          </p:txBody>
        </p:sp>
      </p:grpSp>
    </p:spTree>
    <p:extLst>
      <p:ext uri="{BB962C8B-B14F-4D97-AF65-F5344CB8AC3E}">
        <p14:creationId xmlns:p14="http://schemas.microsoft.com/office/powerpoint/2010/main" val="1223407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ADCFE9"/>
        </a:solidFill>
        <a:effectLst/>
      </p:bgPr>
    </p:bg>
    <p:spTree>
      <p:nvGrpSpPr>
        <p:cNvPr id="1" name="">
          <a:extLst>
            <a:ext uri="{FF2B5EF4-FFF2-40B4-BE49-F238E27FC236}">
              <a16:creationId xmlns:a16="http://schemas.microsoft.com/office/drawing/2014/main" id="{97CAE0D8-ADCA-7615-0261-D2F680CDFC81}"/>
            </a:ext>
          </a:extLst>
        </p:cNvPr>
        <p:cNvGrpSpPr/>
        <p:nvPr/>
      </p:nvGrpSpPr>
      <p:grpSpPr>
        <a:xfrm>
          <a:off x="0" y="0"/>
          <a:ext cx="0" cy="0"/>
          <a:chOff x="0" y="0"/>
          <a:chExt cx="0" cy="0"/>
        </a:xfrm>
      </p:grpSpPr>
      <p:sp>
        <p:nvSpPr>
          <p:cNvPr id="18" name="!!!!PROFITSHARING">
            <a:extLst>
              <a:ext uri="{FF2B5EF4-FFF2-40B4-BE49-F238E27FC236}">
                <a16:creationId xmlns:a16="http://schemas.microsoft.com/office/drawing/2014/main" id="{7512E4BC-E8C7-B243-3037-8982F38DFDCD}"/>
              </a:ext>
            </a:extLst>
          </p:cNvPr>
          <p:cNvSpPr txBox="1"/>
          <p:nvPr/>
        </p:nvSpPr>
        <p:spPr>
          <a:xfrm>
            <a:off x="2393950" y="410290"/>
            <a:ext cx="7404100" cy="918632"/>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5400" b="1" dirty="0">
                <a:solidFill>
                  <a:srgbClr val="0F2739"/>
                </a:solidFill>
              </a:rPr>
              <a:t>LOSS</a:t>
            </a:r>
            <a:endParaRPr lang="en-IN" sz="5400" b="1" dirty="0">
              <a:solidFill>
                <a:srgbClr val="0F2739"/>
              </a:solidFill>
            </a:endParaRPr>
          </a:p>
        </p:txBody>
      </p:sp>
      <p:grpSp>
        <p:nvGrpSpPr>
          <p:cNvPr id="5" name="Group 4">
            <a:extLst>
              <a:ext uri="{FF2B5EF4-FFF2-40B4-BE49-F238E27FC236}">
                <a16:creationId xmlns:a16="http://schemas.microsoft.com/office/drawing/2014/main" id="{09ABB31E-E865-D037-FA5D-DCD4417F9984}"/>
              </a:ext>
            </a:extLst>
          </p:cNvPr>
          <p:cNvGrpSpPr/>
          <p:nvPr/>
        </p:nvGrpSpPr>
        <p:grpSpPr>
          <a:xfrm>
            <a:off x="1866359" y="1513412"/>
            <a:ext cx="7443618" cy="4643199"/>
            <a:chOff x="1866359" y="1513412"/>
            <a:chExt cx="7443618" cy="4643199"/>
          </a:xfrm>
        </p:grpSpPr>
        <p:sp>
          <p:nvSpPr>
            <p:cNvPr id="6" name="TextBox 5">
              <a:extLst>
                <a:ext uri="{FF2B5EF4-FFF2-40B4-BE49-F238E27FC236}">
                  <a16:creationId xmlns:a16="http://schemas.microsoft.com/office/drawing/2014/main" id="{4286899B-0F75-1B53-A288-1B3B9E028C75}"/>
                </a:ext>
              </a:extLst>
            </p:cNvPr>
            <p:cNvSpPr txBox="1"/>
            <p:nvPr/>
          </p:nvSpPr>
          <p:spPr>
            <a:xfrm rot="16200000">
              <a:off x="118270" y="3327180"/>
              <a:ext cx="4511842"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6000" b="0" i="0" u="none" strike="noStrike" kern="1200" cap="none" spc="600" normalizeH="0" baseline="0" noProof="0" dirty="0">
                  <a:solidFill>
                    <a:srgbClr val="6EABD8"/>
                  </a:solidFill>
                  <a:effectLst/>
                  <a:uLnTx/>
                  <a:uFillTx/>
                  <a:latin typeface="Impact" panose="020B0806030902050204" pitchFamily="34" charset="0"/>
                  <a:ea typeface="+mn-ea"/>
                  <a:cs typeface="Times New Roman" panose="02020603050405020304" pitchFamily="18" charset="0"/>
                </a:rPr>
                <a:t>EXAMPLE</a:t>
              </a:r>
            </a:p>
          </p:txBody>
        </p:sp>
        <p:sp>
          <p:nvSpPr>
            <p:cNvPr id="7" name="TextBox 6">
              <a:extLst>
                <a:ext uri="{FF2B5EF4-FFF2-40B4-BE49-F238E27FC236}">
                  <a16:creationId xmlns:a16="http://schemas.microsoft.com/office/drawing/2014/main" id="{349B31F6-FD5C-B14B-9B00-541C2B5DA1CD}"/>
                </a:ext>
              </a:extLst>
            </p:cNvPr>
            <p:cNvSpPr txBox="1"/>
            <p:nvPr/>
          </p:nvSpPr>
          <p:spPr>
            <a:xfrm>
              <a:off x="2882024" y="1513412"/>
              <a:ext cx="6427953" cy="4643199"/>
            </a:xfrm>
            <a:prstGeom prst="roundRect">
              <a:avLst>
                <a:gd name="adj" fmla="val 3452"/>
              </a:avLst>
            </a:prstGeom>
            <a:solidFill>
              <a:srgbClr val="F8E7D6"/>
            </a:solidFill>
          </p:spPr>
          <p:txBody>
            <a:bodyPr wrap="square">
              <a:spAutoFit/>
            </a:bodyPr>
            <a:lstStyle/>
            <a:p>
              <a:pPr marL="0" indent="0" algn="ctr">
                <a:lnSpc>
                  <a:spcPct val="150000"/>
                </a:lnSpc>
                <a:buFont typeface="Arial" panose="020B0604020202020204" pitchFamily="34" charset="0"/>
                <a:buNone/>
              </a:pPr>
              <a:endParaRPr lang="en-CA" sz="2000" dirty="0">
                <a:solidFill>
                  <a:srgbClr val="7E2424"/>
                </a:solidFill>
                <a:latin typeface="Times New Roman" panose="02020603050405020304" pitchFamily="18" charset="0"/>
                <a:cs typeface="Times New Roman" panose="02020603050405020304" pitchFamily="18" charset="0"/>
              </a:endParaRPr>
            </a:p>
            <a:p>
              <a:pPr algn="ctr">
                <a:lnSpc>
                  <a:spcPct val="150000"/>
                </a:lnSpc>
              </a:pPr>
              <a:r>
                <a:rPr lang="en-CA" sz="2000" dirty="0">
                  <a:latin typeface="Times New Roman" panose="02020603050405020304" pitchFamily="18" charset="0"/>
                  <a:cs typeface="Times New Roman" panose="02020603050405020304" pitchFamily="18" charset="0"/>
                </a:rPr>
                <a:t> </a:t>
              </a:r>
              <a:r>
                <a:rPr lang="en-CA" sz="2400" dirty="0">
                  <a:solidFill>
                    <a:srgbClr val="7E2424"/>
                  </a:solidFill>
                  <a:latin typeface="Times New Roman" panose="02020603050405020304" pitchFamily="18" charset="0"/>
                  <a:cs typeface="Times New Roman" panose="02020603050405020304" pitchFamily="18" charset="0"/>
                </a:rPr>
                <a:t>1000 (Partner 1) + 0 (Partner 2) </a:t>
              </a:r>
            </a:p>
            <a:p>
              <a:pPr algn="ctr">
                <a:lnSpc>
                  <a:spcPct val="150000"/>
                </a:lnSpc>
              </a:pPr>
              <a:r>
                <a:rPr lang="en-CA" sz="4400" b="1" dirty="0">
                  <a:solidFill>
                    <a:srgbClr val="C00000"/>
                  </a:solidFill>
                  <a:latin typeface="Times New Roman" panose="02020603050405020304" pitchFamily="18" charset="0"/>
                  <a:cs typeface="Times New Roman" panose="02020603050405020304" pitchFamily="18" charset="0"/>
                </a:rPr>
                <a:t>1000</a:t>
              </a:r>
              <a:r>
                <a:rPr lang="en-CA" sz="2400" b="1" dirty="0">
                  <a:solidFill>
                    <a:srgbClr val="FF0000"/>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(Total Investment)</a:t>
              </a:r>
            </a:p>
            <a:p>
              <a:pPr algn="ctr">
                <a:lnSpc>
                  <a:spcPct val="150000"/>
                </a:lnSpc>
                <a:buFont typeface="Wingdings" panose="05000000000000000000" pitchFamily="2" charset="2"/>
                <a:buChar char="ü"/>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Profit sharing </a:t>
              </a:r>
              <a:r>
                <a:rPr lang="en-CA" sz="2400" dirty="0">
                  <a:solidFill>
                    <a:srgbClr val="7E2424"/>
                  </a:solidFill>
                  <a:latin typeface="Times New Roman" panose="02020603050405020304" pitchFamily="18" charset="0"/>
                  <a:cs typeface="Times New Roman" panose="02020603050405020304" pitchFamily="18" charset="0"/>
                </a:rPr>
                <a:t>(what ever decided)</a:t>
              </a:r>
            </a:p>
            <a:p>
              <a:pPr algn="ctr">
                <a:lnSpc>
                  <a:spcPct val="150000"/>
                </a:lnSpc>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&amp;</a:t>
              </a:r>
            </a:p>
            <a:p>
              <a:pPr algn="ctr">
                <a:lnSpc>
                  <a:spcPct val="150000"/>
                </a:lnSpc>
                <a:buFont typeface="Wingdings" panose="05000000000000000000" pitchFamily="2" charset="2"/>
                <a:buChar char="ü"/>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Loss baring  </a:t>
              </a:r>
              <a:r>
                <a:rPr lang="en-CA" sz="2400" dirty="0">
                  <a:solidFill>
                    <a:srgbClr val="7E2424"/>
                  </a:solidFill>
                  <a:latin typeface="Times New Roman" panose="02020603050405020304" pitchFamily="18" charset="0"/>
                  <a:cs typeface="Times New Roman" panose="02020603050405020304" pitchFamily="18" charset="0"/>
                </a:rPr>
                <a:t>100 % - 0 % </a:t>
              </a:r>
            </a:p>
            <a:p>
              <a:pPr algn="ctr">
                <a:lnSpc>
                  <a:spcPct val="150000"/>
                </a:lnSpc>
              </a:pPr>
              <a:r>
                <a:rPr lang="en-CA" sz="2000" dirty="0">
                  <a:solidFill>
                    <a:srgbClr val="800000"/>
                  </a:solidFill>
                  <a:latin typeface="Times New Roman" panose="02020603050405020304" pitchFamily="18" charset="0"/>
                  <a:cs typeface="Times New Roman" panose="02020603050405020304" pitchFamily="18" charset="0"/>
                </a:rPr>
                <a:t> </a:t>
              </a:r>
            </a:p>
            <a:p>
              <a:pPr algn="ctr"/>
              <a:endParaRPr lang="en-AE" sz="2000" dirty="0"/>
            </a:p>
          </p:txBody>
        </p:sp>
      </p:grpSp>
      <p:grpSp>
        <p:nvGrpSpPr>
          <p:cNvPr id="3" name="Group 2">
            <a:extLst>
              <a:ext uri="{FF2B5EF4-FFF2-40B4-BE49-F238E27FC236}">
                <a16:creationId xmlns:a16="http://schemas.microsoft.com/office/drawing/2014/main" id="{7B4B8F24-1C64-CC9D-54D3-3DFA886211F7}"/>
              </a:ext>
            </a:extLst>
          </p:cNvPr>
          <p:cNvGrpSpPr/>
          <p:nvPr/>
        </p:nvGrpSpPr>
        <p:grpSpPr>
          <a:xfrm rot="2223642">
            <a:off x="-5543646" y="-6650854"/>
            <a:ext cx="7443618" cy="4643199"/>
            <a:chOff x="1866359" y="1513412"/>
            <a:chExt cx="7443618" cy="4643199"/>
          </a:xfrm>
        </p:grpSpPr>
        <p:sp>
          <p:nvSpPr>
            <p:cNvPr id="4" name="TextBox 3">
              <a:extLst>
                <a:ext uri="{FF2B5EF4-FFF2-40B4-BE49-F238E27FC236}">
                  <a16:creationId xmlns:a16="http://schemas.microsoft.com/office/drawing/2014/main" id="{CC4D1963-05C7-5A05-2D3F-B2E894ABC304}"/>
                </a:ext>
              </a:extLst>
            </p:cNvPr>
            <p:cNvSpPr txBox="1"/>
            <p:nvPr/>
          </p:nvSpPr>
          <p:spPr>
            <a:xfrm rot="16200000">
              <a:off x="118270" y="3327180"/>
              <a:ext cx="4511842"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6000" b="0" i="0" u="none" strike="noStrike" kern="1200" cap="none" spc="600" normalizeH="0" baseline="0" noProof="0" dirty="0">
                  <a:solidFill>
                    <a:srgbClr val="6EABD8"/>
                  </a:solidFill>
                  <a:effectLst/>
                  <a:uLnTx/>
                  <a:uFillTx/>
                  <a:latin typeface="Impact" panose="020B0806030902050204" pitchFamily="34" charset="0"/>
                  <a:ea typeface="+mn-ea"/>
                  <a:cs typeface="Times New Roman" panose="02020603050405020304" pitchFamily="18" charset="0"/>
                </a:rPr>
                <a:t>EXAMPLE</a:t>
              </a:r>
            </a:p>
          </p:txBody>
        </p:sp>
        <p:sp>
          <p:nvSpPr>
            <p:cNvPr id="8" name="TextBox 7">
              <a:extLst>
                <a:ext uri="{FF2B5EF4-FFF2-40B4-BE49-F238E27FC236}">
                  <a16:creationId xmlns:a16="http://schemas.microsoft.com/office/drawing/2014/main" id="{460FD20F-6FDF-4A21-0399-0CC003458683}"/>
                </a:ext>
              </a:extLst>
            </p:cNvPr>
            <p:cNvSpPr txBox="1"/>
            <p:nvPr/>
          </p:nvSpPr>
          <p:spPr>
            <a:xfrm>
              <a:off x="2882024" y="1513412"/>
              <a:ext cx="6427953" cy="4643199"/>
            </a:xfrm>
            <a:prstGeom prst="roundRect">
              <a:avLst>
                <a:gd name="adj" fmla="val 3452"/>
              </a:avLst>
            </a:prstGeom>
            <a:solidFill>
              <a:srgbClr val="F8E7D6"/>
            </a:solidFill>
          </p:spPr>
          <p:txBody>
            <a:bodyPr wrap="square">
              <a:spAutoFit/>
            </a:bodyPr>
            <a:lstStyle/>
            <a:p>
              <a:pPr marL="0" indent="0" algn="ctr">
                <a:lnSpc>
                  <a:spcPct val="150000"/>
                </a:lnSpc>
                <a:buFont typeface="Arial" panose="020B0604020202020204" pitchFamily="34" charset="0"/>
                <a:buNone/>
              </a:pPr>
              <a:endParaRPr lang="en-CA" sz="2000" dirty="0">
                <a:solidFill>
                  <a:srgbClr val="7E2424"/>
                </a:solidFill>
                <a:latin typeface="Times New Roman" panose="02020603050405020304" pitchFamily="18" charset="0"/>
                <a:cs typeface="Times New Roman" panose="02020603050405020304" pitchFamily="18" charset="0"/>
              </a:endParaRPr>
            </a:p>
            <a:p>
              <a:pPr algn="ctr">
                <a:lnSpc>
                  <a:spcPct val="150000"/>
                </a:lnSpc>
              </a:pPr>
              <a:r>
                <a:rPr lang="en-CA" sz="2000" dirty="0">
                  <a:latin typeface="Times New Roman" panose="02020603050405020304" pitchFamily="18" charset="0"/>
                  <a:cs typeface="Times New Roman" panose="02020603050405020304" pitchFamily="18" charset="0"/>
                </a:rPr>
                <a:t> </a:t>
              </a:r>
              <a:r>
                <a:rPr lang="en-CA" sz="2400" dirty="0">
                  <a:solidFill>
                    <a:srgbClr val="7E2424"/>
                  </a:solidFill>
                  <a:latin typeface="Times New Roman" panose="02020603050405020304" pitchFamily="18" charset="0"/>
                  <a:cs typeface="Times New Roman" panose="02020603050405020304" pitchFamily="18" charset="0"/>
                </a:rPr>
                <a:t>600 (Partner 1) + 400 (Partner 2) </a:t>
              </a:r>
            </a:p>
            <a:p>
              <a:pPr algn="ctr">
                <a:lnSpc>
                  <a:spcPct val="150000"/>
                </a:lnSpc>
              </a:pPr>
              <a:r>
                <a:rPr lang="en-CA" sz="4400" b="1" dirty="0">
                  <a:solidFill>
                    <a:srgbClr val="C00000"/>
                  </a:solidFill>
                  <a:latin typeface="Times New Roman" panose="02020603050405020304" pitchFamily="18" charset="0"/>
                  <a:cs typeface="Times New Roman" panose="02020603050405020304" pitchFamily="18" charset="0"/>
                </a:rPr>
                <a:t>1000</a:t>
              </a:r>
              <a:r>
                <a:rPr lang="en-CA" sz="2400" b="1" dirty="0">
                  <a:solidFill>
                    <a:srgbClr val="FF0000"/>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(Total Investment)</a:t>
              </a:r>
            </a:p>
            <a:p>
              <a:pPr algn="ctr">
                <a:lnSpc>
                  <a:spcPct val="150000"/>
                </a:lnSpc>
                <a:buFont typeface="Wingdings" panose="05000000000000000000" pitchFamily="2" charset="2"/>
                <a:buChar char="ü"/>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Profit sharing </a:t>
              </a:r>
              <a:r>
                <a:rPr lang="en-CA" sz="2400" dirty="0">
                  <a:solidFill>
                    <a:srgbClr val="7E2424"/>
                  </a:solidFill>
                  <a:latin typeface="Times New Roman" panose="02020603050405020304" pitchFamily="18" charset="0"/>
                  <a:cs typeface="Times New Roman" panose="02020603050405020304" pitchFamily="18" charset="0"/>
                </a:rPr>
                <a:t>(what ever decided)</a:t>
              </a:r>
            </a:p>
            <a:p>
              <a:pPr algn="ctr">
                <a:lnSpc>
                  <a:spcPct val="150000"/>
                </a:lnSpc>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&amp;</a:t>
              </a:r>
            </a:p>
            <a:p>
              <a:pPr algn="ctr">
                <a:lnSpc>
                  <a:spcPct val="150000"/>
                </a:lnSpc>
                <a:buFont typeface="Wingdings" panose="05000000000000000000" pitchFamily="2" charset="2"/>
                <a:buChar char="ü"/>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Loss baring  </a:t>
              </a:r>
              <a:r>
                <a:rPr lang="en-CA" sz="2400" dirty="0">
                  <a:solidFill>
                    <a:srgbClr val="7E2424"/>
                  </a:solidFill>
                  <a:latin typeface="Times New Roman" panose="02020603050405020304" pitchFamily="18" charset="0"/>
                  <a:cs typeface="Times New Roman" panose="02020603050405020304" pitchFamily="18" charset="0"/>
                </a:rPr>
                <a:t>60 % - 40 % </a:t>
              </a:r>
            </a:p>
            <a:p>
              <a:pPr algn="ctr">
                <a:lnSpc>
                  <a:spcPct val="150000"/>
                </a:lnSpc>
              </a:pPr>
              <a:r>
                <a:rPr lang="en-CA" sz="2000" dirty="0">
                  <a:solidFill>
                    <a:srgbClr val="800000"/>
                  </a:solidFill>
                  <a:latin typeface="Times New Roman" panose="02020603050405020304" pitchFamily="18" charset="0"/>
                  <a:cs typeface="Times New Roman" panose="02020603050405020304" pitchFamily="18" charset="0"/>
                </a:rPr>
                <a:t> </a:t>
              </a:r>
            </a:p>
            <a:p>
              <a:pPr algn="ctr"/>
              <a:endParaRPr lang="en-AE" sz="2000" dirty="0"/>
            </a:p>
          </p:txBody>
        </p:sp>
      </p:grpSp>
    </p:spTree>
    <p:extLst>
      <p:ext uri="{BB962C8B-B14F-4D97-AF65-F5344CB8AC3E}">
        <p14:creationId xmlns:p14="http://schemas.microsoft.com/office/powerpoint/2010/main" val="4223249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D2BAA2"/>
        </a:solidFill>
        <a:effectLst/>
      </p:bgPr>
    </p:bg>
    <p:spTree>
      <p:nvGrpSpPr>
        <p:cNvPr id="1" name="">
          <a:extLst>
            <a:ext uri="{FF2B5EF4-FFF2-40B4-BE49-F238E27FC236}">
              <a16:creationId xmlns:a16="http://schemas.microsoft.com/office/drawing/2014/main" id="{8150E862-717F-1158-3813-B3FA88E2F27B}"/>
            </a:ext>
          </a:extLst>
        </p:cNvPr>
        <p:cNvGrpSpPr/>
        <p:nvPr/>
      </p:nvGrpSpPr>
      <p:grpSpPr>
        <a:xfrm>
          <a:off x="0" y="0"/>
          <a:ext cx="0" cy="0"/>
          <a:chOff x="0" y="0"/>
          <a:chExt cx="0" cy="0"/>
        </a:xfrm>
      </p:grpSpPr>
      <p:pic>
        <p:nvPicPr>
          <p:cNvPr id="10" name="Picture 9" descr="A black and blue pattern&#10;&#10;AI-generated content may be incorrect.">
            <a:extLst>
              <a:ext uri="{FF2B5EF4-FFF2-40B4-BE49-F238E27FC236}">
                <a16:creationId xmlns:a16="http://schemas.microsoft.com/office/drawing/2014/main" id="{0AA5094E-1680-657D-E8A8-6517BDF7EBC6}"/>
              </a:ext>
            </a:extLst>
          </p:cNvPr>
          <p:cNvPicPr>
            <a:picLocks noChangeAspect="1"/>
          </p:cNvPicPr>
          <p:nvPr/>
        </p:nvPicPr>
        <p:blipFill>
          <a:blip r:embed="rId2">
            <a:duotone>
              <a:prstClr val="black"/>
              <a:schemeClr val="accent2">
                <a:tint val="45000"/>
                <a:satMod val="400000"/>
              </a:schemeClr>
            </a:duotone>
            <a:alphaModFix amt="15000"/>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18" name="!!!!PROFITSHARING">
            <a:extLst>
              <a:ext uri="{FF2B5EF4-FFF2-40B4-BE49-F238E27FC236}">
                <a16:creationId xmlns:a16="http://schemas.microsoft.com/office/drawing/2014/main" id="{3F3F7C2F-AD8F-C924-A042-CF674E9C417E}"/>
              </a:ext>
            </a:extLst>
          </p:cNvPr>
          <p:cNvSpPr txBox="1"/>
          <p:nvPr/>
        </p:nvSpPr>
        <p:spPr>
          <a:xfrm>
            <a:off x="2393950" y="410290"/>
            <a:ext cx="7404100" cy="918632"/>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5400" b="1" dirty="0">
                <a:solidFill>
                  <a:srgbClr val="800000"/>
                </a:solidFill>
              </a:rPr>
              <a:t>DEBT</a:t>
            </a:r>
            <a:endParaRPr lang="en-IN" sz="5400" b="1" dirty="0">
              <a:solidFill>
                <a:srgbClr val="800000"/>
              </a:solidFill>
            </a:endParaRPr>
          </a:p>
        </p:txBody>
      </p:sp>
      <p:grpSp>
        <p:nvGrpSpPr>
          <p:cNvPr id="5" name="Group 4">
            <a:extLst>
              <a:ext uri="{FF2B5EF4-FFF2-40B4-BE49-F238E27FC236}">
                <a16:creationId xmlns:a16="http://schemas.microsoft.com/office/drawing/2014/main" id="{64BFE1E5-F327-3BB1-F6AE-A6212776DCE4}"/>
              </a:ext>
            </a:extLst>
          </p:cNvPr>
          <p:cNvGrpSpPr/>
          <p:nvPr/>
        </p:nvGrpSpPr>
        <p:grpSpPr>
          <a:xfrm rot="2011755">
            <a:off x="-5935224" y="-6452544"/>
            <a:ext cx="7443618" cy="4643199"/>
            <a:chOff x="1866359" y="1513412"/>
            <a:chExt cx="7443618" cy="4643199"/>
          </a:xfrm>
        </p:grpSpPr>
        <p:sp>
          <p:nvSpPr>
            <p:cNvPr id="6" name="TextBox 5">
              <a:extLst>
                <a:ext uri="{FF2B5EF4-FFF2-40B4-BE49-F238E27FC236}">
                  <a16:creationId xmlns:a16="http://schemas.microsoft.com/office/drawing/2014/main" id="{00A36EDF-8D88-B93D-929F-62867E621075}"/>
                </a:ext>
              </a:extLst>
            </p:cNvPr>
            <p:cNvSpPr txBox="1"/>
            <p:nvPr/>
          </p:nvSpPr>
          <p:spPr>
            <a:xfrm rot="16200000">
              <a:off x="118270" y="3327180"/>
              <a:ext cx="4511842"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6000" b="0" i="0" u="none" strike="noStrike" kern="1200" cap="none" spc="600" normalizeH="0" baseline="0" noProof="0" dirty="0">
                  <a:solidFill>
                    <a:srgbClr val="6EABD8"/>
                  </a:solidFill>
                  <a:effectLst/>
                  <a:uLnTx/>
                  <a:uFillTx/>
                  <a:latin typeface="Impact" panose="020B0806030902050204" pitchFamily="34" charset="0"/>
                  <a:ea typeface="+mn-ea"/>
                  <a:cs typeface="Times New Roman" panose="02020603050405020304" pitchFamily="18" charset="0"/>
                </a:rPr>
                <a:t>EXAMPLE</a:t>
              </a:r>
            </a:p>
          </p:txBody>
        </p:sp>
        <p:sp>
          <p:nvSpPr>
            <p:cNvPr id="7" name="TextBox 6">
              <a:extLst>
                <a:ext uri="{FF2B5EF4-FFF2-40B4-BE49-F238E27FC236}">
                  <a16:creationId xmlns:a16="http://schemas.microsoft.com/office/drawing/2014/main" id="{AAE87458-8E63-E83C-F26B-278647DC145B}"/>
                </a:ext>
              </a:extLst>
            </p:cNvPr>
            <p:cNvSpPr txBox="1"/>
            <p:nvPr/>
          </p:nvSpPr>
          <p:spPr>
            <a:xfrm>
              <a:off x="2882024" y="1513412"/>
              <a:ext cx="6427953" cy="4643199"/>
            </a:xfrm>
            <a:prstGeom prst="roundRect">
              <a:avLst>
                <a:gd name="adj" fmla="val 3452"/>
              </a:avLst>
            </a:prstGeom>
            <a:solidFill>
              <a:srgbClr val="F8E7D6"/>
            </a:solidFill>
          </p:spPr>
          <p:txBody>
            <a:bodyPr wrap="square">
              <a:spAutoFit/>
            </a:bodyPr>
            <a:lstStyle/>
            <a:p>
              <a:pPr marL="0" indent="0" algn="ctr">
                <a:lnSpc>
                  <a:spcPct val="150000"/>
                </a:lnSpc>
                <a:buFont typeface="Arial" panose="020B0604020202020204" pitchFamily="34" charset="0"/>
                <a:buNone/>
              </a:pPr>
              <a:endParaRPr lang="en-CA" sz="2000" dirty="0">
                <a:solidFill>
                  <a:srgbClr val="7E2424"/>
                </a:solidFill>
                <a:latin typeface="Times New Roman" panose="02020603050405020304" pitchFamily="18" charset="0"/>
                <a:cs typeface="Times New Roman" panose="02020603050405020304" pitchFamily="18" charset="0"/>
              </a:endParaRPr>
            </a:p>
            <a:p>
              <a:pPr algn="ctr">
                <a:lnSpc>
                  <a:spcPct val="150000"/>
                </a:lnSpc>
              </a:pPr>
              <a:r>
                <a:rPr lang="en-CA" sz="2000" dirty="0">
                  <a:latin typeface="Times New Roman" panose="02020603050405020304" pitchFamily="18" charset="0"/>
                  <a:cs typeface="Times New Roman" panose="02020603050405020304" pitchFamily="18" charset="0"/>
                </a:rPr>
                <a:t> </a:t>
              </a:r>
              <a:r>
                <a:rPr lang="en-CA" sz="2400" dirty="0">
                  <a:solidFill>
                    <a:srgbClr val="7E2424"/>
                  </a:solidFill>
                  <a:latin typeface="Times New Roman" panose="02020603050405020304" pitchFamily="18" charset="0"/>
                  <a:cs typeface="Times New Roman" panose="02020603050405020304" pitchFamily="18" charset="0"/>
                </a:rPr>
                <a:t>1000 (Partner 1) + 0 (Partner 2) </a:t>
              </a:r>
            </a:p>
            <a:p>
              <a:pPr algn="ctr">
                <a:lnSpc>
                  <a:spcPct val="150000"/>
                </a:lnSpc>
              </a:pPr>
              <a:r>
                <a:rPr lang="en-CA" sz="4400" b="1" dirty="0">
                  <a:solidFill>
                    <a:srgbClr val="C00000"/>
                  </a:solidFill>
                  <a:latin typeface="Times New Roman" panose="02020603050405020304" pitchFamily="18" charset="0"/>
                  <a:cs typeface="Times New Roman" panose="02020603050405020304" pitchFamily="18" charset="0"/>
                </a:rPr>
                <a:t>1000</a:t>
              </a:r>
              <a:r>
                <a:rPr lang="en-CA" sz="2400" b="1" dirty="0">
                  <a:solidFill>
                    <a:srgbClr val="FF0000"/>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(Total Investment)</a:t>
              </a:r>
            </a:p>
            <a:p>
              <a:pPr algn="ctr">
                <a:lnSpc>
                  <a:spcPct val="150000"/>
                </a:lnSpc>
                <a:buFont typeface="Wingdings" panose="05000000000000000000" pitchFamily="2" charset="2"/>
                <a:buChar char="ü"/>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Profit sharing </a:t>
              </a:r>
              <a:r>
                <a:rPr lang="en-CA" sz="2400" dirty="0">
                  <a:solidFill>
                    <a:srgbClr val="7E2424"/>
                  </a:solidFill>
                  <a:latin typeface="Times New Roman" panose="02020603050405020304" pitchFamily="18" charset="0"/>
                  <a:cs typeface="Times New Roman" panose="02020603050405020304" pitchFamily="18" charset="0"/>
                </a:rPr>
                <a:t>(what ever decided)</a:t>
              </a:r>
            </a:p>
            <a:p>
              <a:pPr algn="ctr">
                <a:lnSpc>
                  <a:spcPct val="150000"/>
                </a:lnSpc>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&amp;</a:t>
              </a:r>
            </a:p>
            <a:p>
              <a:pPr algn="ctr">
                <a:lnSpc>
                  <a:spcPct val="150000"/>
                </a:lnSpc>
                <a:buFont typeface="Wingdings" panose="05000000000000000000" pitchFamily="2" charset="2"/>
                <a:buChar char="ü"/>
              </a:pPr>
              <a:r>
                <a:rPr lang="en-CA" sz="2400" dirty="0">
                  <a:solidFill>
                    <a:srgbClr val="7E2424"/>
                  </a:solidFill>
                  <a:latin typeface="Times New Roman" panose="02020603050405020304" pitchFamily="18" charset="0"/>
                  <a:cs typeface="Times New Roman" panose="02020603050405020304" pitchFamily="18" charset="0"/>
                </a:rPr>
                <a:t>  </a:t>
              </a:r>
              <a:r>
                <a:rPr lang="en-CA" sz="2400" b="1" dirty="0">
                  <a:solidFill>
                    <a:srgbClr val="7E2424"/>
                  </a:solidFill>
                  <a:latin typeface="Times New Roman" panose="02020603050405020304" pitchFamily="18" charset="0"/>
                  <a:cs typeface="Times New Roman" panose="02020603050405020304" pitchFamily="18" charset="0"/>
                </a:rPr>
                <a:t>Loss baring  </a:t>
              </a:r>
              <a:r>
                <a:rPr lang="en-CA" sz="2400" dirty="0">
                  <a:solidFill>
                    <a:srgbClr val="7E2424"/>
                  </a:solidFill>
                  <a:latin typeface="Times New Roman" panose="02020603050405020304" pitchFamily="18" charset="0"/>
                  <a:cs typeface="Times New Roman" panose="02020603050405020304" pitchFamily="18" charset="0"/>
                </a:rPr>
                <a:t>100 % - 0 % </a:t>
              </a:r>
            </a:p>
            <a:p>
              <a:pPr algn="ctr">
                <a:lnSpc>
                  <a:spcPct val="150000"/>
                </a:lnSpc>
              </a:pPr>
              <a:r>
                <a:rPr lang="en-CA" sz="2000" dirty="0">
                  <a:solidFill>
                    <a:srgbClr val="800000"/>
                  </a:solidFill>
                  <a:latin typeface="Times New Roman" panose="02020603050405020304" pitchFamily="18" charset="0"/>
                  <a:cs typeface="Times New Roman" panose="02020603050405020304" pitchFamily="18" charset="0"/>
                </a:rPr>
                <a:t> </a:t>
              </a:r>
            </a:p>
            <a:p>
              <a:pPr algn="ctr"/>
              <a:endParaRPr lang="en-AE" sz="2000" dirty="0"/>
            </a:p>
          </p:txBody>
        </p:sp>
      </p:grpSp>
      <p:pic>
        <p:nvPicPr>
          <p:cNvPr id="2" name="Picture 1">
            <a:extLst>
              <a:ext uri="{FF2B5EF4-FFF2-40B4-BE49-F238E27FC236}">
                <a16:creationId xmlns:a16="http://schemas.microsoft.com/office/drawing/2014/main" id="{CFB11088-ADE9-5B14-174C-5008B002C736}"/>
              </a:ext>
            </a:extLst>
          </p:cNvPr>
          <p:cNvPicPr>
            <a:picLocks noChangeAspect="1"/>
          </p:cNvPicPr>
          <p:nvPr/>
        </p:nvPicPr>
        <p:blipFill rotWithShape="1">
          <a:blip r:embed="rId4"/>
          <a:srcRect b="69696"/>
          <a:stretch/>
        </p:blipFill>
        <p:spPr>
          <a:xfrm>
            <a:off x="1207853" y="1884519"/>
            <a:ext cx="9830876" cy="421301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8">
            <a:extLst>
              <a:ext uri="{FF2B5EF4-FFF2-40B4-BE49-F238E27FC236}">
                <a16:creationId xmlns:a16="http://schemas.microsoft.com/office/drawing/2014/main" id="{2B93E000-78E6-286E-53BE-207FB7B28FFB}"/>
              </a:ext>
            </a:extLst>
          </p:cNvPr>
          <p:cNvSpPr/>
          <p:nvPr/>
        </p:nvSpPr>
        <p:spPr>
          <a:xfrm>
            <a:off x="1684201" y="3598762"/>
            <a:ext cx="8739739" cy="959517"/>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Tree>
    <p:extLst>
      <p:ext uri="{BB962C8B-B14F-4D97-AF65-F5344CB8AC3E}">
        <p14:creationId xmlns:p14="http://schemas.microsoft.com/office/powerpoint/2010/main" val="23171774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Effect transition="in" filter="fade">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D2BAA2"/>
        </a:solidFill>
        <a:effectLst/>
      </p:bgPr>
    </p:bg>
    <p:spTree>
      <p:nvGrpSpPr>
        <p:cNvPr id="1" name="">
          <a:extLst>
            <a:ext uri="{FF2B5EF4-FFF2-40B4-BE49-F238E27FC236}">
              <a16:creationId xmlns:a16="http://schemas.microsoft.com/office/drawing/2014/main" id="{75A48F9C-8145-D007-16D0-734DF0D56524}"/>
            </a:ext>
          </a:extLst>
        </p:cNvPr>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A4555432-AEBD-40A9-A96F-4DB7E87FBBA3}"/>
              </a:ext>
            </a:extLst>
          </p:cNvPr>
          <p:cNvSpPr>
            <a:spLocks/>
          </p:cNvSpPr>
          <p:nvPr/>
        </p:nvSpPr>
        <p:spPr>
          <a:xfrm>
            <a:off x="-19966420" y="-3069912"/>
            <a:ext cx="52124840" cy="10105712"/>
          </a:xfrm>
          <a:prstGeom prst="roundRect">
            <a:avLst>
              <a:gd name="adj" fmla="val 7015"/>
            </a:avLst>
          </a:prstGeom>
          <a:solidFill>
            <a:srgbClr val="092629">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21" name="Picture 20" descr="A black and blue pattern&#10;&#10;AI-generated content may be incorrect.">
            <a:extLst>
              <a:ext uri="{FF2B5EF4-FFF2-40B4-BE49-F238E27FC236}">
                <a16:creationId xmlns:a16="http://schemas.microsoft.com/office/drawing/2014/main" id="{691610B1-76BC-7182-86C7-3BBBB463DCE6}"/>
              </a:ext>
            </a:extLst>
          </p:cNvPr>
          <p:cNvPicPr>
            <a:picLocks noChangeAspect="1"/>
          </p:cNvPicPr>
          <p:nvPr/>
        </p:nvPicPr>
        <p:blipFill>
          <a:blip r:embed="rId2">
            <a:duotone>
              <a:prstClr val="black"/>
              <a:schemeClr val="accent2">
                <a:tint val="45000"/>
                <a:satMod val="400000"/>
              </a:schemeClr>
            </a:duotone>
            <a:alphaModFix amt="15000"/>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18" name="!!!!PROFITSHARING">
            <a:extLst>
              <a:ext uri="{FF2B5EF4-FFF2-40B4-BE49-F238E27FC236}">
                <a16:creationId xmlns:a16="http://schemas.microsoft.com/office/drawing/2014/main" id="{C53F9B17-745F-E9AD-85F5-18C50799C6DC}"/>
              </a:ext>
            </a:extLst>
          </p:cNvPr>
          <p:cNvSpPr txBox="1"/>
          <p:nvPr/>
        </p:nvSpPr>
        <p:spPr>
          <a:xfrm>
            <a:off x="2393950" y="410290"/>
            <a:ext cx="7404100" cy="918632"/>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5400" b="1" dirty="0">
                <a:solidFill>
                  <a:srgbClr val="800000"/>
                </a:solidFill>
              </a:rPr>
              <a:t>DEBT</a:t>
            </a:r>
            <a:endParaRPr lang="en-IN" sz="5400" b="1" dirty="0">
              <a:solidFill>
                <a:srgbClr val="800000"/>
              </a:solidFill>
            </a:endParaRPr>
          </a:p>
        </p:txBody>
      </p:sp>
      <p:sp>
        <p:nvSpPr>
          <p:cNvPr id="10" name="Rectangle: Rounded Corners 9">
            <a:extLst>
              <a:ext uri="{FF2B5EF4-FFF2-40B4-BE49-F238E27FC236}">
                <a16:creationId xmlns:a16="http://schemas.microsoft.com/office/drawing/2014/main" id="{10F7F78A-5822-C6AC-2325-AF41FBDDC374}"/>
              </a:ext>
            </a:extLst>
          </p:cNvPr>
          <p:cNvSpPr/>
          <p:nvPr/>
        </p:nvSpPr>
        <p:spPr>
          <a:xfrm>
            <a:off x="3661410" y="1395650"/>
            <a:ext cx="4869180" cy="5052060"/>
          </a:xfrm>
          <a:prstGeom prst="roundRect">
            <a:avLst>
              <a:gd name="adj" fmla="val 3390"/>
            </a:avLst>
          </a:prstGeom>
          <a:gradFill flip="none" rotWithShape="1">
            <a:gsLst>
              <a:gs pos="0">
                <a:srgbClr val="F7EEE5">
                  <a:alpha val="80000"/>
                </a:srgbClr>
              </a:gs>
              <a:gs pos="98000">
                <a:srgbClr val="E8D1BA"/>
              </a:gs>
            </a:gsLst>
            <a:lin ang="16200000" scaled="1"/>
            <a:tileRect/>
          </a:gradFill>
          <a:ln w="6350">
            <a:solidFill>
              <a:schemeClr val="bg1"/>
            </a:solidFill>
          </a:ln>
          <a:effectLst>
            <a:outerShdw blurRad="127000" dist="50800" sx="103000" sy="103000" algn="ctr" rotWithShape="0">
              <a:srgbClr val="6B4723">
                <a:alpha val="60000"/>
              </a:srgb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en-GB" sz="2000" b="1" u="sng" dirty="0">
                <a:solidFill>
                  <a:srgbClr val="800000"/>
                </a:solidFill>
                <a:effectLst>
                  <a:outerShdw blurRad="38100" dist="38100" dir="2700000" algn="tl">
                    <a:srgbClr val="000000">
                      <a:alpha val="43137"/>
                    </a:srgbClr>
                  </a:outerShdw>
                </a:effectLst>
                <a:latin typeface="Gilmer Medium" panose="00000700000000000000" pitchFamily="50" charset="0"/>
                <a:cs typeface="Times New Roman" panose="02020603050405020304" pitchFamily="18" charset="0"/>
              </a:rPr>
              <a:t>DEBT PAYMENT TO C &amp; D</a:t>
            </a:r>
          </a:p>
          <a:p>
            <a:pPr algn="ctr">
              <a:lnSpc>
                <a:spcPct val="150000"/>
              </a:lnSpc>
            </a:pPr>
            <a:r>
              <a:rPr lang="en-GB" b="1" u="sng" dirty="0">
                <a:solidFill>
                  <a:srgbClr val="FF0000"/>
                </a:solidFill>
                <a:effectLst>
                  <a:outerShdw blurRad="38100" dist="38100" dir="2700000" algn="tl">
                    <a:srgbClr val="000000">
                      <a:alpha val="43137"/>
                    </a:srgbClr>
                  </a:outerShdw>
                </a:effectLst>
                <a:latin typeface="Gilmer Medium" panose="00000700000000000000" pitchFamily="50" charset="0"/>
                <a:cs typeface="Times New Roman" panose="02020603050405020304" pitchFamily="18" charset="0"/>
              </a:rPr>
              <a:t> </a:t>
            </a:r>
          </a:p>
          <a:p>
            <a:pPr algn="ctr">
              <a:lnSpc>
                <a:spcPct val="150000"/>
              </a:lnSpc>
            </a:pPr>
            <a:r>
              <a:rPr lang="en-GB" dirty="0">
                <a:latin typeface="Gilmer Medium" panose="00000700000000000000" pitchFamily="50" charset="0"/>
                <a:cs typeface="Times New Roman" panose="02020603050405020304" pitchFamily="18" charset="0"/>
              </a:rPr>
              <a:t>A&amp;B both responsible until entire Debt is paid</a:t>
            </a:r>
          </a:p>
          <a:p>
            <a:pPr algn="ctr">
              <a:lnSpc>
                <a:spcPct val="150000"/>
              </a:lnSpc>
            </a:pPr>
            <a:endParaRPr lang="en-GB" dirty="0">
              <a:solidFill>
                <a:srgbClr val="800000"/>
              </a:solidFill>
              <a:latin typeface="Gilmer Medium" panose="00000700000000000000" pitchFamily="50" charset="0"/>
              <a:cs typeface="Times New Roman" panose="02020603050405020304" pitchFamily="18" charset="0"/>
            </a:endParaRPr>
          </a:p>
          <a:p>
            <a:pPr algn="ctr">
              <a:lnSpc>
                <a:spcPct val="150000"/>
              </a:lnSpc>
            </a:pPr>
            <a:r>
              <a:rPr lang="en-GB" sz="2000" b="1" u="sng" dirty="0">
                <a:solidFill>
                  <a:srgbClr val="800000"/>
                </a:solidFill>
                <a:effectLst>
                  <a:outerShdw blurRad="38100" dist="38100" dir="2700000" algn="tl">
                    <a:srgbClr val="000000">
                      <a:alpha val="43137"/>
                    </a:srgbClr>
                  </a:outerShdw>
                </a:effectLst>
                <a:latin typeface="Gilmer Medium" panose="00000700000000000000" pitchFamily="50" charset="0"/>
                <a:cs typeface="Times New Roman" panose="02020603050405020304" pitchFamily="18" charset="0"/>
              </a:rPr>
              <a:t>DEBT COLLECTION FROM C &amp; D</a:t>
            </a:r>
          </a:p>
          <a:p>
            <a:pPr algn="ctr">
              <a:lnSpc>
                <a:spcPct val="150000"/>
              </a:lnSpc>
            </a:pPr>
            <a:endParaRPr lang="en-GB" b="1" u="sng" dirty="0">
              <a:solidFill>
                <a:srgbClr val="FF0000"/>
              </a:solidFill>
              <a:effectLst>
                <a:outerShdw blurRad="38100" dist="38100" dir="2700000" algn="tl">
                  <a:srgbClr val="000000">
                    <a:alpha val="43137"/>
                  </a:srgbClr>
                </a:outerShdw>
              </a:effectLst>
              <a:latin typeface="Gilmer Medium" panose="00000700000000000000" pitchFamily="50" charset="0"/>
              <a:cs typeface="Times New Roman" panose="02020603050405020304" pitchFamily="18" charset="0"/>
            </a:endParaRPr>
          </a:p>
          <a:p>
            <a:pPr algn="ctr">
              <a:lnSpc>
                <a:spcPct val="150000"/>
              </a:lnSpc>
            </a:pPr>
            <a:r>
              <a:rPr lang="en-GB" dirty="0">
                <a:solidFill>
                  <a:schemeClr val="tx1"/>
                </a:solidFill>
                <a:latin typeface="Gilmer Medium" panose="00000700000000000000" pitchFamily="50" charset="0"/>
                <a:cs typeface="Times New Roman" panose="02020603050405020304" pitchFamily="18" charset="0"/>
              </a:rPr>
              <a:t>Responsibility of collection can be divided but both partner will have share on whatever amount collected</a:t>
            </a:r>
          </a:p>
        </p:txBody>
      </p:sp>
      <p:sp>
        <p:nvSpPr>
          <p:cNvPr id="3" name="Oval 2">
            <a:extLst>
              <a:ext uri="{FF2B5EF4-FFF2-40B4-BE49-F238E27FC236}">
                <a16:creationId xmlns:a16="http://schemas.microsoft.com/office/drawing/2014/main" id="{F3F596F5-87AD-0D69-4ABB-1ED5DF1D7437}"/>
              </a:ext>
            </a:extLst>
          </p:cNvPr>
          <p:cNvSpPr/>
          <p:nvPr/>
        </p:nvSpPr>
        <p:spPr>
          <a:xfrm>
            <a:off x="1024800" y="1863925"/>
            <a:ext cx="1972307" cy="1502229"/>
          </a:xfrm>
          <a:prstGeom prst="ellipse">
            <a:avLst/>
          </a:prstGeom>
          <a:solidFill>
            <a:srgbClr val="405755"/>
          </a:solidFill>
          <a:ln>
            <a:noFill/>
          </a:ln>
          <a:scene3d>
            <a:camera prst="orthographicFront"/>
            <a:lightRig rig="threePt" dir="t"/>
          </a:scene3d>
          <a:sp3d prstMaterial="metal">
            <a:bevelT/>
          </a:sp3d>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dirty="0">
                <a:solidFill>
                  <a:srgbClr val="F3E6D9"/>
                </a:solidFill>
                <a:latin typeface="Gilmer Medium" panose="00000700000000000000" pitchFamily="50" charset="0"/>
                <a:cs typeface="Times New Roman" panose="02020603050405020304" pitchFamily="18" charset="0"/>
              </a:rPr>
              <a:t>PARTNER </a:t>
            </a:r>
            <a:r>
              <a:rPr lang="en-GB" sz="2800" dirty="0">
                <a:solidFill>
                  <a:srgbClr val="F3E6D9"/>
                </a:solidFill>
                <a:latin typeface="Gilmer Medium" panose="00000700000000000000" pitchFamily="50" charset="0"/>
                <a:cs typeface="Times New Roman" panose="02020603050405020304" pitchFamily="18" charset="0"/>
              </a:rPr>
              <a:t>A</a:t>
            </a:r>
            <a:endParaRPr lang="en-IN" sz="2000" dirty="0">
              <a:solidFill>
                <a:srgbClr val="F3E6D9"/>
              </a:solidFill>
              <a:latin typeface="Gilmer Medium" panose="00000700000000000000" pitchFamily="50" charset="0"/>
              <a:cs typeface="Times New Roman" panose="02020603050405020304" pitchFamily="18" charset="0"/>
            </a:endParaRPr>
          </a:p>
        </p:txBody>
      </p:sp>
      <p:sp>
        <p:nvSpPr>
          <p:cNvPr id="8" name="Oval 7">
            <a:extLst>
              <a:ext uri="{FF2B5EF4-FFF2-40B4-BE49-F238E27FC236}">
                <a16:creationId xmlns:a16="http://schemas.microsoft.com/office/drawing/2014/main" id="{301D8C44-D093-E4EE-12E1-8F489CA52E46}"/>
              </a:ext>
            </a:extLst>
          </p:cNvPr>
          <p:cNvSpPr/>
          <p:nvPr/>
        </p:nvSpPr>
        <p:spPr>
          <a:xfrm>
            <a:off x="931066" y="3819435"/>
            <a:ext cx="2159774" cy="2160000"/>
          </a:xfrm>
          <a:prstGeom prst="ellipse">
            <a:avLst/>
          </a:prstGeom>
          <a:solidFill>
            <a:srgbClr val="16705F"/>
          </a:solidFill>
          <a:ln>
            <a:noFill/>
          </a:ln>
          <a:scene3d>
            <a:camera prst="orthographicFront"/>
            <a:lightRig rig="threePt" dir="t"/>
          </a:scene3d>
          <a:sp3d prstMaterial="metal">
            <a:bevelT/>
          </a:sp3d>
        </p:spPr>
        <p:style>
          <a:lnRef idx="1">
            <a:schemeClr val="accent1"/>
          </a:lnRef>
          <a:fillRef idx="2">
            <a:schemeClr val="accent1"/>
          </a:fillRef>
          <a:effectRef idx="1">
            <a:schemeClr val="accent1"/>
          </a:effectRef>
          <a:fontRef idx="minor">
            <a:schemeClr val="dk1"/>
          </a:fontRef>
        </p:style>
        <p:txBody>
          <a:bodyPr lIns="0" rIns="0" rtlCol="0" anchor="ctr"/>
          <a:lstStyle/>
          <a:p>
            <a:pPr algn="ctr"/>
            <a:r>
              <a:rPr lang="en-GB" sz="2000" dirty="0">
                <a:solidFill>
                  <a:srgbClr val="F3E6D9"/>
                </a:solidFill>
                <a:latin typeface="Gilmer Medium" panose="00000700000000000000" pitchFamily="50" charset="0"/>
                <a:cs typeface="Times New Roman" panose="02020603050405020304" pitchFamily="18" charset="0"/>
              </a:rPr>
              <a:t>CUSTOMER</a:t>
            </a:r>
          </a:p>
          <a:p>
            <a:pPr algn="ctr"/>
            <a:r>
              <a:rPr lang="en-GB" sz="2800" b="1" dirty="0">
                <a:solidFill>
                  <a:srgbClr val="F3E6D9"/>
                </a:solidFill>
                <a:latin typeface="Gilmer Medium" panose="00000700000000000000" pitchFamily="50" charset="0"/>
                <a:cs typeface="Times New Roman" panose="02020603050405020304" pitchFamily="18" charset="0"/>
              </a:rPr>
              <a:t>C</a:t>
            </a:r>
            <a:endParaRPr lang="en-IN" sz="2800" b="1" dirty="0">
              <a:solidFill>
                <a:srgbClr val="F3E6D9"/>
              </a:solidFill>
              <a:latin typeface="Gilmer Medium" panose="00000700000000000000" pitchFamily="50" charset="0"/>
              <a:cs typeface="Times New Roman" panose="02020603050405020304" pitchFamily="18" charset="0"/>
            </a:endParaRPr>
          </a:p>
        </p:txBody>
      </p:sp>
      <p:sp>
        <p:nvSpPr>
          <p:cNvPr id="4" name="Oval 3">
            <a:extLst>
              <a:ext uri="{FF2B5EF4-FFF2-40B4-BE49-F238E27FC236}">
                <a16:creationId xmlns:a16="http://schemas.microsoft.com/office/drawing/2014/main" id="{21EA1BA3-BF01-5CF1-14FD-54113EE8C8D2}"/>
              </a:ext>
            </a:extLst>
          </p:cNvPr>
          <p:cNvSpPr/>
          <p:nvPr/>
        </p:nvSpPr>
        <p:spPr>
          <a:xfrm>
            <a:off x="9288627" y="1875256"/>
            <a:ext cx="1972307" cy="1502229"/>
          </a:xfrm>
          <a:prstGeom prst="ellipse">
            <a:avLst/>
          </a:prstGeom>
          <a:solidFill>
            <a:srgbClr val="405755"/>
          </a:solidFill>
          <a:ln>
            <a:noFill/>
          </a:ln>
          <a:scene3d>
            <a:camera prst="orthographicFront"/>
            <a:lightRig rig="threePt" dir="t"/>
          </a:scene3d>
          <a:sp3d prstMaterial="metal">
            <a:bevelT/>
          </a:sp3d>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dirty="0">
                <a:solidFill>
                  <a:srgbClr val="F3E6D9"/>
                </a:solidFill>
                <a:latin typeface="Gilmer Medium" panose="00000700000000000000" pitchFamily="50" charset="0"/>
                <a:cs typeface="Times New Roman" panose="02020603050405020304" pitchFamily="18" charset="0"/>
              </a:rPr>
              <a:t>PARTNER </a:t>
            </a:r>
            <a:r>
              <a:rPr lang="en-GB" sz="2800" dirty="0">
                <a:solidFill>
                  <a:srgbClr val="F3E6D9"/>
                </a:solidFill>
                <a:latin typeface="Gilmer Medium" panose="00000700000000000000" pitchFamily="50" charset="0"/>
                <a:cs typeface="Times New Roman" panose="02020603050405020304" pitchFamily="18" charset="0"/>
              </a:rPr>
              <a:t>B</a:t>
            </a:r>
            <a:endParaRPr lang="en-IN" sz="2000" dirty="0">
              <a:solidFill>
                <a:srgbClr val="F3E6D9"/>
              </a:solidFill>
              <a:latin typeface="Gilmer Medium" panose="00000700000000000000" pitchFamily="50" charset="0"/>
              <a:cs typeface="Times New Roman" panose="02020603050405020304" pitchFamily="18" charset="0"/>
            </a:endParaRPr>
          </a:p>
        </p:txBody>
      </p:sp>
      <p:sp>
        <p:nvSpPr>
          <p:cNvPr id="11" name="Oval 10">
            <a:extLst>
              <a:ext uri="{FF2B5EF4-FFF2-40B4-BE49-F238E27FC236}">
                <a16:creationId xmlns:a16="http://schemas.microsoft.com/office/drawing/2014/main" id="{9F2216B7-924E-6BB1-85E9-5D814C16DA8B}"/>
              </a:ext>
            </a:extLst>
          </p:cNvPr>
          <p:cNvSpPr/>
          <p:nvPr/>
        </p:nvSpPr>
        <p:spPr>
          <a:xfrm>
            <a:off x="9194780" y="3808105"/>
            <a:ext cx="2160000" cy="2160000"/>
          </a:xfrm>
          <a:prstGeom prst="ellipse">
            <a:avLst/>
          </a:prstGeom>
          <a:solidFill>
            <a:srgbClr val="16705F"/>
          </a:solidFill>
          <a:ln>
            <a:noFill/>
          </a:ln>
          <a:scene3d>
            <a:camera prst="orthographicFront"/>
            <a:lightRig rig="threePt" dir="t"/>
          </a:scene3d>
          <a:sp3d prstMaterial="metal">
            <a:bevelT/>
          </a:sp3d>
        </p:spPr>
        <p:style>
          <a:lnRef idx="1">
            <a:schemeClr val="accent1"/>
          </a:lnRef>
          <a:fillRef idx="2">
            <a:schemeClr val="accent1"/>
          </a:fillRef>
          <a:effectRef idx="1">
            <a:schemeClr val="accent1"/>
          </a:effectRef>
          <a:fontRef idx="minor">
            <a:schemeClr val="dk1"/>
          </a:fontRef>
        </p:style>
        <p:txBody>
          <a:bodyPr lIns="0" rIns="0" rtlCol="0" anchor="ctr"/>
          <a:lstStyle/>
          <a:p>
            <a:pPr algn="ctr"/>
            <a:r>
              <a:rPr lang="en-GB" sz="2000" dirty="0">
                <a:solidFill>
                  <a:srgbClr val="F3E6D9"/>
                </a:solidFill>
                <a:latin typeface="Gilmer Medium" panose="00000700000000000000" pitchFamily="50" charset="0"/>
                <a:cs typeface="Times New Roman" panose="02020603050405020304" pitchFamily="18" charset="0"/>
              </a:rPr>
              <a:t>CUSTOMER</a:t>
            </a:r>
            <a:r>
              <a:rPr lang="en-GB" sz="2800" b="1" dirty="0">
                <a:solidFill>
                  <a:srgbClr val="F3E6D9"/>
                </a:solidFill>
                <a:latin typeface="Gilmer Medium" panose="00000700000000000000" pitchFamily="50" charset="0"/>
                <a:cs typeface="Times New Roman" panose="02020603050405020304" pitchFamily="18" charset="0"/>
              </a:rPr>
              <a:t>D</a:t>
            </a:r>
            <a:endParaRPr lang="en-IN" sz="2000" b="1" dirty="0">
              <a:solidFill>
                <a:srgbClr val="F3E6D9"/>
              </a:solidFill>
              <a:latin typeface="Gilmer Medium" panose="00000700000000000000" pitchFamily="50" charset="0"/>
              <a:cs typeface="Times New Roman" panose="02020603050405020304" pitchFamily="18" charset="0"/>
            </a:endParaRPr>
          </a:p>
        </p:txBody>
      </p:sp>
    </p:spTree>
    <p:extLst>
      <p:ext uri="{BB962C8B-B14F-4D97-AF65-F5344CB8AC3E}">
        <p14:creationId xmlns:p14="http://schemas.microsoft.com/office/powerpoint/2010/main" val="35231031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750"/>
                                        <p:tgtEl>
                                          <p:spTgt spid="4"/>
                                        </p:tgtEl>
                                      </p:cBhvr>
                                    </p:animEffect>
                                    <p:anim calcmode="lin" valueType="num">
                                      <p:cBhvr>
                                        <p:cTn id="13" dur="750" fill="hold"/>
                                        <p:tgtEl>
                                          <p:spTgt spid="4"/>
                                        </p:tgtEl>
                                        <p:attrNameLst>
                                          <p:attrName>ppt_x</p:attrName>
                                        </p:attrNameLst>
                                      </p:cBhvr>
                                      <p:tavLst>
                                        <p:tav tm="0">
                                          <p:val>
                                            <p:strVal val="#ppt_x"/>
                                          </p:val>
                                        </p:tav>
                                        <p:tav tm="100000">
                                          <p:val>
                                            <p:strVal val="#ppt_x"/>
                                          </p:val>
                                        </p:tav>
                                      </p:tavLst>
                                    </p:anim>
                                    <p:anim calcmode="lin" valueType="num">
                                      <p:cBhvr>
                                        <p:cTn id="14" dur="75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25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750"/>
                                        <p:tgtEl>
                                          <p:spTgt spid="11"/>
                                        </p:tgtEl>
                                      </p:cBhvr>
                                    </p:animEffect>
                                    <p:anim calcmode="lin" valueType="num">
                                      <p:cBhvr>
                                        <p:cTn id="19" dur="750" fill="hold"/>
                                        <p:tgtEl>
                                          <p:spTgt spid="11"/>
                                        </p:tgtEl>
                                        <p:attrNameLst>
                                          <p:attrName>ppt_x</p:attrName>
                                        </p:attrNameLst>
                                      </p:cBhvr>
                                      <p:tavLst>
                                        <p:tav tm="0">
                                          <p:val>
                                            <p:strVal val="#ppt_x"/>
                                          </p:val>
                                        </p:tav>
                                        <p:tav tm="100000">
                                          <p:val>
                                            <p:strVal val="#ppt_x"/>
                                          </p:val>
                                        </p:tav>
                                      </p:tavLst>
                                    </p:anim>
                                    <p:anim calcmode="lin" valueType="num">
                                      <p:cBhvr>
                                        <p:cTn id="20" dur="750" fill="hold"/>
                                        <p:tgtEl>
                                          <p:spTgt spid="1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25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750"/>
                                        <p:tgtEl>
                                          <p:spTgt spid="8"/>
                                        </p:tgtEl>
                                      </p:cBhvr>
                                    </p:animEffect>
                                    <p:anim calcmode="lin" valueType="num">
                                      <p:cBhvr>
                                        <p:cTn id="24" dur="750" fill="hold"/>
                                        <p:tgtEl>
                                          <p:spTgt spid="8"/>
                                        </p:tgtEl>
                                        <p:attrNameLst>
                                          <p:attrName>ppt_x</p:attrName>
                                        </p:attrNameLst>
                                      </p:cBhvr>
                                      <p:tavLst>
                                        <p:tav tm="0">
                                          <p:val>
                                            <p:strVal val="#ppt_x"/>
                                          </p:val>
                                        </p:tav>
                                        <p:tav tm="100000">
                                          <p:val>
                                            <p:strVal val="#ppt_x"/>
                                          </p:val>
                                        </p:tav>
                                      </p:tavLst>
                                    </p:anim>
                                    <p:anim calcmode="lin" valueType="num">
                                      <p:cBhvr>
                                        <p:cTn id="25" dur="75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1750"/>
                            </p:stCondLst>
                            <p:childTnLst>
                              <p:par>
                                <p:cTn id="27" presetID="53" presetClass="entr" presetSubtype="16" fill="hold" grpId="0" nodeType="afterEffect">
                                  <p:stCondLst>
                                    <p:cond delay="5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1000" fill="hold"/>
                                        <p:tgtEl>
                                          <p:spTgt spid="10"/>
                                        </p:tgtEl>
                                        <p:attrNameLst>
                                          <p:attrName>ppt_w</p:attrName>
                                        </p:attrNameLst>
                                      </p:cBhvr>
                                      <p:tavLst>
                                        <p:tav tm="0">
                                          <p:val>
                                            <p:fltVal val="0"/>
                                          </p:val>
                                        </p:tav>
                                        <p:tav tm="100000">
                                          <p:val>
                                            <p:strVal val="#ppt_w"/>
                                          </p:val>
                                        </p:tav>
                                      </p:tavLst>
                                    </p:anim>
                                    <p:anim calcmode="lin" valueType="num">
                                      <p:cBhvr>
                                        <p:cTn id="30" dur="1000" fill="hold"/>
                                        <p:tgtEl>
                                          <p:spTgt spid="10"/>
                                        </p:tgtEl>
                                        <p:attrNameLst>
                                          <p:attrName>ppt_h</p:attrName>
                                        </p:attrNameLst>
                                      </p:cBhvr>
                                      <p:tavLst>
                                        <p:tav tm="0">
                                          <p:val>
                                            <p:fltVal val="0"/>
                                          </p:val>
                                        </p:tav>
                                        <p:tav tm="100000">
                                          <p:val>
                                            <p:strVal val="#ppt_h"/>
                                          </p:val>
                                        </p:tav>
                                      </p:tavLst>
                                    </p:anim>
                                    <p:animEffect transition="in" filter="fade">
                                      <p:cBhvr>
                                        <p:cTn id="3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p:bldP spid="8" grpId="0" animBg="1"/>
      <p:bldP spid="4" grpId="0" animBg="1"/>
      <p:bldP spid="1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7CDD1245-19C0-EDD8-6BA0-B361C1DD6909}"/>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6773A7E8-9A7C-8B07-C5F0-DC04AE8C2F14}"/>
              </a:ext>
            </a:extLst>
          </p:cNvPr>
          <p:cNvPicPr>
            <a:picLocks noChangeAspect="1"/>
          </p:cNvPicPr>
          <p:nvPr/>
        </p:nvPicPr>
        <p:blipFill>
          <a:blip r:embed="rId2">
            <a:alphaModFix amt="15000"/>
            <a:duotone>
              <a:prstClr val="black"/>
              <a:schemeClr val="accent6">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Box 1">
            <a:extLst>
              <a:ext uri="{FF2B5EF4-FFF2-40B4-BE49-F238E27FC236}">
                <a16:creationId xmlns:a16="http://schemas.microsoft.com/office/drawing/2014/main" id="{69E9C8BF-4A46-B125-5C87-68F3373CD566}"/>
              </a:ext>
            </a:extLst>
          </p:cNvPr>
          <p:cNvSpPr txBox="1"/>
          <p:nvPr/>
        </p:nvSpPr>
        <p:spPr>
          <a:xfrm>
            <a:off x="125731" y="314419"/>
            <a:ext cx="11944350" cy="1200329"/>
          </a:xfrm>
          <a:prstGeom prst="rect">
            <a:avLst/>
          </a:prstGeom>
          <a:noFill/>
        </p:spPr>
        <p:txBody>
          <a:bodyPr wrap="square" rtlCol="0">
            <a:spAutoFit/>
          </a:bodyPr>
          <a:lstStyle/>
          <a:p>
            <a:pPr algn="ctr"/>
            <a:r>
              <a:rPr lang="en-US" sz="7200" spc="300" dirty="0">
                <a:solidFill>
                  <a:srgbClr val="004D3F"/>
                </a:solidFill>
                <a:latin typeface="Impact" panose="020B0806030902050204" pitchFamily="34" charset="0"/>
              </a:rPr>
              <a:t>AGREEMENT PREPARATION</a:t>
            </a:r>
            <a:endParaRPr lang="en-AE" sz="7200" spc="300" dirty="0">
              <a:solidFill>
                <a:srgbClr val="004D3F"/>
              </a:solidFill>
              <a:latin typeface="Impact" panose="020B0806030902050204" pitchFamily="34" charset="0"/>
            </a:endParaRPr>
          </a:p>
        </p:txBody>
      </p:sp>
      <p:sp>
        <p:nvSpPr>
          <p:cNvPr id="7" name="Rectangle: Rounded Corners 6">
            <a:extLst>
              <a:ext uri="{FF2B5EF4-FFF2-40B4-BE49-F238E27FC236}">
                <a16:creationId xmlns:a16="http://schemas.microsoft.com/office/drawing/2014/main" id="{CFDFE628-BB31-7495-5215-A59B8C520DB8}"/>
              </a:ext>
            </a:extLst>
          </p:cNvPr>
          <p:cNvSpPr>
            <a:spLocks/>
          </p:cNvSpPr>
          <p:nvPr/>
        </p:nvSpPr>
        <p:spPr>
          <a:xfrm>
            <a:off x="4314498" y="1637555"/>
            <a:ext cx="3563004" cy="690778"/>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SENT">
            <a:extLst>
              <a:ext uri="{FF2B5EF4-FFF2-40B4-BE49-F238E27FC236}">
                <a16:creationId xmlns:a16="http://schemas.microsoft.com/office/drawing/2014/main" id="{3A41DF1A-ED6E-F266-C141-E674AF35E200}"/>
              </a:ext>
            </a:extLst>
          </p:cNvPr>
          <p:cNvSpPr txBox="1"/>
          <p:nvPr/>
        </p:nvSpPr>
        <p:spPr>
          <a:xfrm>
            <a:off x="-6750123" y="1739212"/>
            <a:ext cx="2536680" cy="461665"/>
          </a:xfrm>
          <a:prstGeom prst="rect">
            <a:avLst/>
          </a:prstGeom>
          <a:noFill/>
        </p:spPr>
        <p:txBody>
          <a:bodyPr wrap="square" rtlCol="0" anchor="ctr">
            <a:noAutofit/>
          </a:bodyPr>
          <a:lstStyle/>
          <a:p>
            <a:pPr algn="ctr"/>
            <a:r>
              <a:rPr lang="en-US" spc="300" dirty="0">
                <a:solidFill>
                  <a:srgbClr val="092629"/>
                </a:solidFill>
                <a:latin typeface="Gilmer Bold" panose="00000800000000000000" pitchFamily="50" charset="0"/>
              </a:rPr>
              <a:t>CONSENT</a:t>
            </a:r>
            <a:endParaRPr lang="en-AE" spc="300" dirty="0">
              <a:solidFill>
                <a:srgbClr val="092629"/>
              </a:solidFill>
              <a:latin typeface="Gilmer Bold" panose="00000800000000000000" pitchFamily="50" charset="0"/>
            </a:endParaRPr>
          </a:p>
        </p:txBody>
      </p:sp>
      <p:sp>
        <p:nvSpPr>
          <p:cNvPr id="5" name="!!TYPEOFBUSINESS">
            <a:extLst>
              <a:ext uri="{FF2B5EF4-FFF2-40B4-BE49-F238E27FC236}">
                <a16:creationId xmlns:a16="http://schemas.microsoft.com/office/drawing/2014/main" id="{E4E1B7E4-6920-F29E-5C0D-EA266E7D2179}"/>
              </a:ext>
            </a:extLst>
          </p:cNvPr>
          <p:cNvSpPr txBox="1"/>
          <p:nvPr/>
        </p:nvSpPr>
        <p:spPr>
          <a:xfrm>
            <a:off x="-4114219" y="1739212"/>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sp>
        <p:nvSpPr>
          <p:cNvPr id="16" name="!!!CAPITALINVESTMENT">
            <a:extLst>
              <a:ext uri="{FF2B5EF4-FFF2-40B4-BE49-F238E27FC236}">
                <a16:creationId xmlns:a16="http://schemas.microsoft.com/office/drawing/2014/main" id="{DC46D715-B6C2-A54A-E5B5-075BFB99156F}"/>
              </a:ext>
            </a:extLst>
          </p:cNvPr>
          <p:cNvSpPr txBox="1"/>
          <p:nvPr/>
        </p:nvSpPr>
        <p:spPr>
          <a:xfrm>
            <a:off x="-148313" y="1739212"/>
            <a:ext cx="4363587"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CAPITAL INVESTMENT</a:t>
            </a:r>
          </a:p>
        </p:txBody>
      </p:sp>
      <p:sp>
        <p:nvSpPr>
          <p:cNvPr id="18" name="!!!!PROFITSHARING">
            <a:extLst>
              <a:ext uri="{FF2B5EF4-FFF2-40B4-BE49-F238E27FC236}">
                <a16:creationId xmlns:a16="http://schemas.microsoft.com/office/drawing/2014/main" id="{C51C9383-C121-144B-DE5C-C266FB03C2A1}"/>
              </a:ext>
            </a:extLst>
          </p:cNvPr>
          <p:cNvSpPr txBox="1"/>
          <p:nvPr/>
        </p:nvSpPr>
        <p:spPr>
          <a:xfrm>
            <a:off x="4314498" y="1739212"/>
            <a:ext cx="3563004"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2400" dirty="0">
                <a:solidFill>
                  <a:srgbClr val="C3C9BB"/>
                </a:solidFill>
              </a:rPr>
              <a:t>PROFIT SHARING </a:t>
            </a:r>
            <a:endParaRPr lang="en-IN" sz="2400" dirty="0">
              <a:solidFill>
                <a:srgbClr val="C3C9BB"/>
              </a:solidFill>
            </a:endParaRPr>
          </a:p>
        </p:txBody>
      </p:sp>
      <p:sp>
        <p:nvSpPr>
          <p:cNvPr id="21" name="!!!!!EXPENSES">
            <a:extLst>
              <a:ext uri="{FF2B5EF4-FFF2-40B4-BE49-F238E27FC236}">
                <a16:creationId xmlns:a16="http://schemas.microsoft.com/office/drawing/2014/main" id="{0A9760BF-9D72-CECE-EC3D-EF30DF2EFEB4}"/>
              </a:ext>
            </a:extLst>
          </p:cNvPr>
          <p:cNvSpPr txBox="1"/>
          <p:nvPr/>
        </p:nvSpPr>
        <p:spPr>
          <a:xfrm>
            <a:off x="12536673" y="1739212"/>
            <a:ext cx="2203215"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EXPENSES</a:t>
            </a:r>
            <a:endParaRPr lang="en-AE" dirty="0">
              <a:solidFill>
                <a:srgbClr val="092629"/>
              </a:solidFill>
            </a:endParaRPr>
          </a:p>
        </p:txBody>
      </p:sp>
      <p:sp>
        <p:nvSpPr>
          <p:cNvPr id="25" name="!!!!!!RIGHTSOFPARTNERS">
            <a:extLst>
              <a:ext uri="{FF2B5EF4-FFF2-40B4-BE49-F238E27FC236}">
                <a16:creationId xmlns:a16="http://schemas.microsoft.com/office/drawing/2014/main" id="{63E3D319-104A-FCA0-9AED-DAD8D2046A28}"/>
              </a:ext>
            </a:extLst>
          </p:cNvPr>
          <p:cNvSpPr txBox="1"/>
          <p:nvPr/>
        </p:nvSpPr>
        <p:spPr>
          <a:xfrm>
            <a:off x="14839112" y="1739212"/>
            <a:ext cx="449977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RIGHTS OF PARTNERS </a:t>
            </a:r>
            <a:endParaRPr lang="en-IN" dirty="0">
              <a:solidFill>
                <a:srgbClr val="092629"/>
              </a:solidFill>
            </a:endParaRPr>
          </a:p>
        </p:txBody>
      </p:sp>
      <p:sp>
        <p:nvSpPr>
          <p:cNvPr id="27" name="!!!!!!!TERMSANDCONDITIONS">
            <a:extLst>
              <a:ext uri="{FF2B5EF4-FFF2-40B4-BE49-F238E27FC236}">
                <a16:creationId xmlns:a16="http://schemas.microsoft.com/office/drawing/2014/main" id="{8CF33B41-A62A-88DD-9026-57BE96B36CC2}"/>
              </a:ext>
            </a:extLst>
          </p:cNvPr>
          <p:cNvSpPr txBox="1"/>
          <p:nvPr/>
        </p:nvSpPr>
        <p:spPr>
          <a:xfrm>
            <a:off x="7976726" y="1739212"/>
            <a:ext cx="446072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TERMS &amp; CONDITIONS</a:t>
            </a:r>
            <a:endParaRPr lang="en-IN" dirty="0">
              <a:solidFill>
                <a:srgbClr val="092629"/>
              </a:solidFill>
            </a:endParaRPr>
          </a:p>
        </p:txBody>
      </p:sp>
      <p:sp>
        <p:nvSpPr>
          <p:cNvPr id="29" name="!!!!!!!!VIOLATIONTERMS">
            <a:extLst>
              <a:ext uri="{FF2B5EF4-FFF2-40B4-BE49-F238E27FC236}">
                <a16:creationId xmlns:a16="http://schemas.microsoft.com/office/drawing/2014/main" id="{3393643F-B53D-0059-BBE9-B7048EBD00CD}"/>
              </a:ext>
            </a:extLst>
          </p:cNvPr>
          <p:cNvSpPr txBox="1"/>
          <p:nvPr/>
        </p:nvSpPr>
        <p:spPr>
          <a:xfrm>
            <a:off x="19438109" y="1739212"/>
            <a:ext cx="377252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VIOLATION TERMS </a:t>
            </a:r>
            <a:endParaRPr lang="en-IN" dirty="0">
              <a:solidFill>
                <a:srgbClr val="092629"/>
              </a:solidFill>
            </a:endParaRPr>
          </a:p>
        </p:txBody>
      </p:sp>
      <p:sp>
        <p:nvSpPr>
          <p:cNvPr id="31" name="!!!!!!!!!PARTNERSHIPPERIOD">
            <a:extLst>
              <a:ext uri="{FF2B5EF4-FFF2-40B4-BE49-F238E27FC236}">
                <a16:creationId xmlns:a16="http://schemas.microsoft.com/office/drawing/2014/main" id="{0FDE2CBB-FCFD-71F7-588A-778CEAA1C0FA}"/>
              </a:ext>
            </a:extLst>
          </p:cNvPr>
          <p:cNvSpPr txBox="1"/>
          <p:nvPr/>
        </p:nvSpPr>
        <p:spPr>
          <a:xfrm>
            <a:off x="23309855"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33" name="!!!!!!!!!!DISSOLUTIONTERMS">
            <a:extLst>
              <a:ext uri="{FF2B5EF4-FFF2-40B4-BE49-F238E27FC236}">
                <a16:creationId xmlns:a16="http://schemas.microsoft.com/office/drawing/2014/main" id="{D4A60307-7424-3AAF-5B73-C7BEC91B590E}"/>
              </a:ext>
            </a:extLst>
          </p:cNvPr>
          <p:cNvSpPr txBox="1"/>
          <p:nvPr/>
        </p:nvSpPr>
        <p:spPr>
          <a:xfrm>
            <a:off x="27805722"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5" name="1DISSOLUTIONTERMS">
            <a:extLst>
              <a:ext uri="{FF2B5EF4-FFF2-40B4-BE49-F238E27FC236}">
                <a16:creationId xmlns:a16="http://schemas.microsoft.com/office/drawing/2014/main" id="{5F102545-E1AD-2204-98D1-7A9D00C80CA5}"/>
              </a:ext>
            </a:extLst>
          </p:cNvPr>
          <p:cNvSpPr txBox="1"/>
          <p:nvPr/>
        </p:nvSpPr>
        <p:spPr>
          <a:xfrm>
            <a:off x="-11033547"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6" name="2PARTNERSHIPPERIOD">
            <a:extLst>
              <a:ext uri="{FF2B5EF4-FFF2-40B4-BE49-F238E27FC236}">
                <a16:creationId xmlns:a16="http://schemas.microsoft.com/office/drawing/2014/main" id="{4D45DE75-B912-B487-5484-1FB672B349EB}"/>
              </a:ext>
            </a:extLst>
          </p:cNvPr>
          <p:cNvSpPr txBox="1"/>
          <p:nvPr/>
        </p:nvSpPr>
        <p:spPr>
          <a:xfrm>
            <a:off x="-15529419"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Tree>
    <p:extLst>
      <p:ext uri="{BB962C8B-B14F-4D97-AF65-F5344CB8AC3E}">
        <p14:creationId xmlns:p14="http://schemas.microsoft.com/office/powerpoint/2010/main" val="3547042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CD07A128-F44B-B31D-3D98-409A5C75A33E}"/>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8A01D145-8B3F-8F60-FC82-035E038A6D0E}"/>
              </a:ext>
            </a:extLst>
          </p:cNvPr>
          <p:cNvPicPr>
            <a:picLocks noChangeAspect="1"/>
          </p:cNvPicPr>
          <p:nvPr/>
        </p:nvPicPr>
        <p:blipFill>
          <a:blip r:embed="rId2">
            <a:alphaModFix amt="15000"/>
            <a:duotone>
              <a:prstClr val="black"/>
              <a:schemeClr val="accent6">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Box 1">
            <a:extLst>
              <a:ext uri="{FF2B5EF4-FFF2-40B4-BE49-F238E27FC236}">
                <a16:creationId xmlns:a16="http://schemas.microsoft.com/office/drawing/2014/main" id="{E86F2F4D-0164-9460-E467-DB9B1FF394E8}"/>
              </a:ext>
            </a:extLst>
          </p:cNvPr>
          <p:cNvSpPr txBox="1"/>
          <p:nvPr/>
        </p:nvSpPr>
        <p:spPr>
          <a:xfrm>
            <a:off x="125731" y="314419"/>
            <a:ext cx="11944350" cy="1200329"/>
          </a:xfrm>
          <a:prstGeom prst="rect">
            <a:avLst/>
          </a:prstGeom>
          <a:noFill/>
        </p:spPr>
        <p:txBody>
          <a:bodyPr wrap="square" rtlCol="0">
            <a:spAutoFit/>
          </a:bodyPr>
          <a:lstStyle/>
          <a:p>
            <a:pPr algn="ctr"/>
            <a:r>
              <a:rPr lang="en-US" sz="7200" spc="300" dirty="0">
                <a:solidFill>
                  <a:srgbClr val="004D3F"/>
                </a:solidFill>
                <a:latin typeface="Impact" panose="020B0806030902050204" pitchFamily="34" charset="0"/>
              </a:rPr>
              <a:t>AGREEMENT PREPARATION</a:t>
            </a:r>
            <a:endParaRPr lang="en-AE" sz="7200" spc="300" dirty="0">
              <a:solidFill>
                <a:srgbClr val="004D3F"/>
              </a:solidFill>
              <a:latin typeface="Impact" panose="020B0806030902050204" pitchFamily="34" charset="0"/>
            </a:endParaRPr>
          </a:p>
        </p:txBody>
      </p:sp>
      <p:sp>
        <p:nvSpPr>
          <p:cNvPr id="7" name="Rectangle: Rounded Corners 6">
            <a:extLst>
              <a:ext uri="{FF2B5EF4-FFF2-40B4-BE49-F238E27FC236}">
                <a16:creationId xmlns:a16="http://schemas.microsoft.com/office/drawing/2014/main" id="{7EEFB0DF-3F12-C537-3B02-A2511ADCAFF6}"/>
              </a:ext>
            </a:extLst>
          </p:cNvPr>
          <p:cNvSpPr>
            <a:spLocks/>
          </p:cNvSpPr>
          <p:nvPr/>
        </p:nvSpPr>
        <p:spPr>
          <a:xfrm>
            <a:off x="4826000" y="1637555"/>
            <a:ext cx="2540000" cy="690778"/>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SENT">
            <a:extLst>
              <a:ext uri="{FF2B5EF4-FFF2-40B4-BE49-F238E27FC236}">
                <a16:creationId xmlns:a16="http://schemas.microsoft.com/office/drawing/2014/main" id="{BFF95243-924B-9540-EDDF-1BF2B036C7C0}"/>
              </a:ext>
            </a:extLst>
          </p:cNvPr>
          <p:cNvSpPr txBox="1"/>
          <p:nvPr/>
        </p:nvSpPr>
        <p:spPr>
          <a:xfrm>
            <a:off x="-14292404" y="1739212"/>
            <a:ext cx="2536680" cy="461665"/>
          </a:xfrm>
          <a:prstGeom prst="rect">
            <a:avLst/>
          </a:prstGeom>
          <a:noFill/>
        </p:spPr>
        <p:txBody>
          <a:bodyPr wrap="square" rtlCol="0" anchor="ctr">
            <a:noAutofit/>
          </a:bodyPr>
          <a:lstStyle/>
          <a:p>
            <a:pPr algn="ctr"/>
            <a:r>
              <a:rPr lang="en-US" spc="300" dirty="0">
                <a:solidFill>
                  <a:srgbClr val="092629"/>
                </a:solidFill>
                <a:latin typeface="Gilmer Bold" panose="00000800000000000000" pitchFamily="50" charset="0"/>
              </a:rPr>
              <a:t>CONSENT</a:t>
            </a:r>
            <a:endParaRPr lang="en-AE" spc="300" dirty="0">
              <a:solidFill>
                <a:srgbClr val="092629"/>
              </a:solidFill>
              <a:latin typeface="Gilmer Bold" panose="00000800000000000000" pitchFamily="50" charset="0"/>
            </a:endParaRPr>
          </a:p>
        </p:txBody>
      </p:sp>
      <p:sp>
        <p:nvSpPr>
          <p:cNvPr id="5" name="!!TYPEOFBUSINESS">
            <a:extLst>
              <a:ext uri="{FF2B5EF4-FFF2-40B4-BE49-F238E27FC236}">
                <a16:creationId xmlns:a16="http://schemas.microsoft.com/office/drawing/2014/main" id="{5173B373-E2E2-B180-905B-10790744F68F}"/>
              </a:ext>
            </a:extLst>
          </p:cNvPr>
          <p:cNvSpPr txBox="1"/>
          <p:nvPr/>
        </p:nvSpPr>
        <p:spPr>
          <a:xfrm>
            <a:off x="-11656500" y="1739212"/>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sp>
        <p:nvSpPr>
          <p:cNvPr id="16" name="!!!CAPITALINVESTMENT">
            <a:extLst>
              <a:ext uri="{FF2B5EF4-FFF2-40B4-BE49-F238E27FC236}">
                <a16:creationId xmlns:a16="http://schemas.microsoft.com/office/drawing/2014/main" id="{F2C3C299-0AD0-9632-C6EE-C7A856E05E41}"/>
              </a:ext>
            </a:extLst>
          </p:cNvPr>
          <p:cNvSpPr txBox="1"/>
          <p:nvPr/>
        </p:nvSpPr>
        <p:spPr>
          <a:xfrm>
            <a:off x="-7690594" y="1739212"/>
            <a:ext cx="4363587"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CAPITAL INVESTMENT</a:t>
            </a:r>
          </a:p>
        </p:txBody>
      </p:sp>
      <p:sp>
        <p:nvSpPr>
          <p:cNvPr id="18" name="!!!!PROFITSHARING">
            <a:extLst>
              <a:ext uri="{FF2B5EF4-FFF2-40B4-BE49-F238E27FC236}">
                <a16:creationId xmlns:a16="http://schemas.microsoft.com/office/drawing/2014/main" id="{FBB1830A-92A6-91F7-C4D2-427AE5D6A796}"/>
              </a:ext>
            </a:extLst>
          </p:cNvPr>
          <p:cNvSpPr txBox="1"/>
          <p:nvPr/>
        </p:nvSpPr>
        <p:spPr>
          <a:xfrm>
            <a:off x="-3227783" y="1739212"/>
            <a:ext cx="3563004"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PROFIT SHARING </a:t>
            </a:r>
            <a:endParaRPr lang="en-IN" dirty="0">
              <a:solidFill>
                <a:srgbClr val="092629"/>
              </a:solidFill>
            </a:endParaRPr>
          </a:p>
        </p:txBody>
      </p:sp>
      <p:sp>
        <p:nvSpPr>
          <p:cNvPr id="21" name="!!!!!EXPENSES">
            <a:extLst>
              <a:ext uri="{FF2B5EF4-FFF2-40B4-BE49-F238E27FC236}">
                <a16:creationId xmlns:a16="http://schemas.microsoft.com/office/drawing/2014/main" id="{61951888-0713-A067-C854-23B049528FCF}"/>
              </a:ext>
            </a:extLst>
          </p:cNvPr>
          <p:cNvSpPr txBox="1"/>
          <p:nvPr/>
        </p:nvSpPr>
        <p:spPr>
          <a:xfrm>
            <a:off x="4994392" y="1739212"/>
            <a:ext cx="2203215"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2400" dirty="0">
                <a:solidFill>
                  <a:srgbClr val="C3C9BB"/>
                </a:solidFill>
              </a:rPr>
              <a:t>EXPENSES</a:t>
            </a:r>
            <a:endParaRPr lang="en-AE" sz="2400" dirty="0">
              <a:solidFill>
                <a:srgbClr val="C3C9BB"/>
              </a:solidFill>
            </a:endParaRPr>
          </a:p>
        </p:txBody>
      </p:sp>
      <p:sp>
        <p:nvSpPr>
          <p:cNvPr id="25" name="!!!!!!RIGHTSOFPARTNERS">
            <a:extLst>
              <a:ext uri="{FF2B5EF4-FFF2-40B4-BE49-F238E27FC236}">
                <a16:creationId xmlns:a16="http://schemas.microsoft.com/office/drawing/2014/main" id="{C380AF99-82C3-958B-A38A-726B45DDB154}"/>
              </a:ext>
            </a:extLst>
          </p:cNvPr>
          <p:cNvSpPr txBox="1"/>
          <p:nvPr/>
        </p:nvSpPr>
        <p:spPr>
          <a:xfrm>
            <a:off x="7296831" y="1739212"/>
            <a:ext cx="449977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RIGHTS OF PARTNERS </a:t>
            </a:r>
            <a:endParaRPr lang="en-IN" dirty="0">
              <a:solidFill>
                <a:srgbClr val="092629"/>
              </a:solidFill>
            </a:endParaRPr>
          </a:p>
        </p:txBody>
      </p:sp>
      <p:sp>
        <p:nvSpPr>
          <p:cNvPr id="27" name="!!!!!!!TERMSANDCONDITIONS">
            <a:extLst>
              <a:ext uri="{FF2B5EF4-FFF2-40B4-BE49-F238E27FC236}">
                <a16:creationId xmlns:a16="http://schemas.microsoft.com/office/drawing/2014/main" id="{14CF6266-3249-FDA8-C9A0-5693EC9BC3E4}"/>
              </a:ext>
            </a:extLst>
          </p:cNvPr>
          <p:cNvSpPr txBox="1"/>
          <p:nvPr/>
        </p:nvSpPr>
        <p:spPr>
          <a:xfrm>
            <a:off x="434445" y="1739212"/>
            <a:ext cx="446072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TERMS &amp; CONDITIONS</a:t>
            </a:r>
            <a:endParaRPr lang="en-IN" dirty="0">
              <a:solidFill>
                <a:srgbClr val="092629"/>
              </a:solidFill>
            </a:endParaRPr>
          </a:p>
        </p:txBody>
      </p:sp>
      <p:sp>
        <p:nvSpPr>
          <p:cNvPr id="29" name="!!!!!!!!VIOLATIONTERMS">
            <a:extLst>
              <a:ext uri="{FF2B5EF4-FFF2-40B4-BE49-F238E27FC236}">
                <a16:creationId xmlns:a16="http://schemas.microsoft.com/office/drawing/2014/main" id="{969266B1-94EF-24B7-0C75-0D5C816FF918}"/>
              </a:ext>
            </a:extLst>
          </p:cNvPr>
          <p:cNvSpPr txBox="1"/>
          <p:nvPr/>
        </p:nvSpPr>
        <p:spPr>
          <a:xfrm>
            <a:off x="11895828" y="1739212"/>
            <a:ext cx="377252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VIOLATION TERMS </a:t>
            </a:r>
            <a:endParaRPr lang="en-IN" dirty="0">
              <a:solidFill>
                <a:srgbClr val="092629"/>
              </a:solidFill>
            </a:endParaRPr>
          </a:p>
        </p:txBody>
      </p:sp>
      <p:sp>
        <p:nvSpPr>
          <p:cNvPr id="31" name="!!!!!!!!!PARTNERSHIPPERIOD">
            <a:extLst>
              <a:ext uri="{FF2B5EF4-FFF2-40B4-BE49-F238E27FC236}">
                <a16:creationId xmlns:a16="http://schemas.microsoft.com/office/drawing/2014/main" id="{0A03C1E5-528B-6448-B776-1DA4C549F919}"/>
              </a:ext>
            </a:extLst>
          </p:cNvPr>
          <p:cNvSpPr txBox="1"/>
          <p:nvPr/>
        </p:nvSpPr>
        <p:spPr>
          <a:xfrm>
            <a:off x="15767574"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33" name="!!!!!!!!!!DISSOLUTIONTERMS">
            <a:extLst>
              <a:ext uri="{FF2B5EF4-FFF2-40B4-BE49-F238E27FC236}">
                <a16:creationId xmlns:a16="http://schemas.microsoft.com/office/drawing/2014/main" id="{064034DA-DF69-0EDD-5D46-B90E07BB7CB3}"/>
              </a:ext>
            </a:extLst>
          </p:cNvPr>
          <p:cNvSpPr txBox="1"/>
          <p:nvPr/>
        </p:nvSpPr>
        <p:spPr>
          <a:xfrm>
            <a:off x="20263441"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5" name="1DISSOLUTIONTERMS">
            <a:extLst>
              <a:ext uri="{FF2B5EF4-FFF2-40B4-BE49-F238E27FC236}">
                <a16:creationId xmlns:a16="http://schemas.microsoft.com/office/drawing/2014/main" id="{C3926782-A3C9-0952-0800-B60F22BA5352}"/>
              </a:ext>
            </a:extLst>
          </p:cNvPr>
          <p:cNvSpPr txBox="1"/>
          <p:nvPr/>
        </p:nvSpPr>
        <p:spPr>
          <a:xfrm>
            <a:off x="-18575828"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6" name="2PARTNERSHIPPERIOD">
            <a:extLst>
              <a:ext uri="{FF2B5EF4-FFF2-40B4-BE49-F238E27FC236}">
                <a16:creationId xmlns:a16="http://schemas.microsoft.com/office/drawing/2014/main" id="{311EC978-4576-69AF-A444-3F5A983CCDB8}"/>
              </a:ext>
            </a:extLst>
          </p:cNvPr>
          <p:cNvSpPr txBox="1"/>
          <p:nvPr/>
        </p:nvSpPr>
        <p:spPr>
          <a:xfrm>
            <a:off x="-23071700"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graphicFrame>
        <p:nvGraphicFramePr>
          <p:cNvPr id="3" name="Diagram 2">
            <a:extLst>
              <a:ext uri="{FF2B5EF4-FFF2-40B4-BE49-F238E27FC236}">
                <a16:creationId xmlns:a16="http://schemas.microsoft.com/office/drawing/2014/main" id="{48CC4CF3-6356-A533-2C71-E58C5B1F9841}"/>
              </a:ext>
            </a:extLst>
          </p:cNvPr>
          <p:cNvGraphicFramePr/>
          <p:nvPr>
            <p:extLst>
              <p:ext uri="{D42A27DB-BD31-4B8C-83A1-F6EECF244321}">
                <p14:modId xmlns:p14="http://schemas.microsoft.com/office/powerpoint/2010/main" val="465615685"/>
              </p:ext>
            </p:extLst>
          </p:nvPr>
        </p:nvGraphicFramePr>
        <p:xfrm>
          <a:off x="1482226" y="2425341"/>
          <a:ext cx="9227547" cy="41979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0" name="Rectangle 59">
            <a:extLst>
              <a:ext uri="{FF2B5EF4-FFF2-40B4-BE49-F238E27FC236}">
                <a16:creationId xmlns:a16="http://schemas.microsoft.com/office/drawing/2014/main" id="{864B97DC-EBD1-1FE2-0552-98BD0E69941E}"/>
              </a:ext>
            </a:extLst>
          </p:cNvPr>
          <p:cNvSpPr/>
          <p:nvPr/>
        </p:nvSpPr>
        <p:spPr>
          <a:xfrm>
            <a:off x="4369870" y="5823284"/>
            <a:ext cx="2233061" cy="317634"/>
          </a:xfrm>
          <a:prstGeom prst="rect">
            <a:avLst/>
          </a:prstGeom>
          <a:solidFill>
            <a:srgbClr val="7E24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Tree>
    <p:extLst>
      <p:ext uri="{BB962C8B-B14F-4D97-AF65-F5344CB8AC3E}">
        <p14:creationId xmlns:p14="http://schemas.microsoft.com/office/powerpoint/2010/main" val="608560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graphicEl>
                                              <a:dgm id="{172D71B0-F286-4DED-8FBB-F64A27BC78E7}"/>
                                            </p:graphicEl>
                                          </p:spTgt>
                                        </p:tgtEl>
                                        <p:attrNameLst>
                                          <p:attrName>style.visibility</p:attrName>
                                        </p:attrNameLst>
                                      </p:cBhvr>
                                      <p:to>
                                        <p:strVal val="visible"/>
                                      </p:to>
                                    </p:set>
                                    <p:animEffect transition="in" filter="fade">
                                      <p:cBhvr>
                                        <p:cTn id="7" dur="1000"/>
                                        <p:tgtEl>
                                          <p:spTgt spid="3">
                                            <p:graphicEl>
                                              <a:dgm id="{172D71B0-F286-4DED-8FBB-F64A27BC78E7}"/>
                                            </p:graphicEl>
                                          </p:spTgt>
                                        </p:tgtEl>
                                      </p:cBhvr>
                                    </p:animEffect>
                                    <p:anim calcmode="lin" valueType="num">
                                      <p:cBhvr>
                                        <p:cTn id="8" dur="1000" fill="hold"/>
                                        <p:tgtEl>
                                          <p:spTgt spid="3">
                                            <p:graphicEl>
                                              <a:dgm id="{172D71B0-F286-4DED-8FBB-F64A27BC78E7}"/>
                                            </p:graphicEl>
                                          </p:spTgt>
                                        </p:tgtEl>
                                        <p:attrNameLst>
                                          <p:attrName>ppt_x</p:attrName>
                                        </p:attrNameLst>
                                      </p:cBhvr>
                                      <p:tavLst>
                                        <p:tav tm="0">
                                          <p:val>
                                            <p:strVal val="#ppt_x"/>
                                          </p:val>
                                        </p:tav>
                                        <p:tav tm="100000">
                                          <p:val>
                                            <p:strVal val="#ppt_x"/>
                                          </p:val>
                                        </p:tav>
                                      </p:tavLst>
                                    </p:anim>
                                    <p:anim calcmode="lin" valueType="num">
                                      <p:cBhvr>
                                        <p:cTn id="9" dur="1000" fill="hold"/>
                                        <p:tgtEl>
                                          <p:spTgt spid="3">
                                            <p:graphicEl>
                                              <a:dgm id="{172D71B0-F286-4DED-8FBB-F64A27BC78E7}"/>
                                            </p:graphic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graphicEl>
                                              <a:dgm id="{0DABE4F7-F7CD-4465-A20B-04839B9E495F}"/>
                                            </p:graphicEl>
                                          </p:spTgt>
                                        </p:tgtEl>
                                        <p:attrNameLst>
                                          <p:attrName>style.visibility</p:attrName>
                                        </p:attrNameLst>
                                      </p:cBhvr>
                                      <p:to>
                                        <p:strVal val="visible"/>
                                      </p:to>
                                    </p:set>
                                    <p:animEffect transition="in" filter="fade">
                                      <p:cBhvr>
                                        <p:cTn id="12" dur="1000"/>
                                        <p:tgtEl>
                                          <p:spTgt spid="3">
                                            <p:graphicEl>
                                              <a:dgm id="{0DABE4F7-F7CD-4465-A20B-04839B9E495F}"/>
                                            </p:graphicEl>
                                          </p:spTgt>
                                        </p:tgtEl>
                                      </p:cBhvr>
                                    </p:animEffect>
                                    <p:anim calcmode="lin" valueType="num">
                                      <p:cBhvr>
                                        <p:cTn id="13" dur="1000" fill="hold"/>
                                        <p:tgtEl>
                                          <p:spTgt spid="3">
                                            <p:graphicEl>
                                              <a:dgm id="{0DABE4F7-F7CD-4465-A20B-04839B9E495F}"/>
                                            </p:graphicEl>
                                          </p:spTgt>
                                        </p:tgtEl>
                                        <p:attrNameLst>
                                          <p:attrName>ppt_x</p:attrName>
                                        </p:attrNameLst>
                                      </p:cBhvr>
                                      <p:tavLst>
                                        <p:tav tm="0">
                                          <p:val>
                                            <p:strVal val="#ppt_x"/>
                                          </p:val>
                                        </p:tav>
                                        <p:tav tm="100000">
                                          <p:val>
                                            <p:strVal val="#ppt_x"/>
                                          </p:val>
                                        </p:tav>
                                      </p:tavLst>
                                    </p:anim>
                                    <p:anim calcmode="lin" valueType="num">
                                      <p:cBhvr>
                                        <p:cTn id="14" dur="1000" fill="hold"/>
                                        <p:tgtEl>
                                          <p:spTgt spid="3">
                                            <p:graphicEl>
                                              <a:dgm id="{0DABE4F7-F7CD-4465-A20B-04839B9E495F}"/>
                                            </p:graphicEl>
                                          </p:spTgt>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
                                            <p:graphicEl>
                                              <a:dgm id="{D98E757F-400F-4C58-9080-135C624F65FB}"/>
                                            </p:graphicEl>
                                          </p:spTgt>
                                        </p:tgtEl>
                                        <p:attrNameLst>
                                          <p:attrName>style.visibility</p:attrName>
                                        </p:attrNameLst>
                                      </p:cBhvr>
                                      <p:to>
                                        <p:strVal val="visible"/>
                                      </p:to>
                                    </p:set>
                                    <p:animEffect transition="in" filter="fade">
                                      <p:cBhvr>
                                        <p:cTn id="17" dur="1000"/>
                                        <p:tgtEl>
                                          <p:spTgt spid="3">
                                            <p:graphicEl>
                                              <a:dgm id="{D98E757F-400F-4C58-9080-135C624F65FB}"/>
                                            </p:graphicEl>
                                          </p:spTgt>
                                        </p:tgtEl>
                                      </p:cBhvr>
                                    </p:animEffect>
                                    <p:anim calcmode="lin" valueType="num">
                                      <p:cBhvr>
                                        <p:cTn id="18" dur="1000" fill="hold"/>
                                        <p:tgtEl>
                                          <p:spTgt spid="3">
                                            <p:graphicEl>
                                              <a:dgm id="{D98E757F-400F-4C58-9080-135C624F65FB}"/>
                                            </p:graphicEl>
                                          </p:spTgt>
                                        </p:tgtEl>
                                        <p:attrNameLst>
                                          <p:attrName>ppt_x</p:attrName>
                                        </p:attrNameLst>
                                      </p:cBhvr>
                                      <p:tavLst>
                                        <p:tav tm="0">
                                          <p:val>
                                            <p:strVal val="#ppt_x"/>
                                          </p:val>
                                        </p:tav>
                                        <p:tav tm="100000">
                                          <p:val>
                                            <p:strVal val="#ppt_x"/>
                                          </p:val>
                                        </p:tav>
                                      </p:tavLst>
                                    </p:anim>
                                    <p:anim calcmode="lin" valueType="num">
                                      <p:cBhvr>
                                        <p:cTn id="19" dur="1000" fill="hold"/>
                                        <p:tgtEl>
                                          <p:spTgt spid="3">
                                            <p:graphicEl>
                                              <a:dgm id="{D98E757F-400F-4C58-9080-135C624F65FB}"/>
                                            </p:graphic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3">
                                            <p:graphicEl>
                                              <a:dgm id="{3AF44084-1DB1-4D0F-BC28-7F145B07848A}"/>
                                            </p:graphicEl>
                                          </p:spTgt>
                                        </p:tgtEl>
                                        <p:attrNameLst>
                                          <p:attrName>style.visibility</p:attrName>
                                        </p:attrNameLst>
                                      </p:cBhvr>
                                      <p:to>
                                        <p:strVal val="visible"/>
                                      </p:to>
                                    </p:set>
                                    <p:animEffect transition="in" filter="fade">
                                      <p:cBhvr>
                                        <p:cTn id="23" dur="1000"/>
                                        <p:tgtEl>
                                          <p:spTgt spid="3">
                                            <p:graphicEl>
                                              <a:dgm id="{3AF44084-1DB1-4D0F-BC28-7F145B07848A}"/>
                                            </p:graphicEl>
                                          </p:spTgt>
                                        </p:tgtEl>
                                      </p:cBhvr>
                                    </p:animEffect>
                                    <p:anim calcmode="lin" valueType="num">
                                      <p:cBhvr>
                                        <p:cTn id="24" dur="1000" fill="hold"/>
                                        <p:tgtEl>
                                          <p:spTgt spid="3">
                                            <p:graphicEl>
                                              <a:dgm id="{3AF44084-1DB1-4D0F-BC28-7F145B07848A}"/>
                                            </p:graphicEl>
                                          </p:spTgt>
                                        </p:tgtEl>
                                        <p:attrNameLst>
                                          <p:attrName>ppt_x</p:attrName>
                                        </p:attrNameLst>
                                      </p:cBhvr>
                                      <p:tavLst>
                                        <p:tav tm="0">
                                          <p:val>
                                            <p:strVal val="#ppt_x"/>
                                          </p:val>
                                        </p:tav>
                                        <p:tav tm="100000">
                                          <p:val>
                                            <p:strVal val="#ppt_x"/>
                                          </p:val>
                                        </p:tav>
                                      </p:tavLst>
                                    </p:anim>
                                    <p:anim calcmode="lin" valueType="num">
                                      <p:cBhvr>
                                        <p:cTn id="25" dur="1000" fill="hold"/>
                                        <p:tgtEl>
                                          <p:spTgt spid="3">
                                            <p:graphicEl>
                                              <a:dgm id="{3AF44084-1DB1-4D0F-BC28-7F145B07848A}"/>
                                            </p:graphicEl>
                                          </p:spTgt>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3">
                                            <p:graphicEl>
                                              <a:dgm id="{6A034F8F-9AD2-4706-9BAE-3E49B7E073FD}"/>
                                            </p:graphicEl>
                                          </p:spTgt>
                                        </p:tgtEl>
                                        <p:attrNameLst>
                                          <p:attrName>style.visibility</p:attrName>
                                        </p:attrNameLst>
                                      </p:cBhvr>
                                      <p:to>
                                        <p:strVal val="visible"/>
                                      </p:to>
                                    </p:set>
                                    <p:animEffect transition="in" filter="fade">
                                      <p:cBhvr>
                                        <p:cTn id="28" dur="1000"/>
                                        <p:tgtEl>
                                          <p:spTgt spid="3">
                                            <p:graphicEl>
                                              <a:dgm id="{6A034F8F-9AD2-4706-9BAE-3E49B7E073FD}"/>
                                            </p:graphicEl>
                                          </p:spTgt>
                                        </p:tgtEl>
                                      </p:cBhvr>
                                    </p:animEffect>
                                    <p:anim calcmode="lin" valueType="num">
                                      <p:cBhvr>
                                        <p:cTn id="29" dur="1000" fill="hold"/>
                                        <p:tgtEl>
                                          <p:spTgt spid="3">
                                            <p:graphicEl>
                                              <a:dgm id="{6A034F8F-9AD2-4706-9BAE-3E49B7E073FD}"/>
                                            </p:graphicEl>
                                          </p:spTgt>
                                        </p:tgtEl>
                                        <p:attrNameLst>
                                          <p:attrName>ppt_x</p:attrName>
                                        </p:attrNameLst>
                                      </p:cBhvr>
                                      <p:tavLst>
                                        <p:tav tm="0">
                                          <p:val>
                                            <p:strVal val="#ppt_x"/>
                                          </p:val>
                                        </p:tav>
                                        <p:tav tm="100000">
                                          <p:val>
                                            <p:strVal val="#ppt_x"/>
                                          </p:val>
                                        </p:tav>
                                      </p:tavLst>
                                    </p:anim>
                                    <p:anim calcmode="lin" valueType="num">
                                      <p:cBhvr>
                                        <p:cTn id="30" dur="1000" fill="hold"/>
                                        <p:tgtEl>
                                          <p:spTgt spid="3">
                                            <p:graphicEl>
                                              <a:dgm id="{6A034F8F-9AD2-4706-9BAE-3E49B7E073FD}"/>
                                            </p:graphicEl>
                                          </p:spTgt>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3">
                                            <p:graphicEl>
                                              <a:dgm id="{E2DBD251-6ADB-4008-A990-2FC4D24EDE48}"/>
                                            </p:graphicEl>
                                          </p:spTgt>
                                        </p:tgtEl>
                                        <p:attrNameLst>
                                          <p:attrName>style.visibility</p:attrName>
                                        </p:attrNameLst>
                                      </p:cBhvr>
                                      <p:to>
                                        <p:strVal val="visible"/>
                                      </p:to>
                                    </p:set>
                                    <p:animEffect transition="in" filter="fade">
                                      <p:cBhvr>
                                        <p:cTn id="33" dur="1000"/>
                                        <p:tgtEl>
                                          <p:spTgt spid="3">
                                            <p:graphicEl>
                                              <a:dgm id="{E2DBD251-6ADB-4008-A990-2FC4D24EDE48}"/>
                                            </p:graphicEl>
                                          </p:spTgt>
                                        </p:tgtEl>
                                      </p:cBhvr>
                                    </p:animEffect>
                                    <p:anim calcmode="lin" valueType="num">
                                      <p:cBhvr>
                                        <p:cTn id="34" dur="1000" fill="hold"/>
                                        <p:tgtEl>
                                          <p:spTgt spid="3">
                                            <p:graphicEl>
                                              <a:dgm id="{E2DBD251-6ADB-4008-A990-2FC4D24EDE48}"/>
                                            </p:graphicEl>
                                          </p:spTgt>
                                        </p:tgtEl>
                                        <p:attrNameLst>
                                          <p:attrName>ppt_x</p:attrName>
                                        </p:attrNameLst>
                                      </p:cBhvr>
                                      <p:tavLst>
                                        <p:tav tm="0">
                                          <p:val>
                                            <p:strVal val="#ppt_x"/>
                                          </p:val>
                                        </p:tav>
                                        <p:tav tm="100000">
                                          <p:val>
                                            <p:strVal val="#ppt_x"/>
                                          </p:val>
                                        </p:tav>
                                      </p:tavLst>
                                    </p:anim>
                                    <p:anim calcmode="lin" valueType="num">
                                      <p:cBhvr>
                                        <p:cTn id="35" dur="1000" fill="hold"/>
                                        <p:tgtEl>
                                          <p:spTgt spid="3">
                                            <p:graphicEl>
                                              <a:dgm id="{E2DBD251-6ADB-4008-A990-2FC4D24EDE48}"/>
                                            </p:graphicEl>
                                          </p:spTgt>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lvlAtOnce"/>
        </p:bldSub>
      </p:bldGraphic>
      <p:bldP spid="6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9DB16032-07DD-930D-F810-181632213558}"/>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65B831CD-147B-D7A4-714F-8B1D5812C64D}"/>
              </a:ext>
            </a:extLst>
          </p:cNvPr>
          <p:cNvPicPr>
            <a:picLocks noChangeAspect="1"/>
          </p:cNvPicPr>
          <p:nvPr/>
        </p:nvPicPr>
        <p:blipFill>
          <a:blip r:embed="rId2">
            <a:alphaModFix amt="15000"/>
            <a:duotone>
              <a:prstClr val="black"/>
              <a:schemeClr val="accent6">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Box 1">
            <a:extLst>
              <a:ext uri="{FF2B5EF4-FFF2-40B4-BE49-F238E27FC236}">
                <a16:creationId xmlns:a16="http://schemas.microsoft.com/office/drawing/2014/main" id="{E2CB80E4-ABB5-BA05-06AA-61DA7E6D7E2C}"/>
              </a:ext>
            </a:extLst>
          </p:cNvPr>
          <p:cNvSpPr txBox="1"/>
          <p:nvPr/>
        </p:nvSpPr>
        <p:spPr>
          <a:xfrm>
            <a:off x="125731" y="314419"/>
            <a:ext cx="11944350" cy="1200329"/>
          </a:xfrm>
          <a:prstGeom prst="rect">
            <a:avLst/>
          </a:prstGeom>
          <a:noFill/>
        </p:spPr>
        <p:txBody>
          <a:bodyPr wrap="square" rtlCol="0">
            <a:spAutoFit/>
          </a:bodyPr>
          <a:lstStyle/>
          <a:p>
            <a:pPr algn="ctr"/>
            <a:r>
              <a:rPr lang="en-US" sz="7200" spc="300" dirty="0">
                <a:solidFill>
                  <a:srgbClr val="004D3F"/>
                </a:solidFill>
                <a:latin typeface="Impact" panose="020B0806030902050204" pitchFamily="34" charset="0"/>
              </a:rPr>
              <a:t>AGREEMENT PREPARATION</a:t>
            </a:r>
            <a:endParaRPr lang="en-AE" sz="7200" spc="300" dirty="0">
              <a:solidFill>
                <a:srgbClr val="004D3F"/>
              </a:solidFill>
              <a:latin typeface="Impact" panose="020B0806030902050204" pitchFamily="34" charset="0"/>
            </a:endParaRPr>
          </a:p>
        </p:txBody>
      </p:sp>
      <p:sp>
        <p:nvSpPr>
          <p:cNvPr id="7" name="Rectangle: Rounded Corners 6">
            <a:extLst>
              <a:ext uri="{FF2B5EF4-FFF2-40B4-BE49-F238E27FC236}">
                <a16:creationId xmlns:a16="http://schemas.microsoft.com/office/drawing/2014/main" id="{AE5134E0-C3C6-B1FD-0D43-29B7F617EF5B}"/>
              </a:ext>
            </a:extLst>
          </p:cNvPr>
          <p:cNvSpPr>
            <a:spLocks/>
          </p:cNvSpPr>
          <p:nvPr/>
        </p:nvSpPr>
        <p:spPr>
          <a:xfrm>
            <a:off x="4826000" y="1637555"/>
            <a:ext cx="2540000" cy="690778"/>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SENT">
            <a:extLst>
              <a:ext uri="{FF2B5EF4-FFF2-40B4-BE49-F238E27FC236}">
                <a16:creationId xmlns:a16="http://schemas.microsoft.com/office/drawing/2014/main" id="{413F88F4-1880-E046-CE99-53F81885CA56}"/>
              </a:ext>
            </a:extLst>
          </p:cNvPr>
          <p:cNvSpPr txBox="1"/>
          <p:nvPr/>
        </p:nvSpPr>
        <p:spPr>
          <a:xfrm>
            <a:off x="-14292404" y="1739212"/>
            <a:ext cx="2536680" cy="461665"/>
          </a:xfrm>
          <a:prstGeom prst="rect">
            <a:avLst/>
          </a:prstGeom>
          <a:noFill/>
        </p:spPr>
        <p:txBody>
          <a:bodyPr wrap="square" rtlCol="0" anchor="ctr">
            <a:noAutofit/>
          </a:bodyPr>
          <a:lstStyle/>
          <a:p>
            <a:pPr algn="ctr"/>
            <a:r>
              <a:rPr lang="en-US" spc="300" dirty="0">
                <a:solidFill>
                  <a:srgbClr val="092629"/>
                </a:solidFill>
                <a:latin typeface="Gilmer Bold" panose="00000800000000000000" pitchFamily="50" charset="0"/>
              </a:rPr>
              <a:t>CONSENT</a:t>
            </a:r>
            <a:endParaRPr lang="en-AE" spc="300" dirty="0">
              <a:solidFill>
                <a:srgbClr val="092629"/>
              </a:solidFill>
              <a:latin typeface="Gilmer Bold" panose="00000800000000000000" pitchFamily="50" charset="0"/>
            </a:endParaRPr>
          </a:p>
        </p:txBody>
      </p:sp>
      <p:sp>
        <p:nvSpPr>
          <p:cNvPr id="5" name="!!TYPEOFBUSINESS">
            <a:extLst>
              <a:ext uri="{FF2B5EF4-FFF2-40B4-BE49-F238E27FC236}">
                <a16:creationId xmlns:a16="http://schemas.microsoft.com/office/drawing/2014/main" id="{9E07A010-715D-C66D-AB15-BFE0E0688130}"/>
              </a:ext>
            </a:extLst>
          </p:cNvPr>
          <p:cNvSpPr txBox="1"/>
          <p:nvPr/>
        </p:nvSpPr>
        <p:spPr>
          <a:xfrm>
            <a:off x="-11656500" y="1739212"/>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sp>
        <p:nvSpPr>
          <p:cNvPr id="16" name="!!!CAPITALINVESTMENT">
            <a:extLst>
              <a:ext uri="{FF2B5EF4-FFF2-40B4-BE49-F238E27FC236}">
                <a16:creationId xmlns:a16="http://schemas.microsoft.com/office/drawing/2014/main" id="{6E581508-2CA8-60EA-20CB-27F47B65D27F}"/>
              </a:ext>
            </a:extLst>
          </p:cNvPr>
          <p:cNvSpPr txBox="1"/>
          <p:nvPr/>
        </p:nvSpPr>
        <p:spPr>
          <a:xfrm>
            <a:off x="-7690594" y="1739212"/>
            <a:ext cx="4363587"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CAPITAL INVESTMENT</a:t>
            </a:r>
          </a:p>
        </p:txBody>
      </p:sp>
      <p:sp>
        <p:nvSpPr>
          <p:cNvPr id="18" name="!!!!PROFITSHARING">
            <a:extLst>
              <a:ext uri="{FF2B5EF4-FFF2-40B4-BE49-F238E27FC236}">
                <a16:creationId xmlns:a16="http://schemas.microsoft.com/office/drawing/2014/main" id="{AF38F08A-DAFD-581A-07D2-EF9BBF8781B4}"/>
              </a:ext>
            </a:extLst>
          </p:cNvPr>
          <p:cNvSpPr txBox="1"/>
          <p:nvPr/>
        </p:nvSpPr>
        <p:spPr>
          <a:xfrm>
            <a:off x="-3227783" y="1739212"/>
            <a:ext cx="3563004"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PROFIT SHARING </a:t>
            </a:r>
            <a:endParaRPr lang="en-IN" dirty="0">
              <a:solidFill>
                <a:srgbClr val="092629"/>
              </a:solidFill>
            </a:endParaRPr>
          </a:p>
        </p:txBody>
      </p:sp>
      <p:sp>
        <p:nvSpPr>
          <p:cNvPr id="21" name="!!!!!EXPENSES">
            <a:extLst>
              <a:ext uri="{FF2B5EF4-FFF2-40B4-BE49-F238E27FC236}">
                <a16:creationId xmlns:a16="http://schemas.microsoft.com/office/drawing/2014/main" id="{B60EAA21-AEE9-1B87-9E2D-87BE73D22594}"/>
              </a:ext>
            </a:extLst>
          </p:cNvPr>
          <p:cNvSpPr txBox="1"/>
          <p:nvPr/>
        </p:nvSpPr>
        <p:spPr>
          <a:xfrm>
            <a:off x="4994392" y="1739212"/>
            <a:ext cx="2203215"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2400" dirty="0">
                <a:solidFill>
                  <a:srgbClr val="C3C9BB"/>
                </a:solidFill>
              </a:rPr>
              <a:t>EXPENSES</a:t>
            </a:r>
            <a:endParaRPr lang="en-AE" sz="2400" dirty="0">
              <a:solidFill>
                <a:srgbClr val="C3C9BB"/>
              </a:solidFill>
            </a:endParaRPr>
          </a:p>
        </p:txBody>
      </p:sp>
      <p:sp>
        <p:nvSpPr>
          <p:cNvPr id="25" name="!!!!!!RIGHTSOFPARTNERS">
            <a:extLst>
              <a:ext uri="{FF2B5EF4-FFF2-40B4-BE49-F238E27FC236}">
                <a16:creationId xmlns:a16="http://schemas.microsoft.com/office/drawing/2014/main" id="{7D5D83C7-081D-E905-0625-F63A8338EDE4}"/>
              </a:ext>
            </a:extLst>
          </p:cNvPr>
          <p:cNvSpPr txBox="1"/>
          <p:nvPr/>
        </p:nvSpPr>
        <p:spPr>
          <a:xfrm>
            <a:off x="7296831" y="1739212"/>
            <a:ext cx="449977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RIGHTS OF PARTNERS </a:t>
            </a:r>
            <a:endParaRPr lang="en-IN" dirty="0">
              <a:solidFill>
                <a:srgbClr val="092629"/>
              </a:solidFill>
            </a:endParaRPr>
          </a:p>
        </p:txBody>
      </p:sp>
      <p:sp>
        <p:nvSpPr>
          <p:cNvPr id="27" name="!!!!!!!TERMSANDCONDITIONS">
            <a:extLst>
              <a:ext uri="{FF2B5EF4-FFF2-40B4-BE49-F238E27FC236}">
                <a16:creationId xmlns:a16="http://schemas.microsoft.com/office/drawing/2014/main" id="{CB995951-9C56-32B7-632A-4F9494ECC4C3}"/>
              </a:ext>
            </a:extLst>
          </p:cNvPr>
          <p:cNvSpPr txBox="1"/>
          <p:nvPr/>
        </p:nvSpPr>
        <p:spPr>
          <a:xfrm>
            <a:off x="434445" y="1739212"/>
            <a:ext cx="446072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TERMS &amp; CONDITIONS</a:t>
            </a:r>
            <a:endParaRPr lang="en-IN" dirty="0">
              <a:solidFill>
                <a:srgbClr val="092629"/>
              </a:solidFill>
            </a:endParaRPr>
          </a:p>
        </p:txBody>
      </p:sp>
      <p:sp>
        <p:nvSpPr>
          <p:cNvPr id="29" name="!!!!!!!!VIOLATIONTERMS">
            <a:extLst>
              <a:ext uri="{FF2B5EF4-FFF2-40B4-BE49-F238E27FC236}">
                <a16:creationId xmlns:a16="http://schemas.microsoft.com/office/drawing/2014/main" id="{9B1B7A21-C506-B1EA-6A9E-9EA96BE3D71F}"/>
              </a:ext>
            </a:extLst>
          </p:cNvPr>
          <p:cNvSpPr txBox="1"/>
          <p:nvPr/>
        </p:nvSpPr>
        <p:spPr>
          <a:xfrm>
            <a:off x="11895828" y="1739212"/>
            <a:ext cx="377252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VIOLATION TERMS </a:t>
            </a:r>
            <a:endParaRPr lang="en-IN" dirty="0">
              <a:solidFill>
                <a:srgbClr val="092629"/>
              </a:solidFill>
            </a:endParaRPr>
          </a:p>
        </p:txBody>
      </p:sp>
      <p:sp>
        <p:nvSpPr>
          <p:cNvPr id="31" name="!!!!!!!!!PARTNERSHIPPERIOD">
            <a:extLst>
              <a:ext uri="{FF2B5EF4-FFF2-40B4-BE49-F238E27FC236}">
                <a16:creationId xmlns:a16="http://schemas.microsoft.com/office/drawing/2014/main" id="{3DAE6ADC-123B-57B0-B057-DD4B2293EB66}"/>
              </a:ext>
            </a:extLst>
          </p:cNvPr>
          <p:cNvSpPr txBox="1"/>
          <p:nvPr/>
        </p:nvSpPr>
        <p:spPr>
          <a:xfrm>
            <a:off x="15767574"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33" name="!!!!!!!!!!DISSOLUTIONTERMS">
            <a:extLst>
              <a:ext uri="{FF2B5EF4-FFF2-40B4-BE49-F238E27FC236}">
                <a16:creationId xmlns:a16="http://schemas.microsoft.com/office/drawing/2014/main" id="{0DB6AA93-DDFE-D6DC-91AC-ACDC768C3E76}"/>
              </a:ext>
            </a:extLst>
          </p:cNvPr>
          <p:cNvSpPr txBox="1"/>
          <p:nvPr/>
        </p:nvSpPr>
        <p:spPr>
          <a:xfrm>
            <a:off x="20263441"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5" name="1DISSOLUTIONTERMS">
            <a:extLst>
              <a:ext uri="{FF2B5EF4-FFF2-40B4-BE49-F238E27FC236}">
                <a16:creationId xmlns:a16="http://schemas.microsoft.com/office/drawing/2014/main" id="{192F8326-848A-C578-483B-489A332AB5D2}"/>
              </a:ext>
            </a:extLst>
          </p:cNvPr>
          <p:cNvSpPr txBox="1"/>
          <p:nvPr/>
        </p:nvSpPr>
        <p:spPr>
          <a:xfrm>
            <a:off x="-18575828"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6" name="2PARTNERSHIPPERIOD">
            <a:extLst>
              <a:ext uri="{FF2B5EF4-FFF2-40B4-BE49-F238E27FC236}">
                <a16:creationId xmlns:a16="http://schemas.microsoft.com/office/drawing/2014/main" id="{ED30358E-64AA-69AC-972B-0FDE9CF85B60}"/>
              </a:ext>
            </a:extLst>
          </p:cNvPr>
          <p:cNvSpPr txBox="1"/>
          <p:nvPr/>
        </p:nvSpPr>
        <p:spPr>
          <a:xfrm>
            <a:off x="-23071700"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60" name="Rectangle 59">
            <a:extLst>
              <a:ext uri="{FF2B5EF4-FFF2-40B4-BE49-F238E27FC236}">
                <a16:creationId xmlns:a16="http://schemas.microsoft.com/office/drawing/2014/main" id="{04446B49-4592-D2F2-EE62-3B7C80E38313}"/>
              </a:ext>
            </a:extLst>
          </p:cNvPr>
          <p:cNvSpPr/>
          <p:nvPr/>
        </p:nvSpPr>
        <p:spPr>
          <a:xfrm>
            <a:off x="-1965048" y="-194553"/>
            <a:ext cx="14902898" cy="7236559"/>
          </a:xfrm>
          <a:prstGeom prst="rect">
            <a:avLst/>
          </a:prstGeom>
          <a:solidFill>
            <a:srgbClr val="7E24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 name="TextBox 5">
            <a:extLst>
              <a:ext uri="{FF2B5EF4-FFF2-40B4-BE49-F238E27FC236}">
                <a16:creationId xmlns:a16="http://schemas.microsoft.com/office/drawing/2014/main" id="{E5F6C4E5-3415-FC5A-FEDE-33EFBD730FBD}"/>
              </a:ext>
            </a:extLst>
          </p:cNvPr>
          <p:cNvSpPr txBox="1"/>
          <p:nvPr/>
        </p:nvSpPr>
        <p:spPr>
          <a:xfrm>
            <a:off x="1374843" y="778214"/>
            <a:ext cx="9442314" cy="830997"/>
          </a:xfrm>
          <a:prstGeom prst="rect">
            <a:avLst/>
          </a:prstGeom>
          <a:noFill/>
        </p:spPr>
        <p:txBody>
          <a:bodyPr wrap="square" rtlCol="0">
            <a:spAutoFit/>
          </a:bodyPr>
          <a:lstStyle/>
          <a:p>
            <a:pPr algn="ctr"/>
            <a:r>
              <a:rPr lang="en-US" sz="4800" spc="300" dirty="0">
                <a:solidFill>
                  <a:srgbClr val="C3C9BB"/>
                </a:solidFill>
                <a:latin typeface="Gilmer Bold" panose="00000800000000000000" pitchFamily="50" charset="0"/>
              </a:rPr>
              <a:t>PARTNER’S PROPERTY</a:t>
            </a:r>
            <a:endParaRPr lang="en-AE" sz="4800" spc="300" dirty="0">
              <a:solidFill>
                <a:srgbClr val="C3C9BB"/>
              </a:solidFill>
              <a:latin typeface="Gilmer Bold" panose="00000800000000000000" pitchFamily="50" charset="0"/>
            </a:endParaRPr>
          </a:p>
        </p:txBody>
      </p:sp>
      <p:grpSp>
        <p:nvGrpSpPr>
          <p:cNvPr id="8" name="Group 7">
            <a:extLst>
              <a:ext uri="{FF2B5EF4-FFF2-40B4-BE49-F238E27FC236}">
                <a16:creationId xmlns:a16="http://schemas.microsoft.com/office/drawing/2014/main" id="{E3BDB463-259F-F4F2-55AA-FBC7F67A7C1A}"/>
              </a:ext>
            </a:extLst>
          </p:cNvPr>
          <p:cNvGrpSpPr/>
          <p:nvPr/>
        </p:nvGrpSpPr>
        <p:grpSpPr>
          <a:xfrm>
            <a:off x="2452516" y="2282848"/>
            <a:ext cx="7286968" cy="3597718"/>
            <a:chOff x="2424802" y="2464432"/>
            <a:chExt cx="7286968" cy="3597718"/>
          </a:xfrm>
        </p:grpSpPr>
        <p:pic>
          <p:nvPicPr>
            <p:cNvPr id="9" name="Picture 8">
              <a:extLst>
                <a:ext uri="{FF2B5EF4-FFF2-40B4-BE49-F238E27FC236}">
                  <a16:creationId xmlns:a16="http://schemas.microsoft.com/office/drawing/2014/main" id="{A6CC1141-18E5-6C12-6A62-DBBD092D56FF}"/>
                </a:ext>
              </a:extLst>
            </p:cNvPr>
            <p:cNvPicPr>
              <a:picLocks noChangeAspect="1"/>
            </p:cNvPicPr>
            <p:nvPr/>
          </p:nvPicPr>
          <p:blipFill rotWithShape="1">
            <a:blip r:embed="rId4"/>
            <a:srcRect t="22668" b="42420"/>
            <a:stretch/>
          </p:blipFill>
          <p:spPr>
            <a:xfrm>
              <a:off x="2424802" y="2464432"/>
              <a:ext cx="7286968" cy="359771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Rectangle 9">
              <a:extLst>
                <a:ext uri="{FF2B5EF4-FFF2-40B4-BE49-F238E27FC236}">
                  <a16:creationId xmlns:a16="http://schemas.microsoft.com/office/drawing/2014/main" id="{12D64EB5-ED6C-7819-4F1B-D0A2C37CEE95}"/>
                </a:ext>
              </a:extLst>
            </p:cNvPr>
            <p:cNvSpPr/>
            <p:nvPr/>
          </p:nvSpPr>
          <p:spPr>
            <a:xfrm>
              <a:off x="2800798" y="2464432"/>
              <a:ext cx="6564629" cy="14085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B579C73-AB56-39AA-E9D5-A64DD43DA80C}"/>
                </a:ext>
              </a:extLst>
            </p:cNvPr>
            <p:cNvSpPr/>
            <p:nvPr/>
          </p:nvSpPr>
          <p:spPr>
            <a:xfrm>
              <a:off x="2800798" y="3948654"/>
              <a:ext cx="6564629" cy="701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22265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4B78D632-2D02-793C-6803-6230C1D21161}"/>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FD33AE44-3003-C0A8-6C51-94271E9EB8D1}"/>
              </a:ext>
            </a:extLst>
          </p:cNvPr>
          <p:cNvPicPr>
            <a:picLocks noChangeAspect="1"/>
          </p:cNvPicPr>
          <p:nvPr/>
        </p:nvPicPr>
        <p:blipFill>
          <a:blip r:embed="rId2">
            <a:alphaModFix amt="15000"/>
            <a:duotone>
              <a:prstClr val="black"/>
              <a:schemeClr val="accent6">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Box 1">
            <a:extLst>
              <a:ext uri="{FF2B5EF4-FFF2-40B4-BE49-F238E27FC236}">
                <a16:creationId xmlns:a16="http://schemas.microsoft.com/office/drawing/2014/main" id="{EC73B6AC-1997-F9CB-9BCA-88CE1B3B5B3A}"/>
              </a:ext>
            </a:extLst>
          </p:cNvPr>
          <p:cNvSpPr txBox="1"/>
          <p:nvPr/>
        </p:nvSpPr>
        <p:spPr>
          <a:xfrm>
            <a:off x="125731" y="314419"/>
            <a:ext cx="11944350" cy="1200329"/>
          </a:xfrm>
          <a:prstGeom prst="rect">
            <a:avLst/>
          </a:prstGeom>
          <a:noFill/>
        </p:spPr>
        <p:txBody>
          <a:bodyPr wrap="square" rtlCol="0">
            <a:spAutoFit/>
          </a:bodyPr>
          <a:lstStyle/>
          <a:p>
            <a:pPr algn="ctr"/>
            <a:r>
              <a:rPr lang="en-US" sz="7200" spc="300" dirty="0">
                <a:solidFill>
                  <a:srgbClr val="004D3F"/>
                </a:solidFill>
                <a:latin typeface="Impact" panose="020B0806030902050204" pitchFamily="34" charset="0"/>
              </a:rPr>
              <a:t>AGREEMENT PREPARATION</a:t>
            </a:r>
            <a:endParaRPr lang="en-AE" sz="7200" spc="300" dirty="0">
              <a:solidFill>
                <a:srgbClr val="004D3F"/>
              </a:solidFill>
              <a:latin typeface="Impact" panose="020B0806030902050204" pitchFamily="34" charset="0"/>
            </a:endParaRPr>
          </a:p>
        </p:txBody>
      </p:sp>
      <p:sp>
        <p:nvSpPr>
          <p:cNvPr id="7" name="Rectangle: Rounded Corners 6">
            <a:extLst>
              <a:ext uri="{FF2B5EF4-FFF2-40B4-BE49-F238E27FC236}">
                <a16:creationId xmlns:a16="http://schemas.microsoft.com/office/drawing/2014/main" id="{388EAA3C-163D-32F5-BC36-527D15B15550}"/>
              </a:ext>
            </a:extLst>
          </p:cNvPr>
          <p:cNvSpPr>
            <a:spLocks/>
          </p:cNvSpPr>
          <p:nvPr/>
        </p:nvSpPr>
        <p:spPr>
          <a:xfrm>
            <a:off x="4826000" y="1637555"/>
            <a:ext cx="2540000" cy="690778"/>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SENT">
            <a:extLst>
              <a:ext uri="{FF2B5EF4-FFF2-40B4-BE49-F238E27FC236}">
                <a16:creationId xmlns:a16="http://schemas.microsoft.com/office/drawing/2014/main" id="{39064347-FF51-B62D-AFFB-31FBA01D845E}"/>
              </a:ext>
            </a:extLst>
          </p:cNvPr>
          <p:cNvSpPr txBox="1"/>
          <p:nvPr/>
        </p:nvSpPr>
        <p:spPr>
          <a:xfrm>
            <a:off x="-14292404" y="1739212"/>
            <a:ext cx="2536680" cy="461665"/>
          </a:xfrm>
          <a:prstGeom prst="rect">
            <a:avLst/>
          </a:prstGeom>
          <a:noFill/>
        </p:spPr>
        <p:txBody>
          <a:bodyPr wrap="square" rtlCol="0" anchor="ctr">
            <a:noAutofit/>
          </a:bodyPr>
          <a:lstStyle/>
          <a:p>
            <a:pPr algn="ctr"/>
            <a:r>
              <a:rPr lang="en-US" spc="300" dirty="0">
                <a:solidFill>
                  <a:srgbClr val="092629"/>
                </a:solidFill>
                <a:latin typeface="Gilmer Bold" panose="00000800000000000000" pitchFamily="50" charset="0"/>
              </a:rPr>
              <a:t>CONSENT</a:t>
            </a:r>
            <a:endParaRPr lang="en-AE" spc="300" dirty="0">
              <a:solidFill>
                <a:srgbClr val="092629"/>
              </a:solidFill>
              <a:latin typeface="Gilmer Bold" panose="00000800000000000000" pitchFamily="50" charset="0"/>
            </a:endParaRPr>
          </a:p>
        </p:txBody>
      </p:sp>
      <p:sp>
        <p:nvSpPr>
          <p:cNvPr id="5" name="!!TYPEOFBUSINESS">
            <a:extLst>
              <a:ext uri="{FF2B5EF4-FFF2-40B4-BE49-F238E27FC236}">
                <a16:creationId xmlns:a16="http://schemas.microsoft.com/office/drawing/2014/main" id="{134908FD-6420-0262-62C1-C3F2BE41484D}"/>
              </a:ext>
            </a:extLst>
          </p:cNvPr>
          <p:cNvSpPr txBox="1"/>
          <p:nvPr/>
        </p:nvSpPr>
        <p:spPr>
          <a:xfrm>
            <a:off x="-11656500" y="1739212"/>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sp>
        <p:nvSpPr>
          <p:cNvPr id="16" name="!!!CAPITALINVESTMENT">
            <a:extLst>
              <a:ext uri="{FF2B5EF4-FFF2-40B4-BE49-F238E27FC236}">
                <a16:creationId xmlns:a16="http://schemas.microsoft.com/office/drawing/2014/main" id="{5E16D7D8-4AE7-0747-C314-C797F8199F57}"/>
              </a:ext>
            </a:extLst>
          </p:cNvPr>
          <p:cNvSpPr txBox="1"/>
          <p:nvPr/>
        </p:nvSpPr>
        <p:spPr>
          <a:xfrm>
            <a:off x="-7690594" y="1739212"/>
            <a:ext cx="4363587"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CAPITAL INVESTMENT</a:t>
            </a:r>
          </a:p>
        </p:txBody>
      </p:sp>
      <p:sp>
        <p:nvSpPr>
          <p:cNvPr id="18" name="!!!!PROFITSHARING">
            <a:extLst>
              <a:ext uri="{FF2B5EF4-FFF2-40B4-BE49-F238E27FC236}">
                <a16:creationId xmlns:a16="http://schemas.microsoft.com/office/drawing/2014/main" id="{E14D9E84-B56D-AA22-34A6-22026D20F18C}"/>
              </a:ext>
            </a:extLst>
          </p:cNvPr>
          <p:cNvSpPr txBox="1"/>
          <p:nvPr/>
        </p:nvSpPr>
        <p:spPr>
          <a:xfrm>
            <a:off x="-3227783" y="1739212"/>
            <a:ext cx="3563004"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PROFIT SHARING </a:t>
            </a:r>
            <a:endParaRPr lang="en-IN" dirty="0">
              <a:solidFill>
                <a:srgbClr val="092629"/>
              </a:solidFill>
            </a:endParaRPr>
          </a:p>
        </p:txBody>
      </p:sp>
      <p:sp>
        <p:nvSpPr>
          <p:cNvPr id="21" name="!!!!!EXPENSES">
            <a:extLst>
              <a:ext uri="{FF2B5EF4-FFF2-40B4-BE49-F238E27FC236}">
                <a16:creationId xmlns:a16="http://schemas.microsoft.com/office/drawing/2014/main" id="{BDEB1CDA-5123-2FE2-F004-DE41B9427083}"/>
              </a:ext>
            </a:extLst>
          </p:cNvPr>
          <p:cNvSpPr txBox="1"/>
          <p:nvPr/>
        </p:nvSpPr>
        <p:spPr>
          <a:xfrm>
            <a:off x="4994392" y="1739212"/>
            <a:ext cx="2203215"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2400" dirty="0">
                <a:solidFill>
                  <a:srgbClr val="C3C9BB"/>
                </a:solidFill>
              </a:rPr>
              <a:t>EXPENSES</a:t>
            </a:r>
            <a:endParaRPr lang="en-AE" sz="2400" dirty="0">
              <a:solidFill>
                <a:srgbClr val="C3C9BB"/>
              </a:solidFill>
            </a:endParaRPr>
          </a:p>
        </p:txBody>
      </p:sp>
      <p:sp>
        <p:nvSpPr>
          <p:cNvPr id="25" name="!!!!!!RIGHTSOFPARTNERS">
            <a:extLst>
              <a:ext uri="{FF2B5EF4-FFF2-40B4-BE49-F238E27FC236}">
                <a16:creationId xmlns:a16="http://schemas.microsoft.com/office/drawing/2014/main" id="{F7242A2F-9F81-8B89-4C30-3498BC472C50}"/>
              </a:ext>
            </a:extLst>
          </p:cNvPr>
          <p:cNvSpPr txBox="1"/>
          <p:nvPr/>
        </p:nvSpPr>
        <p:spPr>
          <a:xfrm>
            <a:off x="7296831" y="1739212"/>
            <a:ext cx="449977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RIGHTS OF PARTNERS </a:t>
            </a:r>
            <a:endParaRPr lang="en-IN" dirty="0">
              <a:solidFill>
                <a:srgbClr val="092629"/>
              </a:solidFill>
            </a:endParaRPr>
          </a:p>
        </p:txBody>
      </p:sp>
      <p:sp>
        <p:nvSpPr>
          <p:cNvPr id="27" name="!!!!!!!TERMSANDCONDITIONS">
            <a:extLst>
              <a:ext uri="{FF2B5EF4-FFF2-40B4-BE49-F238E27FC236}">
                <a16:creationId xmlns:a16="http://schemas.microsoft.com/office/drawing/2014/main" id="{2438897E-99EB-1A0E-A023-C138C31C6D09}"/>
              </a:ext>
            </a:extLst>
          </p:cNvPr>
          <p:cNvSpPr txBox="1"/>
          <p:nvPr/>
        </p:nvSpPr>
        <p:spPr>
          <a:xfrm>
            <a:off x="434445" y="1739212"/>
            <a:ext cx="446072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TERMS &amp; CONDITIONS</a:t>
            </a:r>
            <a:endParaRPr lang="en-IN" dirty="0">
              <a:solidFill>
                <a:srgbClr val="092629"/>
              </a:solidFill>
            </a:endParaRPr>
          </a:p>
        </p:txBody>
      </p:sp>
      <p:sp>
        <p:nvSpPr>
          <p:cNvPr id="29" name="!!!!!!!!VIOLATIONTERMS">
            <a:extLst>
              <a:ext uri="{FF2B5EF4-FFF2-40B4-BE49-F238E27FC236}">
                <a16:creationId xmlns:a16="http://schemas.microsoft.com/office/drawing/2014/main" id="{3F7F7CF6-3B2E-55AE-E87F-3891E72EB043}"/>
              </a:ext>
            </a:extLst>
          </p:cNvPr>
          <p:cNvSpPr txBox="1"/>
          <p:nvPr/>
        </p:nvSpPr>
        <p:spPr>
          <a:xfrm>
            <a:off x="11895828" y="1739212"/>
            <a:ext cx="377252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VIOLATION TERMS </a:t>
            </a:r>
            <a:endParaRPr lang="en-IN" dirty="0">
              <a:solidFill>
                <a:srgbClr val="092629"/>
              </a:solidFill>
            </a:endParaRPr>
          </a:p>
        </p:txBody>
      </p:sp>
      <p:sp>
        <p:nvSpPr>
          <p:cNvPr id="31" name="!!!!!!!!!PARTNERSHIPPERIOD">
            <a:extLst>
              <a:ext uri="{FF2B5EF4-FFF2-40B4-BE49-F238E27FC236}">
                <a16:creationId xmlns:a16="http://schemas.microsoft.com/office/drawing/2014/main" id="{5A2C315E-434E-9166-C9A6-D92D4E4F70F5}"/>
              </a:ext>
            </a:extLst>
          </p:cNvPr>
          <p:cNvSpPr txBox="1"/>
          <p:nvPr/>
        </p:nvSpPr>
        <p:spPr>
          <a:xfrm>
            <a:off x="15767574"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33" name="!!!!!!!!!!DISSOLUTIONTERMS">
            <a:extLst>
              <a:ext uri="{FF2B5EF4-FFF2-40B4-BE49-F238E27FC236}">
                <a16:creationId xmlns:a16="http://schemas.microsoft.com/office/drawing/2014/main" id="{7ACB63B7-342D-D6B1-52E9-DEF7F3A66ED3}"/>
              </a:ext>
            </a:extLst>
          </p:cNvPr>
          <p:cNvSpPr txBox="1"/>
          <p:nvPr/>
        </p:nvSpPr>
        <p:spPr>
          <a:xfrm>
            <a:off x="20263441"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5" name="1DISSOLUTIONTERMS">
            <a:extLst>
              <a:ext uri="{FF2B5EF4-FFF2-40B4-BE49-F238E27FC236}">
                <a16:creationId xmlns:a16="http://schemas.microsoft.com/office/drawing/2014/main" id="{B46AF2E9-28D3-2B6A-1A95-2268DA0843E9}"/>
              </a:ext>
            </a:extLst>
          </p:cNvPr>
          <p:cNvSpPr txBox="1"/>
          <p:nvPr/>
        </p:nvSpPr>
        <p:spPr>
          <a:xfrm>
            <a:off x="-18575828"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6" name="2PARTNERSHIPPERIOD">
            <a:extLst>
              <a:ext uri="{FF2B5EF4-FFF2-40B4-BE49-F238E27FC236}">
                <a16:creationId xmlns:a16="http://schemas.microsoft.com/office/drawing/2014/main" id="{5EDC0816-91AF-3064-B581-C9739A4AEA0A}"/>
              </a:ext>
            </a:extLst>
          </p:cNvPr>
          <p:cNvSpPr txBox="1"/>
          <p:nvPr/>
        </p:nvSpPr>
        <p:spPr>
          <a:xfrm>
            <a:off x="-23071700"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60" name="Rectangle 59">
            <a:extLst>
              <a:ext uri="{FF2B5EF4-FFF2-40B4-BE49-F238E27FC236}">
                <a16:creationId xmlns:a16="http://schemas.microsoft.com/office/drawing/2014/main" id="{5A086C4B-8C3D-0650-B139-420F8AF045DC}"/>
              </a:ext>
            </a:extLst>
          </p:cNvPr>
          <p:cNvSpPr/>
          <p:nvPr/>
        </p:nvSpPr>
        <p:spPr>
          <a:xfrm>
            <a:off x="-1965048" y="-194553"/>
            <a:ext cx="14902898" cy="7236559"/>
          </a:xfrm>
          <a:prstGeom prst="rect">
            <a:avLst/>
          </a:prstGeom>
          <a:solidFill>
            <a:srgbClr val="985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 name="TextBox 5">
            <a:extLst>
              <a:ext uri="{FF2B5EF4-FFF2-40B4-BE49-F238E27FC236}">
                <a16:creationId xmlns:a16="http://schemas.microsoft.com/office/drawing/2014/main" id="{B53FA2A3-CFE0-5346-1E25-DC96EA921B10}"/>
              </a:ext>
            </a:extLst>
          </p:cNvPr>
          <p:cNvSpPr txBox="1"/>
          <p:nvPr/>
        </p:nvSpPr>
        <p:spPr>
          <a:xfrm>
            <a:off x="434445" y="778214"/>
            <a:ext cx="11323110" cy="830997"/>
          </a:xfrm>
          <a:prstGeom prst="rect">
            <a:avLst/>
          </a:prstGeom>
          <a:noFill/>
        </p:spPr>
        <p:txBody>
          <a:bodyPr wrap="square" rtlCol="0">
            <a:spAutoFit/>
          </a:bodyPr>
          <a:lstStyle/>
          <a:p>
            <a:pPr algn="ctr"/>
            <a:r>
              <a:rPr lang="en-US" sz="4800" spc="300" dirty="0">
                <a:solidFill>
                  <a:schemeClr val="tx1">
                    <a:lumMod val="85000"/>
                    <a:lumOff val="15000"/>
                  </a:schemeClr>
                </a:solidFill>
                <a:latin typeface="Gilmer Bold" panose="00000800000000000000" pitchFamily="50" charset="0"/>
              </a:rPr>
              <a:t>ON ACCOUNT WITHDRAWLS </a:t>
            </a:r>
            <a:endParaRPr lang="en-AE" sz="4800" spc="300" dirty="0">
              <a:solidFill>
                <a:schemeClr val="tx1">
                  <a:lumMod val="85000"/>
                  <a:lumOff val="15000"/>
                </a:schemeClr>
              </a:solidFill>
              <a:latin typeface="Gilmer Bold" panose="00000800000000000000" pitchFamily="50" charset="0"/>
            </a:endParaRPr>
          </a:p>
        </p:txBody>
      </p:sp>
      <p:grpSp>
        <p:nvGrpSpPr>
          <p:cNvPr id="12" name="Group 11">
            <a:extLst>
              <a:ext uri="{FF2B5EF4-FFF2-40B4-BE49-F238E27FC236}">
                <a16:creationId xmlns:a16="http://schemas.microsoft.com/office/drawing/2014/main" id="{2F971453-89D8-4873-D699-52328969637D}"/>
              </a:ext>
            </a:extLst>
          </p:cNvPr>
          <p:cNvGrpSpPr/>
          <p:nvPr/>
        </p:nvGrpSpPr>
        <p:grpSpPr>
          <a:xfrm>
            <a:off x="690117" y="1729471"/>
            <a:ext cx="6896863" cy="2166830"/>
            <a:chOff x="702817" y="2039627"/>
            <a:chExt cx="6896863" cy="2166830"/>
          </a:xfrm>
        </p:grpSpPr>
        <p:pic>
          <p:nvPicPr>
            <p:cNvPr id="13" name="Picture 12">
              <a:extLst>
                <a:ext uri="{FF2B5EF4-FFF2-40B4-BE49-F238E27FC236}">
                  <a16:creationId xmlns:a16="http://schemas.microsoft.com/office/drawing/2014/main" id="{EEEB7EB3-6D8A-D32B-79AE-2DAF0813195D}"/>
                </a:ext>
              </a:extLst>
            </p:cNvPr>
            <p:cNvPicPr>
              <a:picLocks noChangeAspect="1"/>
            </p:cNvPicPr>
            <p:nvPr/>
          </p:nvPicPr>
          <p:blipFill rotWithShape="1">
            <a:blip r:embed="rId4"/>
            <a:srcRect l="2790" t="2242" r="2609" b="76741"/>
            <a:stretch/>
          </p:blipFill>
          <p:spPr>
            <a:xfrm>
              <a:off x="702817" y="2039627"/>
              <a:ext cx="6896863" cy="216683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4" name="Rectangle 13">
              <a:extLst>
                <a:ext uri="{FF2B5EF4-FFF2-40B4-BE49-F238E27FC236}">
                  <a16:creationId xmlns:a16="http://schemas.microsoft.com/office/drawing/2014/main" id="{8512E091-7116-00F4-640F-3F2AC310778D}"/>
                </a:ext>
              </a:extLst>
            </p:cNvPr>
            <p:cNvSpPr/>
            <p:nvPr/>
          </p:nvSpPr>
          <p:spPr>
            <a:xfrm>
              <a:off x="2219661" y="3426610"/>
              <a:ext cx="5191760" cy="355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Rectangle 2">
            <a:extLst>
              <a:ext uri="{FF2B5EF4-FFF2-40B4-BE49-F238E27FC236}">
                <a16:creationId xmlns:a16="http://schemas.microsoft.com/office/drawing/2014/main" id="{3580EA8C-6441-3C81-4C64-EC562E2EBBF9}"/>
              </a:ext>
            </a:extLst>
          </p:cNvPr>
          <p:cNvSpPr/>
          <p:nvPr/>
        </p:nvSpPr>
        <p:spPr>
          <a:xfrm>
            <a:off x="5438642" y="3845501"/>
            <a:ext cx="6410306" cy="2768450"/>
          </a:xfrm>
          <a:prstGeom prst="rect">
            <a:avLst/>
          </a:prstGeom>
          <a:solidFill>
            <a:srgbClr val="FFFFFF"/>
          </a:solidFill>
          <a:ln w="28575"/>
        </p:spPr>
        <p:style>
          <a:lnRef idx="2">
            <a:schemeClr val="dk1"/>
          </a:lnRef>
          <a:fillRef idx="1">
            <a:schemeClr val="lt1"/>
          </a:fillRef>
          <a:effectRef idx="0">
            <a:schemeClr val="dk1"/>
          </a:effectRef>
          <a:fontRef idx="minor">
            <a:schemeClr val="dk1"/>
          </a:fontRef>
        </p:style>
        <p:txBody>
          <a:bodyPr wrap="square">
            <a:spAutoFit/>
          </a:bodyPr>
          <a:lstStyle/>
          <a:p>
            <a:pPr>
              <a:lnSpc>
                <a:spcPct val="150000"/>
              </a:lnSpc>
            </a:pPr>
            <a:r>
              <a:rPr lang="en-CA" sz="2000" i="1" dirty="0">
                <a:solidFill>
                  <a:srgbClr val="7E2424"/>
                </a:solidFill>
                <a:latin typeface="Calibri" panose="020F0502020204030204" pitchFamily="34" charset="0"/>
                <a:ea typeface="Calibri" panose="020F0502020204030204" pitchFamily="34" charset="0"/>
                <a:cs typeface="Calibri" panose="020F0502020204030204" pitchFamily="34" charset="0"/>
              </a:rPr>
              <a:t>Partner draws 300/- per month (not salary) -  </a:t>
            </a:r>
            <a:r>
              <a:rPr lang="en-CA" i="1" dirty="0">
                <a:solidFill>
                  <a:srgbClr val="7E2424"/>
                </a:solidFill>
                <a:latin typeface="Calibri" panose="020F0502020204030204" pitchFamily="34" charset="0"/>
                <a:ea typeface="Calibri" panose="020F0502020204030204" pitchFamily="34" charset="0"/>
                <a:cs typeface="Calibri" panose="020F0502020204030204" pitchFamily="34" charset="0"/>
              </a:rPr>
              <a:t>Annual – 3600/- (already taken)</a:t>
            </a:r>
            <a:endParaRPr lang="en-CA" sz="2400" i="1" dirty="0">
              <a:solidFill>
                <a:srgbClr val="7E2424"/>
              </a:solidFill>
              <a:latin typeface="Calibri" panose="020F0502020204030204" pitchFamily="34" charset="0"/>
              <a:ea typeface="Calibri" panose="020F0502020204030204" pitchFamily="34" charset="0"/>
              <a:cs typeface="Calibri" panose="020F0502020204030204" pitchFamily="34" charset="0"/>
            </a:endParaRPr>
          </a:p>
          <a:p>
            <a:pPr>
              <a:lnSpc>
                <a:spcPct val="150000"/>
              </a:lnSpc>
              <a:buClr>
                <a:srgbClr val="00B050"/>
              </a:buClr>
            </a:pPr>
            <a:r>
              <a:rPr lang="en-CA" sz="2000" i="1" dirty="0">
                <a:solidFill>
                  <a:srgbClr val="7E2424"/>
                </a:solidFill>
                <a:latin typeface="Calibri" panose="020F0502020204030204" pitchFamily="34" charset="0"/>
                <a:ea typeface="Calibri" panose="020F0502020204030204" pitchFamily="34" charset="0"/>
                <a:cs typeface="Calibri" panose="020F0502020204030204" pitchFamily="34" charset="0"/>
              </a:rPr>
              <a:t>  If, year end his profit share - 4000/-</a:t>
            </a:r>
          </a:p>
          <a:p>
            <a:pPr algn="ctr">
              <a:lnSpc>
                <a:spcPct val="150000"/>
              </a:lnSpc>
            </a:pPr>
            <a:r>
              <a:rPr lang="en-CA" sz="2000" i="1" dirty="0">
                <a:solidFill>
                  <a:srgbClr val="7E2424"/>
                </a:solidFill>
                <a:latin typeface="Calibri" panose="020F0502020204030204" pitchFamily="34" charset="0"/>
                <a:ea typeface="Calibri" panose="020F0502020204030204" pitchFamily="34" charset="0"/>
                <a:cs typeface="Calibri" panose="020F0502020204030204" pitchFamily="34" charset="0"/>
              </a:rPr>
              <a:t> Is eligible to take 400/- more</a:t>
            </a:r>
          </a:p>
          <a:p>
            <a:pPr>
              <a:lnSpc>
                <a:spcPct val="150000"/>
              </a:lnSpc>
              <a:buClr>
                <a:srgbClr val="FF0000"/>
              </a:buClr>
            </a:pPr>
            <a:r>
              <a:rPr lang="en-CA" sz="2000" i="1" dirty="0">
                <a:solidFill>
                  <a:srgbClr val="7E2424"/>
                </a:solidFill>
                <a:latin typeface="Calibri" panose="020F0502020204030204" pitchFamily="34" charset="0"/>
                <a:ea typeface="Calibri" panose="020F0502020204030204" pitchFamily="34" charset="0"/>
                <a:cs typeface="Calibri" panose="020F0502020204030204" pitchFamily="34" charset="0"/>
              </a:rPr>
              <a:t> If, year end his profit share - 3000/-</a:t>
            </a:r>
          </a:p>
          <a:p>
            <a:pPr algn="ctr">
              <a:lnSpc>
                <a:spcPct val="150000"/>
              </a:lnSpc>
            </a:pPr>
            <a:r>
              <a:rPr lang="en-CA" sz="2000" i="1" dirty="0">
                <a:solidFill>
                  <a:srgbClr val="7E2424"/>
                </a:solidFill>
                <a:latin typeface="Calibri" panose="020F0502020204030204" pitchFamily="34" charset="0"/>
                <a:ea typeface="Calibri" panose="020F0502020204030204" pitchFamily="34" charset="0"/>
                <a:cs typeface="Calibri" panose="020F0502020204030204" pitchFamily="34" charset="0"/>
              </a:rPr>
              <a:t>Is liable to pay back 600/-</a:t>
            </a:r>
          </a:p>
        </p:txBody>
      </p:sp>
    </p:spTree>
    <p:extLst>
      <p:ext uri="{BB962C8B-B14F-4D97-AF65-F5344CB8AC3E}">
        <p14:creationId xmlns:p14="http://schemas.microsoft.com/office/powerpoint/2010/main" val="1395764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A74D563F-0C94-A031-6177-C133EE4AE83D}"/>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DE5E66A0-3656-6E1F-0E07-8677F997A417}"/>
              </a:ext>
            </a:extLst>
          </p:cNvPr>
          <p:cNvPicPr>
            <a:picLocks noChangeAspect="1"/>
          </p:cNvPicPr>
          <p:nvPr/>
        </p:nvPicPr>
        <p:blipFill>
          <a:blip r:embed="rId2">
            <a:alphaModFix amt="15000"/>
            <a:duotone>
              <a:prstClr val="black"/>
              <a:schemeClr val="accent6">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Box 1">
            <a:extLst>
              <a:ext uri="{FF2B5EF4-FFF2-40B4-BE49-F238E27FC236}">
                <a16:creationId xmlns:a16="http://schemas.microsoft.com/office/drawing/2014/main" id="{9A58A44E-EDC1-76A6-3C3A-848876EDB0EC}"/>
              </a:ext>
            </a:extLst>
          </p:cNvPr>
          <p:cNvSpPr txBox="1"/>
          <p:nvPr/>
        </p:nvSpPr>
        <p:spPr>
          <a:xfrm>
            <a:off x="125731" y="314419"/>
            <a:ext cx="11944350" cy="1200329"/>
          </a:xfrm>
          <a:prstGeom prst="rect">
            <a:avLst/>
          </a:prstGeom>
          <a:noFill/>
        </p:spPr>
        <p:txBody>
          <a:bodyPr wrap="square" rtlCol="0">
            <a:spAutoFit/>
          </a:bodyPr>
          <a:lstStyle/>
          <a:p>
            <a:pPr algn="ctr"/>
            <a:r>
              <a:rPr lang="en-US" sz="7200" spc="300" dirty="0">
                <a:solidFill>
                  <a:srgbClr val="004D3F"/>
                </a:solidFill>
                <a:latin typeface="Impact" panose="020B0806030902050204" pitchFamily="34" charset="0"/>
              </a:rPr>
              <a:t>AGREEMENT PREPARATION</a:t>
            </a:r>
            <a:endParaRPr lang="en-AE" sz="7200" spc="300" dirty="0">
              <a:solidFill>
                <a:srgbClr val="004D3F"/>
              </a:solidFill>
              <a:latin typeface="Impact" panose="020B0806030902050204" pitchFamily="34" charset="0"/>
            </a:endParaRPr>
          </a:p>
        </p:txBody>
      </p:sp>
      <p:sp>
        <p:nvSpPr>
          <p:cNvPr id="7" name="Rectangle: Rounded Corners 6">
            <a:extLst>
              <a:ext uri="{FF2B5EF4-FFF2-40B4-BE49-F238E27FC236}">
                <a16:creationId xmlns:a16="http://schemas.microsoft.com/office/drawing/2014/main" id="{565D4421-50F8-BBBE-85C6-E08726B135DC}"/>
              </a:ext>
            </a:extLst>
          </p:cNvPr>
          <p:cNvSpPr>
            <a:spLocks/>
          </p:cNvSpPr>
          <p:nvPr/>
        </p:nvSpPr>
        <p:spPr>
          <a:xfrm>
            <a:off x="4826000" y="1637555"/>
            <a:ext cx="2540000" cy="690778"/>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SENT">
            <a:extLst>
              <a:ext uri="{FF2B5EF4-FFF2-40B4-BE49-F238E27FC236}">
                <a16:creationId xmlns:a16="http://schemas.microsoft.com/office/drawing/2014/main" id="{6203D288-9A00-5660-6F6F-2F031D998BA2}"/>
              </a:ext>
            </a:extLst>
          </p:cNvPr>
          <p:cNvSpPr txBox="1"/>
          <p:nvPr/>
        </p:nvSpPr>
        <p:spPr>
          <a:xfrm>
            <a:off x="-14292404" y="1739212"/>
            <a:ext cx="2536680" cy="461665"/>
          </a:xfrm>
          <a:prstGeom prst="rect">
            <a:avLst/>
          </a:prstGeom>
          <a:noFill/>
        </p:spPr>
        <p:txBody>
          <a:bodyPr wrap="square" rtlCol="0" anchor="ctr">
            <a:noAutofit/>
          </a:bodyPr>
          <a:lstStyle/>
          <a:p>
            <a:pPr algn="ctr"/>
            <a:r>
              <a:rPr lang="en-US" spc="300" dirty="0">
                <a:solidFill>
                  <a:srgbClr val="092629"/>
                </a:solidFill>
                <a:latin typeface="Gilmer Bold" panose="00000800000000000000" pitchFamily="50" charset="0"/>
              </a:rPr>
              <a:t>CONSENT</a:t>
            </a:r>
            <a:endParaRPr lang="en-AE" spc="300" dirty="0">
              <a:solidFill>
                <a:srgbClr val="092629"/>
              </a:solidFill>
              <a:latin typeface="Gilmer Bold" panose="00000800000000000000" pitchFamily="50" charset="0"/>
            </a:endParaRPr>
          </a:p>
        </p:txBody>
      </p:sp>
      <p:sp>
        <p:nvSpPr>
          <p:cNvPr id="5" name="!!TYPEOFBUSINESS">
            <a:extLst>
              <a:ext uri="{FF2B5EF4-FFF2-40B4-BE49-F238E27FC236}">
                <a16:creationId xmlns:a16="http://schemas.microsoft.com/office/drawing/2014/main" id="{C06A8439-4306-8BB7-9BEF-BEC6B9F52DAC}"/>
              </a:ext>
            </a:extLst>
          </p:cNvPr>
          <p:cNvSpPr txBox="1"/>
          <p:nvPr/>
        </p:nvSpPr>
        <p:spPr>
          <a:xfrm>
            <a:off x="-11656500" y="1739212"/>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sp>
        <p:nvSpPr>
          <p:cNvPr id="16" name="!!!CAPITALINVESTMENT">
            <a:extLst>
              <a:ext uri="{FF2B5EF4-FFF2-40B4-BE49-F238E27FC236}">
                <a16:creationId xmlns:a16="http://schemas.microsoft.com/office/drawing/2014/main" id="{6D0DEBAA-362D-55F6-79FD-CCCBB05040C2}"/>
              </a:ext>
            </a:extLst>
          </p:cNvPr>
          <p:cNvSpPr txBox="1"/>
          <p:nvPr/>
        </p:nvSpPr>
        <p:spPr>
          <a:xfrm>
            <a:off x="-7690594" y="1739212"/>
            <a:ext cx="4363587"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CAPITAL INVESTMENT</a:t>
            </a:r>
          </a:p>
        </p:txBody>
      </p:sp>
      <p:sp>
        <p:nvSpPr>
          <p:cNvPr id="18" name="!!!!PROFITSHARING">
            <a:extLst>
              <a:ext uri="{FF2B5EF4-FFF2-40B4-BE49-F238E27FC236}">
                <a16:creationId xmlns:a16="http://schemas.microsoft.com/office/drawing/2014/main" id="{E7BB2E0E-8690-47CF-9889-C271455B8BC7}"/>
              </a:ext>
            </a:extLst>
          </p:cNvPr>
          <p:cNvSpPr txBox="1"/>
          <p:nvPr/>
        </p:nvSpPr>
        <p:spPr>
          <a:xfrm>
            <a:off x="-3227783" y="1739212"/>
            <a:ext cx="3563004"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PROFIT SHARING </a:t>
            </a:r>
            <a:endParaRPr lang="en-IN" dirty="0">
              <a:solidFill>
                <a:srgbClr val="092629"/>
              </a:solidFill>
            </a:endParaRPr>
          </a:p>
        </p:txBody>
      </p:sp>
      <p:sp>
        <p:nvSpPr>
          <p:cNvPr id="21" name="!!!!!EXPENSES">
            <a:extLst>
              <a:ext uri="{FF2B5EF4-FFF2-40B4-BE49-F238E27FC236}">
                <a16:creationId xmlns:a16="http://schemas.microsoft.com/office/drawing/2014/main" id="{C7E00620-8F2C-9BF6-4750-255698061C41}"/>
              </a:ext>
            </a:extLst>
          </p:cNvPr>
          <p:cNvSpPr txBox="1"/>
          <p:nvPr/>
        </p:nvSpPr>
        <p:spPr>
          <a:xfrm>
            <a:off x="4994392" y="1739212"/>
            <a:ext cx="2203215"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2400" dirty="0">
                <a:solidFill>
                  <a:srgbClr val="C3C9BB"/>
                </a:solidFill>
              </a:rPr>
              <a:t>EXPENSES</a:t>
            </a:r>
            <a:endParaRPr lang="en-AE" sz="2400" dirty="0">
              <a:solidFill>
                <a:srgbClr val="C3C9BB"/>
              </a:solidFill>
            </a:endParaRPr>
          </a:p>
        </p:txBody>
      </p:sp>
      <p:sp>
        <p:nvSpPr>
          <p:cNvPr id="25" name="!!!!!!RIGHTSOFPARTNERS">
            <a:extLst>
              <a:ext uri="{FF2B5EF4-FFF2-40B4-BE49-F238E27FC236}">
                <a16:creationId xmlns:a16="http://schemas.microsoft.com/office/drawing/2014/main" id="{429790ED-45E3-7C66-7FFB-17C85A89D285}"/>
              </a:ext>
            </a:extLst>
          </p:cNvPr>
          <p:cNvSpPr txBox="1"/>
          <p:nvPr/>
        </p:nvSpPr>
        <p:spPr>
          <a:xfrm>
            <a:off x="7296831" y="1739212"/>
            <a:ext cx="449977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RIGHTS OF PARTNERS </a:t>
            </a:r>
            <a:endParaRPr lang="en-IN" dirty="0">
              <a:solidFill>
                <a:srgbClr val="092629"/>
              </a:solidFill>
            </a:endParaRPr>
          </a:p>
        </p:txBody>
      </p:sp>
      <p:sp>
        <p:nvSpPr>
          <p:cNvPr id="27" name="!!!!!!!TERMSANDCONDITIONS">
            <a:extLst>
              <a:ext uri="{FF2B5EF4-FFF2-40B4-BE49-F238E27FC236}">
                <a16:creationId xmlns:a16="http://schemas.microsoft.com/office/drawing/2014/main" id="{9778A457-83E4-698E-C1E2-35AD4D3B58C4}"/>
              </a:ext>
            </a:extLst>
          </p:cNvPr>
          <p:cNvSpPr txBox="1"/>
          <p:nvPr/>
        </p:nvSpPr>
        <p:spPr>
          <a:xfrm>
            <a:off x="434445" y="1739212"/>
            <a:ext cx="446072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TERMS &amp; CONDITIONS</a:t>
            </a:r>
            <a:endParaRPr lang="en-IN" dirty="0">
              <a:solidFill>
                <a:srgbClr val="092629"/>
              </a:solidFill>
            </a:endParaRPr>
          </a:p>
        </p:txBody>
      </p:sp>
      <p:sp>
        <p:nvSpPr>
          <p:cNvPr id="29" name="!!!!!!!!VIOLATIONTERMS">
            <a:extLst>
              <a:ext uri="{FF2B5EF4-FFF2-40B4-BE49-F238E27FC236}">
                <a16:creationId xmlns:a16="http://schemas.microsoft.com/office/drawing/2014/main" id="{463AE807-E007-FF27-1572-7BA352D0781C}"/>
              </a:ext>
            </a:extLst>
          </p:cNvPr>
          <p:cNvSpPr txBox="1"/>
          <p:nvPr/>
        </p:nvSpPr>
        <p:spPr>
          <a:xfrm>
            <a:off x="11895828" y="1739212"/>
            <a:ext cx="377252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VIOLATION TERMS </a:t>
            </a:r>
            <a:endParaRPr lang="en-IN" dirty="0">
              <a:solidFill>
                <a:srgbClr val="092629"/>
              </a:solidFill>
            </a:endParaRPr>
          </a:p>
        </p:txBody>
      </p:sp>
      <p:sp>
        <p:nvSpPr>
          <p:cNvPr id="31" name="!!!!!!!!!PARTNERSHIPPERIOD">
            <a:extLst>
              <a:ext uri="{FF2B5EF4-FFF2-40B4-BE49-F238E27FC236}">
                <a16:creationId xmlns:a16="http://schemas.microsoft.com/office/drawing/2014/main" id="{EF4C59E9-E8C7-17BD-7C6B-9ACEB1C3AB1F}"/>
              </a:ext>
            </a:extLst>
          </p:cNvPr>
          <p:cNvSpPr txBox="1"/>
          <p:nvPr/>
        </p:nvSpPr>
        <p:spPr>
          <a:xfrm>
            <a:off x="15767574"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33" name="!!!!!!!!!!DISSOLUTIONTERMS">
            <a:extLst>
              <a:ext uri="{FF2B5EF4-FFF2-40B4-BE49-F238E27FC236}">
                <a16:creationId xmlns:a16="http://schemas.microsoft.com/office/drawing/2014/main" id="{74EF604A-9EE1-DE51-7FF1-C580AD79F562}"/>
              </a:ext>
            </a:extLst>
          </p:cNvPr>
          <p:cNvSpPr txBox="1"/>
          <p:nvPr/>
        </p:nvSpPr>
        <p:spPr>
          <a:xfrm>
            <a:off x="20263441"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5" name="1DISSOLUTIONTERMS">
            <a:extLst>
              <a:ext uri="{FF2B5EF4-FFF2-40B4-BE49-F238E27FC236}">
                <a16:creationId xmlns:a16="http://schemas.microsoft.com/office/drawing/2014/main" id="{1162D0D8-974F-84F7-2D56-E2F4840D504D}"/>
              </a:ext>
            </a:extLst>
          </p:cNvPr>
          <p:cNvSpPr txBox="1"/>
          <p:nvPr/>
        </p:nvSpPr>
        <p:spPr>
          <a:xfrm>
            <a:off x="-18575828"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6" name="2PARTNERSHIPPERIOD">
            <a:extLst>
              <a:ext uri="{FF2B5EF4-FFF2-40B4-BE49-F238E27FC236}">
                <a16:creationId xmlns:a16="http://schemas.microsoft.com/office/drawing/2014/main" id="{61DE38B4-9E6A-44A9-A1A7-A286E0CBD773}"/>
              </a:ext>
            </a:extLst>
          </p:cNvPr>
          <p:cNvSpPr txBox="1"/>
          <p:nvPr/>
        </p:nvSpPr>
        <p:spPr>
          <a:xfrm>
            <a:off x="-23071700"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60" name="Rectangle 59">
            <a:extLst>
              <a:ext uri="{FF2B5EF4-FFF2-40B4-BE49-F238E27FC236}">
                <a16:creationId xmlns:a16="http://schemas.microsoft.com/office/drawing/2014/main" id="{D2CCF921-5A5D-26C6-5A92-06D0751614A4}"/>
              </a:ext>
            </a:extLst>
          </p:cNvPr>
          <p:cNvSpPr/>
          <p:nvPr/>
        </p:nvSpPr>
        <p:spPr>
          <a:xfrm>
            <a:off x="-1965048" y="-194553"/>
            <a:ext cx="14902898" cy="7236559"/>
          </a:xfrm>
          <a:prstGeom prst="rect">
            <a:avLst/>
          </a:prstGeom>
          <a:solidFill>
            <a:srgbClr val="B9AB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 name="TextBox 5">
            <a:extLst>
              <a:ext uri="{FF2B5EF4-FFF2-40B4-BE49-F238E27FC236}">
                <a16:creationId xmlns:a16="http://schemas.microsoft.com/office/drawing/2014/main" id="{E848D58D-16E8-63CC-9EB4-B8DBEDCC1FF8}"/>
              </a:ext>
            </a:extLst>
          </p:cNvPr>
          <p:cNvSpPr txBox="1"/>
          <p:nvPr/>
        </p:nvSpPr>
        <p:spPr>
          <a:xfrm>
            <a:off x="434445" y="778214"/>
            <a:ext cx="11323110" cy="830997"/>
          </a:xfrm>
          <a:prstGeom prst="rect">
            <a:avLst/>
          </a:prstGeom>
          <a:noFill/>
        </p:spPr>
        <p:txBody>
          <a:bodyPr wrap="square" rtlCol="0">
            <a:spAutoFit/>
          </a:bodyPr>
          <a:lstStyle/>
          <a:p>
            <a:pPr algn="ctr"/>
            <a:r>
              <a:rPr lang="en-US" sz="4800" spc="300" dirty="0">
                <a:solidFill>
                  <a:srgbClr val="7E2424"/>
                </a:solidFill>
                <a:latin typeface="Gilmer Bold" panose="00000800000000000000" pitchFamily="50" charset="0"/>
              </a:rPr>
              <a:t>WORKING PARTNER’S SALARY</a:t>
            </a:r>
            <a:endParaRPr lang="en-AE" sz="4800" spc="300" dirty="0">
              <a:solidFill>
                <a:srgbClr val="7E2424"/>
              </a:solidFill>
              <a:latin typeface="Gilmer Bold" panose="00000800000000000000" pitchFamily="50" charset="0"/>
            </a:endParaRPr>
          </a:p>
        </p:txBody>
      </p:sp>
      <p:pic>
        <p:nvPicPr>
          <p:cNvPr id="8" name="Picture 7">
            <a:extLst>
              <a:ext uri="{FF2B5EF4-FFF2-40B4-BE49-F238E27FC236}">
                <a16:creationId xmlns:a16="http://schemas.microsoft.com/office/drawing/2014/main" id="{6D72F94F-4FD5-9271-1576-C8ED2FCBE296}"/>
              </a:ext>
            </a:extLst>
          </p:cNvPr>
          <p:cNvPicPr>
            <a:picLocks noChangeAspect="1"/>
          </p:cNvPicPr>
          <p:nvPr/>
        </p:nvPicPr>
        <p:blipFill rotWithShape="1">
          <a:blip r:embed="rId4"/>
          <a:srcRect l="2928" t="2270" r="3195" b="62837"/>
          <a:stretch/>
        </p:blipFill>
        <p:spPr>
          <a:xfrm>
            <a:off x="2441811" y="1709301"/>
            <a:ext cx="7308376" cy="3841583"/>
          </a:xfrm>
          <a:prstGeom prst="rect">
            <a:avLst/>
          </a:prstGeom>
        </p:spPr>
      </p:pic>
      <p:sp>
        <p:nvSpPr>
          <p:cNvPr id="9" name="Content Placeholder 2">
            <a:extLst>
              <a:ext uri="{FF2B5EF4-FFF2-40B4-BE49-F238E27FC236}">
                <a16:creationId xmlns:a16="http://schemas.microsoft.com/office/drawing/2014/main" id="{D1A56989-B8FB-0CD0-C97F-D6A8442060D5}"/>
              </a:ext>
            </a:extLst>
          </p:cNvPr>
          <p:cNvSpPr txBox="1">
            <a:spLocks/>
          </p:cNvSpPr>
          <p:nvPr/>
        </p:nvSpPr>
        <p:spPr>
          <a:xfrm>
            <a:off x="125731" y="5775348"/>
            <a:ext cx="11944349" cy="890849"/>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CA" sz="1800" i="1" dirty="0">
                <a:solidFill>
                  <a:srgbClr val="C00000"/>
                </a:solidFill>
                <a:latin typeface="Calibri" panose="020F0502020204030204" pitchFamily="34" charset="0"/>
                <a:ea typeface="Calibri" panose="020F0502020204030204" pitchFamily="34" charset="0"/>
                <a:cs typeface="Calibri" panose="020F0502020204030204" pitchFamily="34" charset="0"/>
              </a:rPr>
              <a:t>*  Working partner can be given Salary 		*  Discuss in a separate meeting  	*  Similar to an employee Agreement</a:t>
            </a:r>
          </a:p>
        </p:txBody>
      </p:sp>
    </p:spTree>
    <p:extLst>
      <p:ext uri="{BB962C8B-B14F-4D97-AF65-F5344CB8AC3E}">
        <p14:creationId xmlns:p14="http://schemas.microsoft.com/office/powerpoint/2010/main" val="381211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5AA5C2AF-B747-FD8D-14C6-1DDF742558D9}"/>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1A3B73B0-3B04-2777-7361-2B0799A1F1A3}"/>
              </a:ext>
            </a:extLst>
          </p:cNvPr>
          <p:cNvPicPr>
            <a:picLocks noChangeAspect="1"/>
          </p:cNvPicPr>
          <p:nvPr/>
        </p:nvPicPr>
        <p:blipFill>
          <a:blip r:embed="rId2">
            <a:alphaModFix amt="15000"/>
            <a:duotone>
              <a:prstClr val="black"/>
              <a:schemeClr val="accent6">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Box 1">
            <a:extLst>
              <a:ext uri="{FF2B5EF4-FFF2-40B4-BE49-F238E27FC236}">
                <a16:creationId xmlns:a16="http://schemas.microsoft.com/office/drawing/2014/main" id="{B96FF27E-3D6A-1FAD-7A8B-4896B6CC0B69}"/>
              </a:ext>
            </a:extLst>
          </p:cNvPr>
          <p:cNvSpPr txBox="1"/>
          <p:nvPr/>
        </p:nvSpPr>
        <p:spPr>
          <a:xfrm>
            <a:off x="125731" y="314419"/>
            <a:ext cx="11944350" cy="1200329"/>
          </a:xfrm>
          <a:prstGeom prst="rect">
            <a:avLst/>
          </a:prstGeom>
          <a:noFill/>
        </p:spPr>
        <p:txBody>
          <a:bodyPr wrap="square" rtlCol="0">
            <a:spAutoFit/>
          </a:bodyPr>
          <a:lstStyle/>
          <a:p>
            <a:pPr algn="ctr"/>
            <a:r>
              <a:rPr lang="en-US" sz="7200" spc="300" dirty="0">
                <a:solidFill>
                  <a:srgbClr val="004D3F"/>
                </a:solidFill>
                <a:latin typeface="Impact" panose="020B0806030902050204" pitchFamily="34" charset="0"/>
              </a:rPr>
              <a:t>AGREEMENT PREPARATION</a:t>
            </a:r>
            <a:endParaRPr lang="en-AE" sz="7200" spc="300" dirty="0">
              <a:solidFill>
                <a:srgbClr val="004D3F"/>
              </a:solidFill>
              <a:latin typeface="Impact" panose="020B0806030902050204" pitchFamily="34" charset="0"/>
            </a:endParaRPr>
          </a:p>
        </p:txBody>
      </p:sp>
      <p:sp>
        <p:nvSpPr>
          <p:cNvPr id="7" name="Rectangle: Rounded Corners 6">
            <a:extLst>
              <a:ext uri="{FF2B5EF4-FFF2-40B4-BE49-F238E27FC236}">
                <a16:creationId xmlns:a16="http://schemas.microsoft.com/office/drawing/2014/main" id="{78DC475D-08D9-69A3-9195-ECE517D17309}"/>
              </a:ext>
            </a:extLst>
          </p:cNvPr>
          <p:cNvSpPr>
            <a:spLocks/>
          </p:cNvSpPr>
          <p:nvPr/>
        </p:nvSpPr>
        <p:spPr>
          <a:xfrm>
            <a:off x="4826000" y="1637555"/>
            <a:ext cx="2540000" cy="690778"/>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SENT">
            <a:extLst>
              <a:ext uri="{FF2B5EF4-FFF2-40B4-BE49-F238E27FC236}">
                <a16:creationId xmlns:a16="http://schemas.microsoft.com/office/drawing/2014/main" id="{549F9DCE-75DA-BB7D-514E-02E98176E8F3}"/>
              </a:ext>
            </a:extLst>
          </p:cNvPr>
          <p:cNvSpPr txBox="1"/>
          <p:nvPr/>
        </p:nvSpPr>
        <p:spPr>
          <a:xfrm>
            <a:off x="-14292404" y="1739212"/>
            <a:ext cx="2536680" cy="461665"/>
          </a:xfrm>
          <a:prstGeom prst="rect">
            <a:avLst/>
          </a:prstGeom>
          <a:noFill/>
        </p:spPr>
        <p:txBody>
          <a:bodyPr wrap="square" rtlCol="0" anchor="ctr">
            <a:noAutofit/>
          </a:bodyPr>
          <a:lstStyle/>
          <a:p>
            <a:pPr algn="ctr"/>
            <a:r>
              <a:rPr lang="en-US" spc="300" dirty="0">
                <a:solidFill>
                  <a:srgbClr val="092629"/>
                </a:solidFill>
                <a:latin typeface="Gilmer Bold" panose="00000800000000000000" pitchFamily="50" charset="0"/>
              </a:rPr>
              <a:t>CONSENT</a:t>
            </a:r>
            <a:endParaRPr lang="en-AE" spc="300" dirty="0">
              <a:solidFill>
                <a:srgbClr val="092629"/>
              </a:solidFill>
              <a:latin typeface="Gilmer Bold" panose="00000800000000000000" pitchFamily="50" charset="0"/>
            </a:endParaRPr>
          </a:p>
        </p:txBody>
      </p:sp>
      <p:sp>
        <p:nvSpPr>
          <p:cNvPr id="5" name="!!TYPEOFBUSINESS">
            <a:extLst>
              <a:ext uri="{FF2B5EF4-FFF2-40B4-BE49-F238E27FC236}">
                <a16:creationId xmlns:a16="http://schemas.microsoft.com/office/drawing/2014/main" id="{00FDC85E-55DB-7B67-8352-F17C7DCFF8FE}"/>
              </a:ext>
            </a:extLst>
          </p:cNvPr>
          <p:cNvSpPr txBox="1"/>
          <p:nvPr/>
        </p:nvSpPr>
        <p:spPr>
          <a:xfrm>
            <a:off x="-11656500" y="1739212"/>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sp>
        <p:nvSpPr>
          <p:cNvPr id="16" name="!!!CAPITALINVESTMENT">
            <a:extLst>
              <a:ext uri="{FF2B5EF4-FFF2-40B4-BE49-F238E27FC236}">
                <a16:creationId xmlns:a16="http://schemas.microsoft.com/office/drawing/2014/main" id="{8BBBAF4F-28AE-F28A-3E29-ADDE16BD950D}"/>
              </a:ext>
            </a:extLst>
          </p:cNvPr>
          <p:cNvSpPr txBox="1"/>
          <p:nvPr/>
        </p:nvSpPr>
        <p:spPr>
          <a:xfrm>
            <a:off x="-7690594" y="1739212"/>
            <a:ext cx="4363587"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CAPITAL INVESTMENT</a:t>
            </a:r>
          </a:p>
        </p:txBody>
      </p:sp>
      <p:sp>
        <p:nvSpPr>
          <p:cNvPr id="18" name="!!!!PROFITSHARING">
            <a:extLst>
              <a:ext uri="{FF2B5EF4-FFF2-40B4-BE49-F238E27FC236}">
                <a16:creationId xmlns:a16="http://schemas.microsoft.com/office/drawing/2014/main" id="{E0440DC9-FC30-3DEC-8385-B1F9921DC578}"/>
              </a:ext>
            </a:extLst>
          </p:cNvPr>
          <p:cNvSpPr txBox="1"/>
          <p:nvPr/>
        </p:nvSpPr>
        <p:spPr>
          <a:xfrm>
            <a:off x="-3227783" y="1739212"/>
            <a:ext cx="3563004"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PROFIT SHARING </a:t>
            </a:r>
            <a:endParaRPr lang="en-IN" dirty="0">
              <a:solidFill>
                <a:srgbClr val="092629"/>
              </a:solidFill>
            </a:endParaRPr>
          </a:p>
        </p:txBody>
      </p:sp>
      <p:sp>
        <p:nvSpPr>
          <p:cNvPr id="21" name="!!!!!EXPENSES">
            <a:extLst>
              <a:ext uri="{FF2B5EF4-FFF2-40B4-BE49-F238E27FC236}">
                <a16:creationId xmlns:a16="http://schemas.microsoft.com/office/drawing/2014/main" id="{644B2565-D672-C974-8E52-976C84BECD90}"/>
              </a:ext>
            </a:extLst>
          </p:cNvPr>
          <p:cNvSpPr txBox="1"/>
          <p:nvPr/>
        </p:nvSpPr>
        <p:spPr>
          <a:xfrm>
            <a:off x="4994392" y="1739212"/>
            <a:ext cx="2203215"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2400" dirty="0">
                <a:solidFill>
                  <a:srgbClr val="C3C9BB"/>
                </a:solidFill>
              </a:rPr>
              <a:t>EXPENSES</a:t>
            </a:r>
            <a:endParaRPr lang="en-AE" sz="2400" dirty="0">
              <a:solidFill>
                <a:srgbClr val="C3C9BB"/>
              </a:solidFill>
            </a:endParaRPr>
          </a:p>
        </p:txBody>
      </p:sp>
      <p:sp>
        <p:nvSpPr>
          <p:cNvPr id="25" name="!!!!!!RIGHTSOFPARTNERS">
            <a:extLst>
              <a:ext uri="{FF2B5EF4-FFF2-40B4-BE49-F238E27FC236}">
                <a16:creationId xmlns:a16="http://schemas.microsoft.com/office/drawing/2014/main" id="{83DB315B-2B56-CBF9-39FE-594342D06A44}"/>
              </a:ext>
            </a:extLst>
          </p:cNvPr>
          <p:cNvSpPr txBox="1"/>
          <p:nvPr/>
        </p:nvSpPr>
        <p:spPr>
          <a:xfrm>
            <a:off x="7296831" y="1739212"/>
            <a:ext cx="449977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RIGHTS OF PARTNERS </a:t>
            </a:r>
            <a:endParaRPr lang="en-IN" dirty="0">
              <a:solidFill>
                <a:srgbClr val="092629"/>
              </a:solidFill>
            </a:endParaRPr>
          </a:p>
        </p:txBody>
      </p:sp>
      <p:sp>
        <p:nvSpPr>
          <p:cNvPr id="27" name="!!!!!!!TERMSANDCONDITIONS">
            <a:extLst>
              <a:ext uri="{FF2B5EF4-FFF2-40B4-BE49-F238E27FC236}">
                <a16:creationId xmlns:a16="http://schemas.microsoft.com/office/drawing/2014/main" id="{DB0C7BA9-29CF-D1C6-461F-C58BFDCC467E}"/>
              </a:ext>
            </a:extLst>
          </p:cNvPr>
          <p:cNvSpPr txBox="1"/>
          <p:nvPr/>
        </p:nvSpPr>
        <p:spPr>
          <a:xfrm>
            <a:off x="434445" y="1739212"/>
            <a:ext cx="446072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TERMS &amp; CONDITIONS</a:t>
            </a:r>
            <a:endParaRPr lang="en-IN" dirty="0">
              <a:solidFill>
                <a:srgbClr val="092629"/>
              </a:solidFill>
            </a:endParaRPr>
          </a:p>
        </p:txBody>
      </p:sp>
      <p:sp>
        <p:nvSpPr>
          <p:cNvPr id="29" name="!!!!!!!!VIOLATIONTERMS">
            <a:extLst>
              <a:ext uri="{FF2B5EF4-FFF2-40B4-BE49-F238E27FC236}">
                <a16:creationId xmlns:a16="http://schemas.microsoft.com/office/drawing/2014/main" id="{BF718561-1D8E-9AA2-E881-C4EB73859557}"/>
              </a:ext>
            </a:extLst>
          </p:cNvPr>
          <p:cNvSpPr txBox="1"/>
          <p:nvPr/>
        </p:nvSpPr>
        <p:spPr>
          <a:xfrm>
            <a:off x="11895828" y="1739212"/>
            <a:ext cx="377252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VIOLATION TERMS </a:t>
            </a:r>
            <a:endParaRPr lang="en-IN" dirty="0">
              <a:solidFill>
                <a:srgbClr val="092629"/>
              </a:solidFill>
            </a:endParaRPr>
          </a:p>
        </p:txBody>
      </p:sp>
      <p:sp>
        <p:nvSpPr>
          <p:cNvPr id="31" name="!!!!!!!!!PARTNERSHIPPERIOD">
            <a:extLst>
              <a:ext uri="{FF2B5EF4-FFF2-40B4-BE49-F238E27FC236}">
                <a16:creationId xmlns:a16="http://schemas.microsoft.com/office/drawing/2014/main" id="{3B803F61-1D26-F315-3BFA-616539293192}"/>
              </a:ext>
            </a:extLst>
          </p:cNvPr>
          <p:cNvSpPr txBox="1"/>
          <p:nvPr/>
        </p:nvSpPr>
        <p:spPr>
          <a:xfrm>
            <a:off x="15767574"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33" name="!!!!!!!!!!DISSOLUTIONTERMS">
            <a:extLst>
              <a:ext uri="{FF2B5EF4-FFF2-40B4-BE49-F238E27FC236}">
                <a16:creationId xmlns:a16="http://schemas.microsoft.com/office/drawing/2014/main" id="{5E821651-1E89-0CF9-E135-71F3F4DAA0B2}"/>
              </a:ext>
            </a:extLst>
          </p:cNvPr>
          <p:cNvSpPr txBox="1"/>
          <p:nvPr/>
        </p:nvSpPr>
        <p:spPr>
          <a:xfrm>
            <a:off x="20263441"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5" name="1DISSOLUTIONTERMS">
            <a:extLst>
              <a:ext uri="{FF2B5EF4-FFF2-40B4-BE49-F238E27FC236}">
                <a16:creationId xmlns:a16="http://schemas.microsoft.com/office/drawing/2014/main" id="{95E17B0A-B2B7-C35A-3C48-43E362BD17E8}"/>
              </a:ext>
            </a:extLst>
          </p:cNvPr>
          <p:cNvSpPr txBox="1"/>
          <p:nvPr/>
        </p:nvSpPr>
        <p:spPr>
          <a:xfrm>
            <a:off x="-18575828"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6" name="2PARTNERSHIPPERIOD">
            <a:extLst>
              <a:ext uri="{FF2B5EF4-FFF2-40B4-BE49-F238E27FC236}">
                <a16:creationId xmlns:a16="http://schemas.microsoft.com/office/drawing/2014/main" id="{366F52E2-FEB0-23EE-C76C-569E61B56B1E}"/>
              </a:ext>
            </a:extLst>
          </p:cNvPr>
          <p:cNvSpPr txBox="1"/>
          <p:nvPr/>
        </p:nvSpPr>
        <p:spPr>
          <a:xfrm>
            <a:off x="-23071700"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graphicFrame>
        <p:nvGraphicFramePr>
          <p:cNvPr id="3" name="Diagram 2">
            <a:extLst>
              <a:ext uri="{FF2B5EF4-FFF2-40B4-BE49-F238E27FC236}">
                <a16:creationId xmlns:a16="http://schemas.microsoft.com/office/drawing/2014/main" id="{91C893FF-3AD4-441D-364E-D9AC569DEC3E}"/>
              </a:ext>
            </a:extLst>
          </p:cNvPr>
          <p:cNvGraphicFramePr/>
          <p:nvPr/>
        </p:nvGraphicFramePr>
        <p:xfrm>
          <a:off x="1482226" y="2425341"/>
          <a:ext cx="9227547" cy="41979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362295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78D84096-8EAF-038D-1D97-B40D5437AEB5}"/>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0E8AA1D0-D492-40FB-1F08-0653EF77A821}"/>
              </a:ext>
            </a:extLst>
          </p:cNvPr>
          <p:cNvPicPr>
            <a:picLocks noChangeAspect="1"/>
          </p:cNvPicPr>
          <p:nvPr/>
        </p:nvPicPr>
        <p:blipFill>
          <a:blip r:embed="rId2">
            <a:alphaModFix amt="15000"/>
            <a:duotone>
              <a:prstClr val="black"/>
              <a:schemeClr val="accent6">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Box 1">
            <a:extLst>
              <a:ext uri="{FF2B5EF4-FFF2-40B4-BE49-F238E27FC236}">
                <a16:creationId xmlns:a16="http://schemas.microsoft.com/office/drawing/2014/main" id="{3578F043-B70F-54B5-5FEB-09509A854B06}"/>
              </a:ext>
            </a:extLst>
          </p:cNvPr>
          <p:cNvSpPr txBox="1"/>
          <p:nvPr/>
        </p:nvSpPr>
        <p:spPr>
          <a:xfrm>
            <a:off x="125731" y="314419"/>
            <a:ext cx="11944350" cy="1200329"/>
          </a:xfrm>
          <a:prstGeom prst="rect">
            <a:avLst/>
          </a:prstGeom>
          <a:noFill/>
        </p:spPr>
        <p:txBody>
          <a:bodyPr wrap="square" rtlCol="0">
            <a:spAutoFit/>
          </a:bodyPr>
          <a:lstStyle/>
          <a:p>
            <a:pPr algn="ctr"/>
            <a:r>
              <a:rPr lang="en-US" sz="7200" spc="300" dirty="0">
                <a:solidFill>
                  <a:srgbClr val="004D3F"/>
                </a:solidFill>
                <a:latin typeface="Impact" panose="020B0806030902050204" pitchFamily="34" charset="0"/>
              </a:rPr>
              <a:t>AGREEMENT PREPARATION</a:t>
            </a:r>
            <a:endParaRPr lang="en-AE" sz="7200" spc="300" dirty="0">
              <a:solidFill>
                <a:srgbClr val="004D3F"/>
              </a:solidFill>
              <a:latin typeface="Impact" panose="020B0806030902050204" pitchFamily="34" charset="0"/>
            </a:endParaRPr>
          </a:p>
        </p:txBody>
      </p:sp>
      <p:sp>
        <p:nvSpPr>
          <p:cNvPr id="7" name="Rectangle: Rounded Corners 6">
            <a:extLst>
              <a:ext uri="{FF2B5EF4-FFF2-40B4-BE49-F238E27FC236}">
                <a16:creationId xmlns:a16="http://schemas.microsoft.com/office/drawing/2014/main" id="{89FB9B4D-1324-BF99-40A5-D08952A04182}"/>
              </a:ext>
            </a:extLst>
          </p:cNvPr>
          <p:cNvSpPr>
            <a:spLocks/>
          </p:cNvSpPr>
          <p:nvPr/>
        </p:nvSpPr>
        <p:spPr>
          <a:xfrm>
            <a:off x="3865639" y="1637555"/>
            <a:ext cx="4460722" cy="690778"/>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SENT">
            <a:extLst>
              <a:ext uri="{FF2B5EF4-FFF2-40B4-BE49-F238E27FC236}">
                <a16:creationId xmlns:a16="http://schemas.microsoft.com/office/drawing/2014/main" id="{EA2CDE59-9FB1-A1FD-9C55-4AFB4E49AB07}"/>
              </a:ext>
            </a:extLst>
          </p:cNvPr>
          <p:cNvSpPr txBox="1"/>
          <p:nvPr/>
        </p:nvSpPr>
        <p:spPr>
          <a:xfrm>
            <a:off x="-10861211" y="1739212"/>
            <a:ext cx="2536680" cy="461665"/>
          </a:xfrm>
          <a:prstGeom prst="rect">
            <a:avLst/>
          </a:prstGeom>
          <a:noFill/>
        </p:spPr>
        <p:txBody>
          <a:bodyPr wrap="square" rtlCol="0" anchor="ctr">
            <a:noAutofit/>
          </a:bodyPr>
          <a:lstStyle/>
          <a:p>
            <a:pPr algn="ctr"/>
            <a:r>
              <a:rPr lang="en-US" spc="300" dirty="0">
                <a:solidFill>
                  <a:srgbClr val="092629"/>
                </a:solidFill>
                <a:latin typeface="Gilmer Bold" panose="00000800000000000000" pitchFamily="50" charset="0"/>
              </a:rPr>
              <a:t>CONSENT</a:t>
            </a:r>
            <a:endParaRPr lang="en-AE" spc="300" dirty="0">
              <a:solidFill>
                <a:srgbClr val="092629"/>
              </a:solidFill>
              <a:latin typeface="Gilmer Bold" panose="00000800000000000000" pitchFamily="50" charset="0"/>
            </a:endParaRPr>
          </a:p>
        </p:txBody>
      </p:sp>
      <p:sp>
        <p:nvSpPr>
          <p:cNvPr id="5" name="!!TYPEOFBUSINESS">
            <a:extLst>
              <a:ext uri="{FF2B5EF4-FFF2-40B4-BE49-F238E27FC236}">
                <a16:creationId xmlns:a16="http://schemas.microsoft.com/office/drawing/2014/main" id="{75F427C4-92B1-003C-89D0-14A53DCA5550}"/>
              </a:ext>
            </a:extLst>
          </p:cNvPr>
          <p:cNvSpPr txBox="1"/>
          <p:nvPr/>
        </p:nvSpPr>
        <p:spPr>
          <a:xfrm>
            <a:off x="-8225307" y="1739212"/>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sp>
        <p:nvSpPr>
          <p:cNvPr id="16" name="!!!CAPITALINVESTMENT">
            <a:extLst>
              <a:ext uri="{FF2B5EF4-FFF2-40B4-BE49-F238E27FC236}">
                <a16:creationId xmlns:a16="http://schemas.microsoft.com/office/drawing/2014/main" id="{E15BA146-1BE1-B2D2-4352-9E8D0D72D1A4}"/>
              </a:ext>
            </a:extLst>
          </p:cNvPr>
          <p:cNvSpPr txBox="1"/>
          <p:nvPr/>
        </p:nvSpPr>
        <p:spPr>
          <a:xfrm>
            <a:off x="-4259401" y="1739212"/>
            <a:ext cx="4363587"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CAPITAL INVESTMENT</a:t>
            </a:r>
          </a:p>
        </p:txBody>
      </p:sp>
      <p:sp>
        <p:nvSpPr>
          <p:cNvPr id="18" name="!!!!PROFITSHARING">
            <a:extLst>
              <a:ext uri="{FF2B5EF4-FFF2-40B4-BE49-F238E27FC236}">
                <a16:creationId xmlns:a16="http://schemas.microsoft.com/office/drawing/2014/main" id="{6519F3CA-3DBD-6CB3-5B6E-7AE929FCD158}"/>
              </a:ext>
            </a:extLst>
          </p:cNvPr>
          <p:cNvSpPr txBox="1"/>
          <p:nvPr/>
        </p:nvSpPr>
        <p:spPr>
          <a:xfrm>
            <a:off x="203410" y="1739212"/>
            <a:ext cx="3563004"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PROFIT SHARING </a:t>
            </a:r>
            <a:endParaRPr lang="en-IN" dirty="0">
              <a:solidFill>
                <a:srgbClr val="092629"/>
              </a:solidFill>
            </a:endParaRPr>
          </a:p>
        </p:txBody>
      </p:sp>
      <p:sp>
        <p:nvSpPr>
          <p:cNvPr id="21" name="!!!!!EXPENSES">
            <a:extLst>
              <a:ext uri="{FF2B5EF4-FFF2-40B4-BE49-F238E27FC236}">
                <a16:creationId xmlns:a16="http://schemas.microsoft.com/office/drawing/2014/main" id="{3AC5960A-6CE4-597F-1BE6-DECEAC21A658}"/>
              </a:ext>
            </a:extLst>
          </p:cNvPr>
          <p:cNvSpPr txBox="1"/>
          <p:nvPr/>
        </p:nvSpPr>
        <p:spPr>
          <a:xfrm>
            <a:off x="8425585" y="1739212"/>
            <a:ext cx="2203215"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EXPENSES</a:t>
            </a:r>
            <a:endParaRPr lang="en-AE" dirty="0">
              <a:solidFill>
                <a:srgbClr val="092629"/>
              </a:solidFill>
            </a:endParaRPr>
          </a:p>
        </p:txBody>
      </p:sp>
      <p:sp>
        <p:nvSpPr>
          <p:cNvPr id="25" name="!!!!!!RIGHTSOFPARTNERS">
            <a:extLst>
              <a:ext uri="{FF2B5EF4-FFF2-40B4-BE49-F238E27FC236}">
                <a16:creationId xmlns:a16="http://schemas.microsoft.com/office/drawing/2014/main" id="{486CEE60-D71B-3E91-52BB-E56FAF5ECE45}"/>
              </a:ext>
            </a:extLst>
          </p:cNvPr>
          <p:cNvSpPr txBox="1"/>
          <p:nvPr/>
        </p:nvSpPr>
        <p:spPr>
          <a:xfrm>
            <a:off x="10728024" y="1739212"/>
            <a:ext cx="449977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RIGHTS OF PARTNERS </a:t>
            </a:r>
            <a:endParaRPr lang="en-IN" dirty="0">
              <a:solidFill>
                <a:srgbClr val="092629"/>
              </a:solidFill>
            </a:endParaRPr>
          </a:p>
        </p:txBody>
      </p:sp>
      <p:sp>
        <p:nvSpPr>
          <p:cNvPr id="27" name="!!!!!!!TERMSANDCONDITIONS">
            <a:extLst>
              <a:ext uri="{FF2B5EF4-FFF2-40B4-BE49-F238E27FC236}">
                <a16:creationId xmlns:a16="http://schemas.microsoft.com/office/drawing/2014/main" id="{8D22E709-3D25-41F5-FFFC-940BE4589027}"/>
              </a:ext>
            </a:extLst>
          </p:cNvPr>
          <p:cNvSpPr txBox="1"/>
          <p:nvPr/>
        </p:nvSpPr>
        <p:spPr>
          <a:xfrm>
            <a:off x="3865638" y="1739212"/>
            <a:ext cx="446072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2400" dirty="0">
                <a:solidFill>
                  <a:srgbClr val="C3C9BB"/>
                </a:solidFill>
              </a:rPr>
              <a:t>TERMS &amp; CONDITIONS</a:t>
            </a:r>
            <a:endParaRPr lang="en-IN" sz="2400" dirty="0">
              <a:solidFill>
                <a:srgbClr val="C3C9BB"/>
              </a:solidFill>
            </a:endParaRPr>
          </a:p>
        </p:txBody>
      </p:sp>
      <p:sp>
        <p:nvSpPr>
          <p:cNvPr id="29" name="!!!!!!!!VIOLATIONTERMS">
            <a:extLst>
              <a:ext uri="{FF2B5EF4-FFF2-40B4-BE49-F238E27FC236}">
                <a16:creationId xmlns:a16="http://schemas.microsoft.com/office/drawing/2014/main" id="{32059119-3313-AEBA-153A-140B6A1EFADE}"/>
              </a:ext>
            </a:extLst>
          </p:cNvPr>
          <p:cNvSpPr txBox="1"/>
          <p:nvPr/>
        </p:nvSpPr>
        <p:spPr>
          <a:xfrm>
            <a:off x="15327021" y="1739212"/>
            <a:ext cx="377252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VIOLATION TERMS </a:t>
            </a:r>
            <a:endParaRPr lang="en-IN" dirty="0">
              <a:solidFill>
                <a:srgbClr val="092629"/>
              </a:solidFill>
            </a:endParaRPr>
          </a:p>
        </p:txBody>
      </p:sp>
      <p:sp>
        <p:nvSpPr>
          <p:cNvPr id="31" name="!!!!!!!!!PARTNERSHIPPERIOD">
            <a:extLst>
              <a:ext uri="{FF2B5EF4-FFF2-40B4-BE49-F238E27FC236}">
                <a16:creationId xmlns:a16="http://schemas.microsoft.com/office/drawing/2014/main" id="{1B763989-695D-0806-11EC-F33F1265341F}"/>
              </a:ext>
            </a:extLst>
          </p:cNvPr>
          <p:cNvSpPr txBox="1"/>
          <p:nvPr/>
        </p:nvSpPr>
        <p:spPr>
          <a:xfrm>
            <a:off x="19198767"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33" name="!!!!!!!!!!DISSOLUTIONTERMS">
            <a:extLst>
              <a:ext uri="{FF2B5EF4-FFF2-40B4-BE49-F238E27FC236}">
                <a16:creationId xmlns:a16="http://schemas.microsoft.com/office/drawing/2014/main" id="{E119D8EE-6B7F-E4A5-E35B-2A481C7C43D6}"/>
              </a:ext>
            </a:extLst>
          </p:cNvPr>
          <p:cNvSpPr txBox="1"/>
          <p:nvPr/>
        </p:nvSpPr>
        <p:spPr>
          <a:xfrm>
            <a:off x="23694634"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5" name="1DISSOLUTIONTERMS">
            <a:extLst>
              <a:ext uri="{FF2B5EF4-FFF2-40B4-BE49-F238E27FC236}">
                <a16:creationId xmlns:a16="http://schemas.microsoft.com/office/drawing/2014/main" id="{20E322AF-E4FC-52F9-B79D-943995326B6D}"/>
              </a:ext>
            </a:extLst>
          </p:cNvPr>
          <p:cNvSpPr txBox="1"/>
          <p:nvPr/>
        </p:nvSpPr>
        <p:spPr>
          <a:xfrm>
            <a:off x="-15144635"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6" name="2PARTNERSHIPPERIOD">
            <a:extLst>
              <a:ext uri="{FF2B5EF4-FFF2-40B4-BE49-F238E27FC236}">
                <a16:creationId xmlns:a16="http://schemas.microsoft.com/office/drawing/2014/main" id="{F059C77B-4D69-344F-0229-CE7A52EF88CB}"/>
              </a:ext>
            </a:extLst>
          </p:cNvPr>
          <p:cNvSpPr txBox="1"/>
          <p:nvPr/>
        </p:nvSpPr>
        <p:spPr>
          <a:xfrm>
            <a:off x="-23071700"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8" name="Freeform: Shape 7">
            <a:extLst>
              <a:ext uri="{FF2B5EF4-FFF2-40B4-BE49-F238E27FC236}">
                <a16:creationId xmlns:a16="http://schemas.microsoft.com/office/drawing/2014/main" id="{28EDDB0F-DC20-7C5A-DFCC-03BD059FF019}"/>
              </a:ext>
            </a:extLst>
          </p:cNvPr>
          <p:cNvSpPr/>
          <p:nvPr/>
        </p:nvSpPr>
        <p:spPr>
          <a:xfrm>
            <a:off x="3153148" y="2552797"/>
            <a:ext cx="7213188" cy="3990784"/>
          </a:xfrm>
          <a:custGeom>
            <a:avLst/>
            <a:gdLst>
              <a:gd name="connsiteX0" fmla="*/ 0 w 6535502"/>
              <a:gd name="connsiteY0" fmla="*/ 0 h 3292321"/>
              <a:gd name="connsiteX1" fmla="*/ 4889342 w 6535502"/>
              <a:gd name="connsiteY1" fmla="*/ 0 h 3292321"/>
              <a:gd name="connsiteX2" fmla="*/ 6535502 w 6535502"/>
              <a:gd name="connsiteY2" fmla="*/ 1646161 h 3292321"/>
              <a:gd name="connsiteX3" fmla="*/ 4889342 w 6535502"/>
              <a:gd name="connsiteY3" fmla="*/ 3292321 h 3292321"/>
              <a:gd name="connsiteX4" fmla="*/ 0 w 6535502"/>
              <a:gd name="connsiteY4" fmla="*/ 3292321 h 3292321"/>
              <a:gd name="connsiteX5" fmla="*/ 0 w 6535502"/>
              <a:gd name="connsiteY5" fmla="*/ 0 h 329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35502" h="3292321">
                <a:moveTo>
                  <a:pt x="6535502" y="3292320"/>
                </a:moveTo>
                <a:lnTo>
                  <a:pt x="1646160" y="3292320"/>
                </a:lnTo>
                <a:lnTo>
                  <a:pt x="0" y="1646160"/>
                </a:lnTo>
                <a:lnTo>
                  <a:pt x="1646160" y="1"/>
                </a:lnTo>
                <a:lnTo>
                  <a:pt x="6535502" y="1"/>
                </a:lnTo>
                <a:lnTo>
                  <a:pt x="6535502" y="3292320"/>
                </a:lnTo>
                <a:close/>
              </a:path>
            </a:pathLst>
          </a:custGeom>
          <a:solidFill>
            <a:srgbClr val="1D533E"/>
          </a:solidFill>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2274902" tIns="91440" rIns="170688" bIns="91441" numCol="1" spcCol="1270" anchor="t" anchorCtr="0">
            <a:noAutofit/>
          </a:bodyPr>
          <a:lstStyle/>
          <a:p>
            <a:pPr marL="171450" lvl="1" indent="-171450" algn="l" defTabSz="844550">
              <a:lnSpc>
                <a:spcPct val="150000"/>
              </a:lnSpc>
              <a:spcBef>
                <a:spcPct val="0"/>
              </a:spcBef>
              <a:spcAft>
                <a:spcPct val="15000"/>
              </a:spcAft>
              <a:buChar char="•"/>
            </a:pPr>
            <a:r>
              <a:rPr lang="en-US" sz="2000" kern="1200" dirty="0">
                <a:effectLst>
                  <a:outerShdw blurRad="38100" dist="38100" dir="2700000" algn="tl">
                    <a:srgbClr val="000000">
                      <a:alpha val="43137"/>
                    </a:srgbClr>
                  </a:outerShdw>
                </a:effectLst>
                <a:latin typeface="Garamond" panose="02020404030301010803" pitchFamily="18" charset="0"/>
              </a:rPr>
              <a:t>Matters that require the consent of all the partners </a:t>
            </a:r>
          </a:p>
          <a:p>
            <a:pPr marL="171450" lvl="1" indent="-171450" algn="l" defTabSz="844550">
              <a:lnSpc>
                <a:spcPct val="150000"/>
              </a:lnSpc>
              <a:spcBef>
                <a:spcPct val="0"/>
              </a:spcBef>
              <a:spcAft>
                <a:spcPct val="15000"/>
              </a:spcAft>
              <a:buChar char="•"/>
            </a:pPr>
            <a:r>
              <a:rPr lang="en-US" sz="2000" kern="1200" dirty="0">
                <a:effectLst>
                  <a:outerShdw blurRad="38100" dist="38100" dir="2700000" algn="tl">
                    <a:srgbClr val="000000">
                      <a:alpha val="43137"/>
                    </a:srgbClr>
                  </a:outerShdw>
                </a:effectLst>
                <a:latin typeface="Garamond" panose="02020404030301010803" pitchFamily="18" charset="0"/>
              </a:rPr>
              <a:t>Areas in which the working partner(s) can take decisions without the consent of the investing partners </a:t>
            </a:r>
          </a:p>
          <a:p>
            <a:pPr marL="171450" lvl="1" indent="-171450" algn="l" defTabSz="844550">
              <a:lnSpc>
                <a:spcPct val="150000"/>
              </a:lnSpc>
              <a:spcBef>
                <a:spcPct val="0"/>
              </a:spcBef>
              <a:spcAft>
                <a:spcPct val="15000"/>
              </a:spcAft>
              <a:buChar char="•"/>
            </a:pPr>
            <a:r>
              <a:rPr lang="en-US" sz="2000" kern="1200" dirty="0">
                <a:effectLst>
                  <a:outerShdw blurRad="38100" dist="38100" dir="2700000" algn="tl">
                    <a:srgbClr val="000000">
                      <a:alpha val="43137"/>
                    </a:srgbClr>
                  </a:outerShdw>
                </a:effectLst>
                <a:latin typeface="Garamond" panose="02020404030301010803" pitchFamily="18" charset="0"/>
                <a:cs typeface="Vijaya" panose="020B0604020202020204" pitchFamily="34" charset="0"/>
              </a:rPr>
              <a:t>Action that will be taken if</a:t>
            </a:r>
            <a:r>
              <a:rPr lang="en-US" sz="2000" kern="1200" dirty="0">
                <a:effectLst>
                  <a:outerShdw blurRad="38100" dist="38100" dir="2700000" algn="tl">
                    <a:srgbClr val="000000">
                      <a:alpha val="43137"/>
                    </a:srgbClr>
                  </a:outerShdw>
                </a:effectLst>
                <a:latin typeface="Garamond" panose="02020404030301010803" pitchFamily="18" charset="0"/>
              </a:rPr>
              <a:t> any partner undertakes an action that is contrary to the principles of </a:t>
            </a:r>
            <a:r>
              <a:rPr lang="en-US" sz="2000" i="1" kern="1200" dirty="0">
                <a:effectLst>
                  <a:outerShdw blurRad="38100" dist="38100" dir="2700000" algn="tl">
                    <a:srgbClr val="000000">
                      <a:alpha val="43137"/>
                    </a:srgbClr>
                  </a:outerShdw>
                </a:effectLst>
                <a:latin typeface="Garamond" panose="02020404030301010803" pitchFamily="18" charset="0"/>
              </a:rPr>
              <a:t>Shariat </a:t>
            </a:r>
            <a:r>
              <a:rPr lang="en-US" sz="2000" i="1" kern="1200" dirty="0" err="1">
                <a:effectLst>
                  <a:outerShdw blurRad="38100" dist="38100" dir="2700000" algn="tl">
                    <a:srgbClr val="000000">
                      <a:alpha val="43137"/>
                    </a:srgbClr>
                  </a:outerShdw>
                </a:effectLst>
                <a:latin typeface="Garamond" panose="02020404030301010803" pitchFamily="18" charset="0"/>
              </a:rPr>
              <a:t>Mohammediyah</a:t>
            </a:r>
            <a:r>
              <a:rPr lang="en-US" sz="2000" i="1" kern="1200" dirty="0">
                <a:effectLst>
                  <a:outerShdw blurRad="38100" dist="38100" dir="2700000" algn="tl">
                    <a:srgbClr val="000000">
                      <a:alpha val="43137"/>
                    </a:srgbClr>
                  </a:outerShdw>
                </a:effectLst>
                <a:latin typeface="Garamond" panose="02020404030301010803" pitchFamily="18" charset="0"/>
              </a:rPr>
              <a:t>.</a:t>
            </a:r>
            <a:endParaRPr lang="en-US" sz="2000" kern="1200" dirty="0">
              <a:effectLst>
                <a:outerShdw blurRad="38100" dist="38100" dir="2700000" algn="tl">
                  <a:srgbClr val="000000">
                    <a:alpha val="43137"/>
                  </a:srgbClr>
                </a:outerShdw>
              </a:effectLst>
              <a:latin typeface="Garamond" panose="02020404030301010803" pitchFamily="18" charset="0"/>
            </a:endParaRPr>
          </a:p>
        </p:txBody>
      </p:sp>
      <p:sp>
        <p:nvSpPr>
          <p:cNvPr id="9" name="Oval 8">
            <a:extLst>
              <a:ext uri="{FF2B5EF4-FFF2-40B4-BE49-F238E27FC236}">
                <a16:creationId xmlns:a16="http://schemas.microsoft.com/office/drawing/2014/main" id="{42F7C97E-33E4-694E-DB43-D81436045DC8}"/>
              </a:ext>
            </a:extLst>
          </p:cNvPr>
          <p:cNvSpPr/>
          <p:nvPr/>
        </p:nvSpPr>
        <p:spPr>
          <a:xfrm>
            <a:off x="1825665" y="2902028"/>
            <a:ext cx="3292321" cy="3292321"/>
          </a:xfrm>
          <a:prstGeom prst="ellipse">
            <a:avLst/>
          </a:prstGeom>
          <a:blipFill>
            <a:blip r:embed="rId4">
              <a:extLst>
                <a:ext uri="{BEBA8EAE-BF5A-486C-A8C5-ECC9F3942E4B}">
                  <a14:imgProps xmlns:a14="http://schemas.microsoft.com/office/drawing/2010/main">
                    <a14:imgLayer r:embed="rId5">
                      <a14:imgEffect>
                        <a14:saturation sat="33000"/>
                      </a14:imgEffect>
                    </a14:imgLayer>
                  </a14:imgProps>
                </a:ext>
                <a:ext uri="{837473B0-CC2E-450A-ABE3-18F120FF3D39}">
                  <a1611:picAttrSrcUrl xmlns:a1611="http://schemas.microsoft.com/office/drawing/2016/11/main" r:id="rId6"/>
                </a:ext>
              </a:extLst>
            </a:blip>
            <a:srcRect/>
            <a:stretch>
              <a:fillRect/>
            </a:stretch>
          </a:blipFill>
        </p:spPr>
        <p:style>
          <a:lnRef idx="3">
            <a:schemeClr val="lt2">
              <a:hueOff val="0"/>
              <a:satOff val="0"/>
              <a:lumOff val="0"/>
              <a:alphaOff val="0"/>
            </a:schemeClr>
          </a:lnRef>
          <a:fillRef idx="1">
            <a:scrgbClr r="0" g="0" b="0"/>
          </a:fillRef>
          <a:effectRef idx="1">
            <a:schemeClr val="dk2">
              <a:tint val="50000"/>
              <a:hueOff val="0"/>
              <a:satOff val="0"/>
              <a:lumOff val="0"/>
              <a:alphaOff val="0"/>
            </a:schemeClr>
          </a:effectRef>
          <a:fontRef idx="minor">
            <a:schemeClr val="lt2">
              <a:hueOff val="0"/>
              <a:satOff val="0"/>
              <a:lumOff val="0"/>
              <a:alphaOff val="0"/>
            </a:schemeClr>
          </a:fontRef>
        </p:style>
        <p:txBody>
          <a:bodyPr/>
          <a:lstStyle/>
          <a:p>
            <a:endParaRPr lang="en-AE" dirty="0"/>
          </a:p>
        </p:txBody>
      </p:sp>
    </p:spTree>
    <p:extLst>
      <p:ext uri="{BB962C8B-B14F-4D97-AF65-F5344CB8AC3E}">
        <p14:creationId xmlns:p14="http://schemas.microsoft.com/office/powerpoint/2010/main" val="6681835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750" fill="hold"/>
                                        <p:tgtEl>
                                          <p:spTgt spid="9"/>
                                        </p:tgtEl>
                                        <p:attrNameLst>
                                          <p:attrName>ppt_w</p:attrName>
                                        </p:attrNameLst>
                                      </p:cBhvr>
                                      <p:tavLst>
                                        <p:tav tm="0">
                                          <p:val>
                                            <p:fltVal val="0"/>
                                          </p:val>
                                        </p:tav>
                                        <p:tav tm="100000">
                                          <p:val>
                                            <p:strVal val="#ppt_w"/>
                                          </p:val>
                                        </p:tav>
                                      </p:tavLst>
                                    </p:anim>
                                    <p:anim calcmode="lin" valueType="num">
                                      <p:cBhvr>
                                        <p:cTn id="12" dur="750" fill="hold"/>
                                        <p:tgtEl>
                                          <p:spTgt spid="9"/>
                                        </p:tgtEl>
                                        <p:attrNameLst>
                                          <p:attrName>ppt_h</p:attrName>
                                        </p:attrNameLst>
                                      </p:cBhvr>
                                      <p:tavLst>
                                        <p:tav tm="0">
                                          <p:val>
                                            <p:fltVal val="0"/>
                                          </p:val>
                                        </p:tav>
                                        <p:tav tm="100000">
                                          <p:val>
                                            <p:strVal val="#ppt_h"/>
                                          </p:val>
                                        </p:tav>
                                      </p:tavLst>
                                    </p:anim>
                                    <p:animEffect transition="in" filter="fade">
                                      <p:cBhvr>
                                        <p:cTn id="13"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6D314EE3-7F56-C64C-6F22-CBC59A2CD42E}"/>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6190F765-2D9A-D90B-9D85-17EBB4ADFACD}"/>
              </a:ext>
            </a:extLst>
          </p:cNvPr>
          <p:cNvPicPr>
            <a:picLocks noChangeAspect="1"/>
          </p:cNvPicPr>
          <p:nvPr/>
        </p:nvPicPr>
        <p:blipFill>
          <a:blip r:embed="rId2">
            <a:alphaModFix amt="15000"/>
            <a:duotone>
              <a:prstClr val="black"/>
              <a:schemeClr val="accent6">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Box 1">
            <a:extLst>
              <a:ext uri="{FF2B5EF4-FFF2-40B4-BE49-F238E27FC236}">
                <a16:creationId xmlns:a16="http://schemas.microsoft.com/office/drawing/2014/main" id="{1D9B7CFD-E305-EB32-34F3-8DE2E00F5FF4}"/>
              </a:ext>
            </a:extLst>
          </p:cNvPr>
          <p:cNvSpPr txBox="1"/>
          <p:nvPr/>
        </p:nvSpPr>
        <p:spPr>
          <a:xfrm>
            <a:off x="125731" y="314419"/>
            <a:ext cx="11944350" cy="1200329"/>
          </a:xfrm>
          <a:prstGeom prst="rect">
            <a:avLst/>
          </a:prstGeom>
          <a:noFill/>
        </p:spPr>
        <p:txBody>
          <a:bodyPr wrap="square" rtlCol="0">
            <a:spAutoFit/>
          </a:bodyPr>
          <a:lstStyle/>
          <a:p>
            <a:pPr algn="ctr"/>
            <a:r>
              <a:rPr lang="en-US" sz="7200" spc="300" dirty="0">
                <a:solidFill>
                  <a:srgbClr val="004D3F"/>
                </a:solidFill>
                <a:latin typeface="Impact" panose="020B0806030902050204" pitchFamily="34" charset="0"/>
              </a:rPr>
              <a:t>AGREEMENT PREPARATION</a:t>
            </a:r>
            <a:endParaRPr lang="en-AE" sz="7200" spc="300" dirty="0">
              <a:solidFill>
                <a:srgbClr val="004D3F"/>
              </a:solidFill>
              <a:latin typeface="Impact" panose="020B0806030902050204" pitchFamily="34" charset="0"/>
            </a:endParaRPr>
          </a:p>
        </p:txBody>
      </p:sp>
      <p:sp>
        <p:nvSpPr>
          <p:cNvPr id="7" name="Rectangle: Rounded Corners 6">
            <a:extLst>
              <a:ext uri="{FF2B5EF4-FFF2-40B4-BE49-F238E27FC236}">
                <a16:creationId xmlns:a16="http://schemas.microsoft.com/office/drawing/2014/main" id="{E9AED4A9-05A2-D1FF-409F-26476173ED21}"/>
              </a:ext>
            </a:extLst>
          </p:cNvPr>
          <p:cNvSpPr>
            <a:spLocks/>
          </p:cNvSpPr>
          <p:nvPr/>
        </p:nvSpPr>
        <p:spPr>
          <a:xfrm>
            <a:off x="3865639" y="1637555"/>
            <a:ext cx="4460722" cy="690778"/>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SENT">
            <a:extLst>
              <a:ext uri="{FF2B5EF4-FFF2-40B4-BE49-F238E27FC236}">
                <a16:creationId xmlns:a16="http://schemas.microsoft.com/office/drawing/2014/main" id="{860C4175-A9E2-2001-7C14-4C25FCF6C805}"/>
              </a:ext>
            </a:extLst>
          </p:cNvPr>
          <p:cNvSpPr txBox="1"/>
          <p:nvPr/>
        </p:nvSpPr>
        <p:spPr>
          <a:xfrm>
            <a:off x="-10861211" y="1739212"/>
            <a:ext cx="2536680" cy="461665"/>
          </a:xfrm>
          <a:prstGeom prst="rect">
            <a:avLst/>
          </a:prstGeom>
          <a:noFill/>
        </p:spPr>
        <p:txBody>
          <a:bodyPr wrap="square" rtlCol="0" anchor="ctr">
            <a:noAutofit/>
          </a:bodyPr>
          <a:lstStyle/>
          <a:p>
            <a:pPr algn="ctr"/>
            <a:r>
              <a:rPr lang="en-US" spc="300" dirty="0">
                <a:solidFill>
                  <a:srgbClr val="092629"/>
                </a:solidFill>
                <a:latin typeface="Gilmer Bold" panose="00000800000000000000" pitchFamily="50" charset="0"/>
              </a:rPr>
              <a:t>CONSENT</a:t>
            </a:r>
            <a:endParaRPr lang="en-AE" spc="300" dirty="0">
              <a:solidFill>
                <a:srgbClr val="092629"/>
              </a:solidFill>
              <a:latin typeface="Gilmer Bold" panose="00000800000000000000" pitchFamily="50" charset="0"/>
            </a:endParaRPr>
          </a:p>
        </p:txBody>
      </p:sp>
      <p:sp>
        <p:nvSpPr>
          <p:cNvPr id="5" name="!!TYPEOFBUSINESS">
            <a:extLst>
              <a:ext uri="{FF2B5EF4-FFF2-40B4-BE49-F238E27FC236}">
                <a16:creationId xmlns:a16="http://schemas.microsoft.com/office/drawing/2014/main" id="{FEE47CE9-B028-FAA6-D2D3-832E8EA5E175}"/>
              </a:ext>
            </a:extLst>
          </p:cNvPr>
          <p:cNvSpPr txBox="1"/>
          <p:nvPr/>
        </p:nvSpPr>
        <p:spPr>
          <a:xfrm>
            <a:off x="-8225307" y="1739212"/>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sp>
        <p:nvSpPr>
          <p:cNvPr id="16" name="!!!CAPITALINVESTMENT">
            <a:extLst>
              <a:ext uri="{FF2B5EF4-FFF2-40B4-BE49-F238E27FC236}">
                <a16:creationId xmlns:a16="http://schemas.microsoft.com/office/drawing/2014/main" id="{AD4EBE30-9EF1-21F7-A8BA-50DCE9261EF6}"/>
              </a:ext>
            </a:extLst>
          </p:cNvPr>
          <p:cNvSpPr txBox="1"/>
          <p:nvPr/>
        </p:nvSpPr>
        <p:spPr>
          <a:xfrm>
            <a:off x="-4259401" y="1739212"/>
            <a:ext cx="4363587"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CAPITAL INVESTMENT</a:t>
            </a:r>
          </a:p>
        </p:txBody>
      </p:sp>
      <p:sp>
        <p:nvSpPr>
          <p:cNvPr id="18" name="!!!!PROFITSHARING">
            <a:extLst>
              <a:ext uri="{FF2B5EF4-FFF2-40B4-BE49-F238E27FC236}">
                <a16:creationId xmlns:a16="http://schemas.microsoft.com/office/drawing/2014/main" id="{5F5C37DF-09EF-576A-3F3F-462DF5BC2DA8}"/>
              </a:ext>
            </a:extLst>
          </p:cNvPr>
          <p:cNvSpPr txBox="1"/>
          <p:nvPr/>
        </p:nvSpPr>
        <p:spPr>
          <a:xfrm>
            <a:off x="203410" y="1739212"/>
            <a:ext cx="3563004"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PROFIT SHARING </a:t>
            </a:r>
            <a:endParaRPr lang="en-IN" dirty="0">
              <a:solidFill>
                <a:srgbClr val="092629"/>
              </a:solidFill>
            </a:endParaRPr>
          </a:p>
        </p:txBody>
      </p:sp>
      <p:sp>
        <p:nvSpPr>
          <p:cNvPr id="21" name="!!!!!EXPENSES">
            <a:extLst>
              <a:ext uri="{FF2B5EF4-FFF2-40B4-BE49-F238E27FC236}">
                <a16:creationId xmlns:a16="http://schemas.microsoft.com/office/drawing/2014/main" id="{884164C9-11C5-547F-9F86-24D9DFA270E5}"/>
              </a:ext>
            </a:extLst>
          </p:cNvPr>
          <p:cNvSpPr txBox="1"/>
          <p:nvPr/>
        </p:nvSpPr>
        <p:spPr>
          <a:xfrm>
            <a:off x="8425585" y="1739212"/>
            <a:ext cx="2203215"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EXPENSES</a:t>
            </a:r>
            <a:endParaRPr lang="en-AE" dirty="0">
              <a:solidFill>
                <a:srgbClr val="092629"/>
              </a:solidFill>
            </a:endParaRPr>
          </a:p>
        </p:txBody>
      </p:sp>
      <p:sp>
        <p:nvSpPr>
          <p:cNvPr id="25" name="!!!!!!RIGHTSOFPARTNERS">
            <a:extLst>
              <a:ext uri="{FF2B5EF4-FFF2-40B4-BE49-F238E27FC236}">
                <a16:creationId xmlns:a16="http://schemas.microsoft.com/office/drawing/2014/main" id="{85FD57B2-C660-AAB5-C31C-D9DC0942912A}"/>
              </a:ext>
            </a:extLst>
          </p:cNvPr>
          <p:cNvSpPr txBox="1"/>
          <p:nvPr/>
        </p:nvSpPr>
        <p:spPr>
          <a:xfrm>
            <a:off x="10728024" y="1739212"/>
            <a:ext cx="449977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RIGHTS OF PARTNERS </a:t>
            </a:r>
            <a:endParaRPr lang="en-IN" dirty="0">
              <a:solidFill>
                <a:srgbClr val="092629"/>
              </a:solidFill>
            </a:endParaRPr>
          </a:p>
        </p:txBody>
      </p:sp>
      <p:sp>
        <p:nvSpPr>
          <p:cNvPr id="27" name="!!!!!!!TERMSANDCONDITIONS">
            <a:extLst>
              <a:ext uri="{FF2B5EF4-FFF2-40B4-BE49-F238E27FC236}">
                <a16:creationId xmlns:a16="http://schemas.microsoft.com/office/drawing/2014/main" id="{86C9E0CF-AEB3-3050-B2DF-10D14E15A0EC}"/>
              </a:ext>
            </a:extLst>
          </p:cNvPr>
          <p:cNvSpPr txBox="1"/>
          <p:nvPr/>
        </p:nvSpPr>
        <p:spPr>
          <a:xfrm>
            <a:off x="3865638" y="1739212"/>
            <a:ext cx="446072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2400" dirty="0">
                <a:solidFill>
                  <a:srgbClr val="C3C9BB"/>
                </a:solidFill>
              </a:rPr>
              <a:t>TERMS &amp; CONDITIONS</a:t>
            </a:r>
            <a:endParaRPr lang="en-IN" sz="2400" dirty="0">
              <a:solidFill>
                <a:srgbClr val="C3C9BB"/>
              </a:solidFill>
            </a:endParaRPr>
          </a:p>
        </p:txBody>
      </p:sp>
      <p:sp>
        <p:nvSpPr>
          <p:cNvPr id="29" name="!!!!!!!!VIOLATIONTERMS">
            <a:extLst>
              <a:ext uri="{FF2B5EF4-FFF2-40B4-BE49-F238E27FC236}">
                <a16:creationId xmlns:a16="http://schemas.microsoft.com/office/drawing/2014/main" id="{539D72A9-B82A-0826-18D3-4BC93FD818DA}"/>
              </a:ext>
            </a:extLst>
          </p:cNvPr>
          <p:cNvSpPr txBox="1"/>
          <p:nvPr/>
        </p:nvSpPr>
        <p:spPr>
          <a:xfrm>
            <a:off x="15327021" y="1739212"/>
            <a:ext cx="377252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VIOLATION TERMS </a:t>
            </a:r>
            <a:endParaRPr lang="en-IN" dirty="0">
              <a:solidFill>
                <a:srgbClr val="092629"/>
              </a:solidFill>
            </a:endParaRPr>
          </a:p>
        </p:txBody>
      </p:sp>
      <p:sp>
        <p:nvSpPr>
          <p:cNvPr id="31" name="!!!!!!!!!PARTNERSHIPPERIOD">
            <a:extLst>
              <a:ext uri="{FF2B5EF4-FFF2-40B4-BE49-F238E27FC236}">
                <a16:creationId xmlns:a16="http://schemas.microsoft.com/office/drawing/2014/main" id="{230551D7-6789-1DA2-1A28-048FD3E219B2}"/>
              </a:ext>
            </a:extLst>
          </p:cNvPr>
          <p:cNvSpPr txBox="1"/>
          <p:nvPr/>
        </p:nvSpPr>
        <p:spPr>
          <a:xfrm>
            <a:off x="19198767"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33" name="!!!!!!!!!!DISSOLUTIONTERMS">
            <a:extLst>
              <a:ext uri="{FF2B5EF4-FFF2-40B4-BE49-F238E27FC236}">
                <a16:creationId xmlns:a16="http://schemas.microsoft.com/office/drawing/2014/main" id="{7518D4CB-1EB0-5C96-7A9B-E2E3CBFC1340}"/>
              </a:ext>
            </a:extLst>
          </p:cNvPr>
          <p:cNvSpPr txBox="1"/>
          <p:nvPr/>
        </p:nvSpPr>
        <p:spPr>
          <a:xfrm>
            <a:off x="23694634"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5" name="1DISSOLUTIONTERMS">
            <a:extLst>
              <a:ext uri="{FF2B5EF4-FFF2-40B4-BE49-F238E27FC236}">
                <a16:creationId xmlns:a16="http://schemas.microsoft.com/office/drawing/2014/main" id="{B56EE08F-8602-F952-312E-88C035FBFF9E}"/>
              </a:ext>
            </a:extLst>
          </p:cNvPr>
          <p:cNvSpPr txBox="1"/>
          <p:nvPr/>
        </p:nvSpPr>
        <p:spPr>
          <a:xfrm>
            <a:off x="-15144635"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6" name="2PARTNERSHIPPERIOD">
            <a:extLst>
              <a:ext uri="{FF2B5EF4-FFF2-40B4-BE49-F238E27FC236}">
                <a16:creationId xmlns:a16="http://schemas.microsoft.com/office/drawing/2014/main" id="{B6F802B2-B356-FC39-7A99-BD9F3BF902EF}"/>
              </a:ext>
            </a:extLst>
          </p:cNvPr>
          <p:cNvSpPr txBox="1"/>
          <p:nvPr/>
        </p:nvSpPr>
        <p:spPr>
          <a:xfrm>
            <a:off x="-23071700"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9" name="Oval 8">
            <a:extLst>
              <a:ext uri="{FF2B5EF4-FFF2-40B4-BE49-F238E27FC236}">
                <a16:creationId xmlns:a16="http://schemas.microsoft.com/office/drawing/2014/main" id="{EC265C28-E475-0E46-E7A3-0228D57505EE}"/>
              </a:ext>
            </a:extLst>
          </p:cNvPr>
          <p:cNvSpPr/>
          <p:nvPr/>
        </p:nvSpPr>
        <p:spPr>
          <a:xfrm>
            <a:off x="-192505" y="1956582"/>
            <a:ext cx="5310492" cy="5310492"/>
          </a:xfrm>
          <a:prstGeom prst="ellipse">
            <a:avLst/>
          </a:prstGeom>
          <a:blipFill>
            <a:blip r:embed="rId4">
              <a:extLst>
                <a:ext uri="{BEBA8EAE-BF5A-486C-A8C5-ECC9F3942E4B}">
                  <a14:imgProps xmlns:a14="http://schemas.microsoft.com/office/drawing/2010/main">
                    <a14:imgLayer r:embed="rId5">
                      <a14:imgEffect>
                        <a14:backgroundRemoval t="10000" b="90000" l="10000" r="90000">
                          <a14:foregroundMark x1="57500" y1="41500" x2="57500" y2="41500"/>
                          <a14:foregroundMark x1="68000" y1="58000" x2="68000" y2="58000"/>
                          <a14:foregroundMark x1="40000" y1="49000" x2="40000" y2="49000"/>
                          <a14:foregroundMark x1="23000" y1="48500" x2="23000" y2="48500"/>
                          <a14:foregroundMark x1="22500" y1="59500" x2="22500" y2="59500"/>
                          <a14:foregroundMark x1="38000" y1="58500" x2="38000" y2="58500"/>
                          <a14:foregroundMark x1="37000" y1="69000" x2="37000" y2="69000"/>
                          <a14:foregroundMark x1="23000" y1="68500" x2="23000" y2="68500"/>
                          <a14:backgroundMark x1="23500" y1="8000" x2="23500" y2="8000"/>
                          <a14:backgroundMark x1="12000" y1="18000" x2="12500" y2="17000"/>
                          <a14:backgroundMark x1="12500" y1="17000" x2="12500" y2="17000"/>
                          <a14:backgroundMark x1="12500" y1="17000" x2="12500" y2="17000"/>
                          <a14:backgroundMark x1="12500" y1="17000" x2="12500" y2="17000"/>
                          <a14:backgroundMark x1="12500" y1="17000" x2="20000" y2="13500"/>
                          <a14:backgroundMark x1="20000" y1="13500" x2="20000" y2="13500"/>
                          <a14:backgroundMark x1="4500" y1="30000" x2="31500" y2="6000"/>
                          <a14:backgroundMark x1="31500" y1="6000" x2="25000" y2="8500"/>
                          <a14:backgroundMark x1="25000" y1="5500" x2="6500" y2="25500"/>
                          <a14:backgroundMark x1="2000" y1="42500" x2="3000" y2="76000"/>
                        </a14:backgroundRemoval>
                      </a14:imgEffect>
                      <a14:imgEffect>
                        <a14:saturation sat="0"/>
                      </a14:imgEffect>
                    </a14:imgLayer>
                  </a14:imgProps>
                </a:ext>
                <a:ext uri="{837473B0-CC2E-450A-ABE3-18F120FF3D39}">
                  <a1611:picAttrSrcUrl xmlns:a1611="http://schemas.microsoft.com/office/drawing/2016/11/main" r:id="rId6"/>
                </a:ext>
              </a:extLst>
            </a:blip>
            <a:srcRect/>
            <a:stretch>
              <a:fillRect/>
            </a:stretch>
          </a:blipFill>
          <a:ln>
            <a:noFill/>
          </a:ln>
        </p:spPr>
        <p:style>
          <a:lnRef idx="3">
            <a:schemeClr val="lt2">
              <a:hueOff val="0"/>
              <a:satOff val="0"/>
              <a:lumOff val="0"/>
              <a:alphaOff val="0"/>
            </a:schemeClr>
          </a:lnRef>
          <a:fillRef idx="1">
            <a:scrgbClr r="0" g="0" b="0"/>
          </a:fillRef>
          <a:effectRef idx="1">
            <a:schemeClr val="dk2">
              <a:tint val="50000"/>
              <a:hueOff val="0"/>
              <a:satOff val="0"/>
              <a:lumOff val="0"/>
              <a:alphaOff val="0"/>
            </a:schemeClr>
          </a:effectRef>
          <a:fontRef idx="minor">
            <a:schemeClr val="lt2">
              <a:hueOff val="0"/>
              <a:satOff val="0"/>
              <a:lumOff val="0"/>
              <a:alphaOff val="0"/>
            </a:schemeClr>
          </a:fontRef>
        </p:style>
        <p:txBody>
          <a:bodyPr/>
          <a:lstStyle/>
          <a:p>
            <a:endParaRPr lang="en-AE" dirty="0"/>
          </a:p>
        </p:txBody>
      </p:sp>
      <p:pic>
        <p:nvPicPr>
          <p:cNvPr id="3" name="Picture 2">
            <a:extLst>
              <a:ext uri="{FF2B5EF4-FFF2-40B4-BE49-F238E27FC236}">
                <a16:creationId xmlns:a16="http://schemas.microsoft.com/office/drawing/2014/main" id="{9C0EAEA8-78A1-8106-BA2E-DD07BF2D38C0}"/>
              </a:ext>
            </a:extLst>
          </p:cNvPr>
          <p:cNvPicPr>
            <a:picLocks noChangeAspect="1"/>
          </p:cNvPicPr>
          <p:nvPr/>
        </p:nvPicPr>
        <p:blipFill rotWithShape="1">
          <a:blip r:embed="rId7"/>
          <a:srcRect l="3329" t="56322" r="3194" b="5106"/>
          <a:stretch/>
        </p:blipFill>
        <p:spPr>
          <a:xfrm>
            <a:off x="2550043" y="2519904"/>
            <a:ext cx="7091914" cy="413849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cxnSp>
        <p:nvCxnSpPr>
          <p:cNvPr id="6" name="Straight Connector 5">
            <a:extLst>
              <a:ext uri="{FF2B5EF4-FFF2-40B4-BE49-F238E27FC236}">
                <a16:creationId xmlns:a16="http://schemas.microsoft.com/office/drawing/2014/main" id="{0E1A3210-B10B-D2CE-873B-D98ADDDB9803}"/>
              </a:ext>
            </a:extLst>
          </p:cNvPr>
          <p:cNvCxnSpPr>
            <a:cxnSpLocks/>
          </p:cNvCxnSpPr>
          <p:nvPr/>
        </p:nvCxnSpPr>
        <p:spPr>
          <a:xfrm>
            <a:off x="6792356" y="6201819"/>
            <a:ext cx="2537220" cy="1"/>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687A3ABE-F66B-EDF1-CBB8-07942F18E054}"/>
              </a:ext>
            </a:extLst>
          </p:cNvPr>
          <p:cNvCxnSpPr>
            <a:cxnSpLocks/>
          </p:cNvCxnSpPr>
          <p:nvPr/>
        </p:nvCxnSpPr>
        <p:spPr>
          <a:xfrm>
            <a:off x="6617259" y="4648636"/>
            <a:ext cx="2708713" cy="1"/>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2" name="Straight Connector 11">
            <a:extLst>
              <a:ext uri="{FF2B5EF4-FFF2-40B4-BE49-F238E27FC236}">
                <a16:creationId xmlns:a16="http://schemas.microsoft.com/office/drawing/2014/main" id="{8EE641D4-B142-D75F-1D80-42EC5010FA73}"/>
              </a:ext>
            </a:extLst>
          </p:cNvPr>
          <p:cNvCxnSpPr>
            <a:cxnSpLocks/>
          </p:cNvCxnSpPr>
          <p:nvPr/>
        </p:nvCxnSpPr>
        <p:spPr>
          <a:xfrm>
            <a:off x="3938910" y="5034499"/>
            <a:ext cx="2907454" cy="1"/>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3" name="Straight Connector 12">
            <a:extLst>
              <a:ext uri="{FF2B5EF4-FFF2-40B4-BE49-F238E27FC236}">
                <a16:creationId xmlns:a16="http://schemas.microsoft.com/office/drawing/2014/main" id="{7ACA63CF-E0EB-5F6E-A6D2-1F2D819D7F45}"/>
              </a:ext>
            </a:extLst>
          </p:cNvPr>
          <p:cNvCxnSpPr>
            <a:cxnSpLocks/>
          </p:cNvCxnSpPr>
          <p:nvPr/>
        </p:nvCxnSpPr>
        <p:spPr>
          <a:xfrm>
            <a:off x="5897412" y="5420363"/>
            <a:ext cx="3413743" cy="1"/>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A5D74AFA-2909-97E0-2B3A-61F98FD62890}"/>
              </a:ext>
            </a:extLst>
          </p:cNvPr>
          <p:cNvCxnSpPr>
            <a:cxnSpLocks/>
          </p:cNvCxnSpPr>
          <p:nvPr/>
        </p:nvCxnSpPr>
        <p:spPr>
          <a:xfrm>
            <a:off x="7502476" y="5835410"/>
            <a:ext cx="1931274" cy="1"/>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pic>
        <p:nvPicPr>
          <p:cNvPr id="15" name="Picture 14">
            <a:extLst>
              <a:ext uri="{FF2B5EF4-FFF2-40B4-BE49-F238E27FC236}">
                <a16:creationId xmlns:a16="http://schemas.microsoft.com/office/drawing/2014/main" id="{DEB7FD69-6450-E626-B8BE-CDD3F212C19A}"/>
              </a:ext>
            </a:extLst>
          </p:cNvPr>
          <p:cNvPicPr>
            <a:picLocks noChangeAspect="1"/>
          </p:cNvPicPr>
          <p:nvPr/>
        </p:nvPicPr>
        <p:blipFill rotWithShape="1">
          <a:blip r:embed="rId7"/>
          <a:srcRect l="5252" t="69229" r="4207" b="27162"/>
          <a:stretch/>
        </p:blipFill>
        <p:spPr>
          <a:xfrm>
            <a:off x="2697501" y="3879224"/>
            <a:ext cx="6869154" cy="387234"/>
          </a:xfrm>
          <a:prstGeom prst="rect">
            <a:avLst/>
          </a:prstGeom>
          <a:solidFill>
            <a:srgbClr val="FFFFFF">
              <a:shade val="85000"/>
            </a:srgbClr>
          </a:solidFill>
          <a:ln w="28575" cap="rnd">
            <a:solidFill>
              <a:schemeClr val="accent6">
                <a:lumMod val="75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contourClr>
              <a:srgbClr val="C0C0C0"/>
            </a:contourClr>
          </a:sp3d>
        </p:spPr>
      </p:pic>
    </p:spTree>
    <p:extLst>
      <p:ext uri="{BB962C8B-B14F-4D97-AF65-F5344CB8AC3E}">
        <p14:creationId xmlns:p14="http://schemas.microsoft.com/office/powerpoint/2010/main" val="42581779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right)">
                                      <p:cBhvr>
                                        <p:cTn id="13" dur="500"/>
                                        <p:tgtEl>
                                          <p:spTgt spid="11"/>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right)">
                                      <p:cBhvr>
                                        <p:cTn id="21" dur="500"/>
                                        <p:tgtEl>
                                          <p:spTgt spid="13"/>
                                        </p:tgtEl>
                                      </p:cBhvr>
                                    </p:animEffect>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right)">
                                      <p:cBhvr>
                                        <p:cTn id="25" dur="500"/>
                                        <p:tgtEl>
                                          <p:spTgt spid="14"/>
                                        </p:tgtEl>
                                      </p:cBhvr>
                                    </p:animEffect>
                                  </p:childTnLst>
                                </p:cTn>
                              </p:par>
                            </p:childTnLst>
                          </p:cTn>
                        </p:par>
                        <p:par>
                          <p:cTn id="26" fill="hold">
                            <p:stCondLst>
                              <p:cond delay="3000"/>
                            </p:stCondLst>
                            <p:childTnLst>
                              <p:par>
                                <p:cTn id="27" presetID="22" presetClass="entr" presetSubtype="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right)">
                                      <p:cBhvr>
                                        <p:cTn id="29" dur="500"/>
                                        <p:tgtEl>
                                          <p:spTgt spid="6"/>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D1D7C673-EAC5-1112-25EA-EC84227CA7CE}"/>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97232153-1B94-4806-ED02-0450DDC28B95}"/>
              </a:ext>
            </a:extLst>
          </p:cNvPr>
          <p:cNvPicPr>
            <a:picLocks noChangeAspect="1"/>
          </p:cNvPicPr>
          <p:nvPr/>
        </p:nvPicPr>
        <p:blipFill>
          <a:blip r:embed="rId3">
            <a:alphaModFix amt="15000"/>
            <a:duotone>
              <a:prstClr val="black"/>
              <a:schemeClr val="accent6">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Box 1">
            <a:extLst>
              <a:ext uri="{FF2B5EF4-FFF2-40B4-BE49-F238E27FC236}">
                <a16:creationId xmlns:a16="http://schemas.microsoft.com/office/drawing/2014/main" id="{9F0CD7FC-1D7B-871E-4EFA-E331D76CEF74}"/>
              </a:ext>
            </a:extLst>
          </p:cNvPr>
          <p:cNvSpPr txBox="1"/>
          <p:nvPr/>
        </p:nvSpPr>
        <p:spPr>
          <a:xfrm>
            <a:off x="125731" y="314419"/>
            <a:ext cx="11944350" cy="1200329"/>
          </a:xfrm>
          <a:prstGeom prst="rect">
            <a:avLst/>
          </a:prstGeom>
          <a:noFill/>
        </p:spPr>
        <p:txBody>
          <a:bodyPr wrap="square" rtlCol="0">
            <a:spAutoFit/>
          </a:bodyPr>
          <a:lstStyle/>
          <a:p>
            <a:pPr algn="ctr"/>
            <a:r>
              <a:rPr lang="en-US" sz="7200" spc="300" dirty="0">
                <a:solidFill>
                  <a:srgbClr val="004D3F"/>
                </a:solidFill>
                <a:latin typeface="Impact" panose="020B0806030902050204" pitchFamily="34" charset="0"/>
              </a:rPr>
              <a:t>AGREEMENT PREPARATION</a:t>
            </a:r>
            <a:endParaRPr lang="en-AE" sz="7200" spc="300" dirty="0">
              <a:solidFill>
                <a:srgbClr val="004D3F"/>
              </a:solidFill>
              <a:latin typeface="Impact" panose="020B0806030902050204" pitchFamily="34" charset="0"/>
            </a:endParaRPr>
          </a:p>
        </p:txBody>
      </p:sp>
      <p:sp>
        <p:nvSpPr>
          <p:cNvPr id="7" name="Rectangle: Rounded Corners 6">
            <a:extLst>
              <a:ext uri="{FF2B5EF4-FFF2-40B4-BE49-F238E27FC236}">
                <a16:creationId xmlns:a16="http://schemas.microsoft.com/office/drawing/2014/main" id="{1E7E1DCF-7807-FA6C-33BA-177467997847}"/>
              </a:ext>
            </a:extLst>
          </p:cNvPr>
          <p:cNvSpPr>
            <a:spLocks/>
          </p:cNvSpPr>
          <p:nvPr/>
        </p:nvSpPr>
        <p:spPr>
          <a:xfrm>
            <a:off x="3746889" y="1637555"/>
            <a:ext cx="4672588" cy="690778"/>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SENT">
            <a:extLst>
              <a:ext uri="{FF2B5EF4-FFF2-40B4-BE49-F238E27FC236}">
                <a16:creationId xmlns:a16="http://schemas.microsoft.com/office/drawing/2014/main" id="{8D6F93EC-F7F7-DD3D-9BE0-6256433E6775}"/>
              </a:ext>
            </a:extLst>
          </p:cNvPr>
          <p:cNvSpPr txBox="1"/>
          <p:nvPr/>
        </p:nvSpPr>
        <p:spPr>
          <a:xfrm>
            <a:off x="-17743122" y="1739212"/>
            <a:ext cx="2536680" cy="461665"/>
          </a:xfrm>
          <a:prstGeom prst="rect">
            <a:avLst/>
          </a:prstGeom>
          <a:noFill/>
        </p:spPr>
        <p:txBody>
          <a:bodyPr wrap="square" rtlCol="0" anchor="ctr">
            <a:noAutofit/>
          </a:bodyPr>
          <a:lstStyle/>
          <a:p>
            <a:pPr algn="ctr"/>
            <a:r>
              <a:rPr lang="en-US" spc="300" dirty="0">
                <a:solidFill>
                  <a:srgbClr val="092629"/>
                </a:solidFill>
                <a:latin typeface="Gilmer Bold" panose="00000800000000000000" pitchFamily="50" charset="0"/>
              </a:rPr>
              <a:t>CONSENT</a:t>
            </a:r>
            <a:endParaRPr lang="en-AE" spc="300" dirty="0">
              <a:solidFill>
                <a:srgbClr val="092629"/>
              </a:solidFill>
              <a:latin typeface="Gilmer Bold" panose="00000800000000000000" pitchFamily="50" charset="0"/>
            </a:endParaRPr>
          </a:p>
        </p:txBody>
      </p:sp>
      <p:sp>
        <p:nvSpPr>
          <p:cNvPr id="5" name="!!TYPEOFBUSINESS">
            <a:extLst>
              <a:ext uri="{FF2B5EF4-FFF2-40B4-BE49-F238E27FC236}">
                <a16:creationId xmlns:a16="http://schemas.microsoft.com/office/drawing/2014/main" id="{C7843598-3792-A1E2-F99C-FF6E6BB68BD2}"/>
              </a:ext>
            </a:extLst>
          </p:cNvPr>
          <p:cNvSpPr txBox="1"/>
          <p:nvPr/>
        </p:nvSpPr>
        <p:spPr>
          <a:xfrm>
            <a:off x="-15107218" y="1739212"/>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sp>
        <p:nvSpPr>
          <p:cNvPr id="16" name="!!!CAPITALINVESTMENT">
            <a:extLst>
              <a:ext uri="{FF2B5EF4-FFF2-40B4-BE49-F238E27FC236}">
                <a16:creationId xmlns:a16="http://schemas.microsoft.com/office/drawing/2014/main" id="{5C703C08-DDC2-84F6-8F22-018267A3E0CF}"/>
              </a:ext>
            </a:extLst>
          </p:cNvPr>
          <p:cNvSpPr txBox="1"/>
          <p:nvPr/>
        </p:nvSpPr>
        <p:spPr>
          <a:xfrm>
            <a:off x="-11141312" y="1739212"/>
            <a:ext cx="4363587"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CAPITAL INVESTMENT</a:t>
            </a:r>
          </a:p>
        </p:txBody>
      </p:sp>
      <p:sp>
        <p:nvSpPr>
          <p:cNvPr id="18" name="!!!!PROFITSHARING">
            <a:extLst>
              <a:ext uri="{FF2B5EF4-FFF2-40B4-BE49-F238E27FC236}">
                <a16:creationId xmlns:a16="http://schemas.microsoft.com/office/drawing/2014/main" id="{675A9463-CB53-3AC4-80C5-166CF04B792E}"/>
              </a:ext>
            </a:extLst>
          </p:cNvPr>
          <p:cNvSpPr txBox="1"/>
          <p:nvPr/>
        </p:nvSpPr>
        <p:spPr>
          <a:xfrm>
            <a:off x="-6678501" y="1739212"/>
            <a:ext cx="3563004"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PROFIT SHARING </a:t>
            </a:r>
            <a:endParaRPr lang="en-IN" dirty="0">
              <a:solidFill>
                <a:srgbClr val="092629"/>
              </a:solidFill>
            </a:endParaRPr>
          </a:p>
        </p:txBody>
      </p:sp>
      <p:sp>
        <p:nvSpPr>
          <p:cNvPr id="21" name="!!!!!EXPENSES">
            <a:extLst>
              <a:ext uri="{FF2B5EF4-FFF2-40B4-BE49-F238E27FC236}">
                <a16:creationId xmlns:a16="http://schemas.microsoft.com/office/drawing/2014/main" id="{2042A184-EF32-E5E0-5603-17496F3F4401}"/>
              </a:ext>
            </a:extLst>
          </p:cNvPr>
          <p:cNvSpPr txBox="1"/>
          <p:nvPr/>
        </p:nvSpPr>
        <p:spPr>
          <a:xfrm>
            <a:off x="1543674" y="1739212"/>
            <a:ext cx="2203215"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EXPENSES</a:t>
            </a:r>
            <a:endParaRPr lang="en-AE" dirty="0">
              <a:solidFill>
                <a:srgbClr val="092629"/>
              </a:solidFill>
            </a:endParaRPr>
          </a:p>
        </p:txBody>
      </p:sp>
      <p:sp>
        <p:nvSpPr>
          <p:cNvPr id="25" name="!!!!!!RIGHTSOFPARTNERS">
            <a:extLst>
              <a:ext uri="{FF2B5EF4-FFF2-40B4-BE49-F238E27FC236}">
                <a16:creationId xmlns:a16="http://schemas.microsoft.com/office/drawing/2014/main" id="{5DE4C8D5-E774-5888-684A-9620EECF7714}"/>
              </a:ext>
            </a:extLst>
          </p:cNvPr>
          <p:cNvSpPr txBox="1"/>
          <p:nvPr/>
        </p:nvSpPr>
        <p:spPr>
          <a:xfrm>
            <a:off x="3846114" y="1739212"/>
            <a:ext cx="449977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2400" dirty="0">
                <a:solidFill>
                  <a:srgbClr val="C3C9BB"/>
                </a:solidFill>
              </a:rPr>
              <a:t>RIGHTS OF PARTNERS</a:t>
            </a:r>
            <a:endParaRPr lang="en-IN" sz="2400" dirty="0">
              <a:solidFill>
                <a:srgbClr val="C3C9BB"/>
              </a:solidFill>
            </a:endParaRPr>
          </a:p>
        </p:txBody>
      </p:sp>
      <p:sp>
        <p:nvSpPr>
          <p:cNvPr id="27" name="!!!!!!!TERMSANDCONDITIONS">
            <a:extLst>
              <a:ext uri="{FF2B5EF4-FFF2-40B4-BE49-F238E27FC236}">
                <a16:creationId xmlns:a16="http://schemas.microsoft.com/office/drawing/2014/main" id="{38A5EC36-71DF-FB7A-62CD-B1D7C27A5E83}"/>
              </a:ext>
            </a:extLst>
          </p:cNvPr>
          <p:cNvSpPr txBox="1"/>
          <p:nvPr/>
        </p:nvSpPr>
        <p:spPr>
          <a:xfrm>
            <a:off x="-3016273" y="1739212"/>
            <a:ext cx="446072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TERMS &amp; CONDITIONS</a:t>
            </a:r>
            <a:endParaRPr lang="en-IN" dirty="0">
              <a:solidFill>
                <a:srgbClr val="092629"/>
              </a:solidFill>
            </a:endParaRPr>
          </a:p>
        </p:txBody>
      </p:sp>
      <p:sp>
        <p:nvSpPr>
          <p:cNvPr id="29" name="!!!!!!!!VIOLATIONTERMS">
            <a:extLst>
              <a:ext uri="{FF2B5EF4-FFF2-40B4-BE49-F238E27FC236}">
                <a16:creationId xmlns:a16="http://schemas.microsoft.com/office/drawing/2014/main" id="{321BDF31-3303-3266-7804-39AA78B77B32}"/>
              </a:ext>
            </a:extLst>
          </p:cNvPr>
          <p:cNvSpPr txBox="1"/>
          <p:nvPr/>
        </p:nvSpPr>
        <p:spPr>
          <a:xfrm>
            <a:off x="8445110" y="1739212"/>
            <a:ext cx="377252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VIOLATION TERMS </a:t>
            </a:r>
            <a:endParaRPr lang="en-IN" dirty="0">
              <a:solidFill>
                <a:srgbClr val="092629"/>
              </a:solidFill>
            </a:endParaRPr>
          </a:p>
        </p:txBody>
      </p:sp>
      <p:sp>
        <p:nvSpPr>
          <p:cNvPr id="31" name="!!!!!!!!!PARTNERSHIPPERIOD">
            <a:extLst>
              <a:ext uri="{FF2B5EF4-FFF2-40B4-BE49-F238E27FC236}">
                <a16:creationId xmlns:a16="http://schemas.microsoft.com/office/drawing/2014/main" id="{0FB05689-D864-C50D-E3F2-49C8AA4FB0E9}"/>
              </a:ext>
            </a:extLst>
          </p:cNvPr>
          <p:cNvSpPr txBox="1"/>
          <p:nvPr/>
        </p:nvSpPr>
        <p:spPr>
          <a:xfrm>
            <a:off x="12316856"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33" name="!!!!!!!!!!DISSOLUTIONTERMS">
            <a:extLst>
              <a:ext uri="{FF2B5EF4-FFF2-40B4-BE49-F238E27FC236}">
                <a16:creationId xmlns:a16="http://schemas.microsoft.com/office/drawing/2014/main" id="{6AFD1B4E-128D-9FD5-F708-69DB334C48A2}"/>
              </a:ext>
            </a:extLst>
          </p:cNvPr>
          <p:cNvSpPr txBox="1"/>
          <p:nvPr/>
        </p:nvSpPr>
        <p:spPr>
          <a:xfrm>
            <a:off x="16812723"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5" name="1DISSOLUTIONTERMS">
            <a:extLst>
              <a:ext uri="{FF2B5EF4-FFF2-40B4-BE49-F238E27FC236}">
                <a16:creationId xmlns:a16="http://schemas.microsoft.com/office/drawing/2014/main" id="{4E8A3390-FD4E-EF06-DF77-14DF0969763C}"/>
              </a:ext>
            </a:extLst>
          </p:cNvPr>
          <p:cNvSpPr txBox="1"/>
          <p:nvPr/>
        </p:nvSpPr>
        <p:spPr>
          <a:xfrm>
            <a:off x="-22026546"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6" name="2PARTNERSHIPPERIOD">
            <a:extLst>
              <a:ext uri="{FF2B5EF4-FFF2-40B4-BE49-F238E27FC236}">
                <a16:creationId xmlns:a16="http://schemas.microsoft.com/office/drawing/2014/main" id="{4459F509-3079-0A6D-D0E2-763307D1728B}"/>
              </a:ext>
            </a:extLst>
          </p:cNvPr>
          <p:cNvSpPr txBox="1"/>
          <p:nvPr/>
        </p:nvSpPr>
        <p:spPr>
          <a:xfrm>
            <a:off x="-29953611"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pic>
        <p:nvPicPr>
          <p:cNvPr id="109" name="Picture 108" descr="A hand with a fist raised&#10;&#10;AI-generated content may be incorrect.">
            <a:extLst>
              <a:ext uri="{FF2B5EF4-FFF2-40B4-BE49-F238E27FC236}">
                <a16:creationId xmlns:a16="http://schemas.microsoft.com/office/drawing/2014/main" id="{9B925660-99F3-E9C1-8D28-31F987B8DC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03450" y="4549953"/>
            <a:ext cx="4572116" cy="4572116"/>
          </a:xfrm>
          <a:prstGeom prst="rect">
            <a:avLst/>
          </a:prstGeom>
        </p:spPr>
      </p:pic>
      <p:pic>
        <p:nvPicPr>
          <p:cNvPr id="111" name="Picture 110" descr="A hand with a fist raised&#10;&#10;AI-generated content may be incorrect.">
            <a:extLst>
              <a:ext uri="{FF2B5EF4-FFF2-40B4-BE49-F238E27FC236}">
                <a16:creationId xmlns:a16="http://schemas.microsoft.com/office/drawing/2014/main" id="{72C09BE2-6D78-A0F4-C2B9-57877C831B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9605" y="4257523"/>
            <a:ext cx="4572116" cy="4572116"/>
          </a:xfrm>
          <a:prstGeom prst="rect">
            <a:avLst/>
          </a:prstGeom>
        </p:spPr>
      </p:pic>
      <p:pic>
        <p:nvPicPr>
          <p:cNvPr id="113" name="Picture 112" descr="A yellow hand with orange fingers&#10;&#10;AI-generated content may be incorrect.">
            <a:extLst>
              <a:ext uri="{FF2B5EF4-FFF2-40B4-BE49-F238E27FC236}">
                <a16:creationId xmlns:a16="http://schemas.microsoft.com/office/drawing/2014/main" id="{4A771C7A-5BEC-7E84-00E4-3992E3343B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14102" y="3594373"/>
            <a:ext cx="4572116" cy="4572116"/>
          </a:xfrm>
          <a:prstGeom prst="rect">
            <a:avLst/>
          </a:prstGeom>
        </p:spPr>
      </p:pic>
      <p:sp>
        <p:nvSpPr>
          <p:cNvPr id="115" name="TextBox 114">
            <a:extLst>
              <a:ext uri="{FF2B5EF4-FFF2-40B4-BE49-F238E27FC236}">
                <a16:creationId xmlns:a16="http://schemas.microsoft.com/office/drawing/2014/main" id="{26D23A1F-B326-C1CB-63B0-B17E72F8A96F}"/>
              </a:ext>
            </a:extLst>
          </p:cNvPr>
          <p:cNvSpPr txBox="1"/>
          <p:nvPr/>
        </p:nvSpPr>
        <p:spPr>
          <a:xfrm>
            <a:off x="828914" y="3845857"/>
            <a:ext cx="3913499" cy="3505052"/>
          </a:xfrm>
          <a:prstGeom prst="rect">
            <a:avLst/>
          </a:prstGeom>
          <a:noFill/>
        </p:spPr>
        <p:txBody>
          <a:bodyPr wrap="square" rtlCol="0">
            <a:prstTxWarp prst="textArchUp">
              <a:avLst>
                <a:gd name="adj" fmla="val 10794875"/>
              </a:avLst>
            </a:prstTxWarp>
            <a:spAutoFit/>
          </a:bodyPr>
          <a:lstStyle/>
          <a:p>
            <a:pPr algn="ctr"/>
            <a:r>
              <a:rPr lang="en-US" sz="2400" spc="600" dirty="0">
                <a:solidFill>
                  <a:srgbClr val="681E1E"/>
                </a:solidFill>
                <a:latin typeface="Gilmer Bold" panose="00000800000000000000" pitchFamily="50" charset="0"/>
              </a:rPr>
              <a:t>WORKING PARTNER</a:t>
            </a:r>
            <a:endParaRPr lang="en-AE" sz="2400" spc="600" dirty="0">
              <a:solidFill>
                <a:srgbClr val="681E1E"/>
              </a:solidFill>
              <a:latin typeface="Gilmer Bold" panose="00000800000000000000" pitchFamily="50" charset="0"/>
            </a:endParaRPr>
          </a:p>
        </p:txBody>
      </p:sp>
      <p:sp>
        <p:nvSpPr>
          <p:cNvPr id="116" name="TextBox 115">
            <a:extLst>
              <a:ext uri="{FF2B5EF4-FFF2-40B4-BE49-F238E27FC236}">
                <a16:creationId xmlns:a16="http://schemas.microsoft.com/office/drawing/2014/main" id="{42168168-1EA1-2C46-B82E-8C898DA624EA}"/>
              </a:ext>
            </a:extLst>
          </p:cNvPr>
          <p:cNvSpPr txBox="1"/>
          <p:nvPr/>
        </p:nvSpPr>
        <p:spPr>
          <a:xfrm>
            <a:off x="7732759" y="3757610"/>
            <a:ext cx="3913499" cy="3505052"/>
          </a:xfrm>
          <a:prstGeom prst="rect">
            <a:avLst/>
          </a:prstGeom>
          <a:noFill/>
        </p:spPr>
        <p:txBody>
          <a:bodyPr wrap="square" rtlCol="0">
            <a:prstTxWarp prst="textArchUp">
              <a:avLst>
                <a:gd name="adj" fmla="val 11319204"/>
              </a:avLst>
            </a:prstTxWarp>
            <a:spAutoFit/>
          </a:bodyPr>
          <a:lstStyle/>
          <a:p>
            <a:pPr algn="ctr"/>
            <a:r>
              <a:rPr lang="en-US" sz="2400" spc="600" dirty="0">
                <a:solidFill>
                  <a:srgbClr val="681E1E"/>
                </a:solidFill>
                <a:latin typeface="Gilmer Bold" panose="00000800000000000000" pitchFamily="50" charset="0"/>
              </a:rPr>
              <a:t>INVESTING PARTNER</a:t>
            </a:r>
            <a:endParaRPr lang="en-AE" sz="2400" spc="600" dirty="0">
              <a:solidFill>
                <a:srgbClr val="681E1E"/>
              </a:solidFill>
              <a:latin typeface="Gilmer Bold" panose="00000800000000000000" pitchFamily="50" charset="0"/>
            </a:endParaRPr>
          </a:p>
        </p:txBody>
      </p:sp>
      <p:sp>
        <p:nvSpPr>
          <p:cNvPr id="117" name="TextBox 116">
            <a:extLst>
              <a:ext uri="{FF2B5EF4-FFF2-40B4-BE49-F238E27FC236}">
                <a16:creationId xmlns:a16="http://schemas.microsoft.com/office/drawing/2014/main" id="{01F78F10-A766-A07A-CA04-B6B986867FC0}"/>
              </a:ext>
            </a:extLst>
          </p:cNvPr>
          <p:cNvSpPr txBox="1"/>
          <p:nvPr/>
        </p:nvSpPr>
        <p:spPr>
          <a:xfrm>
            <a:off x="4343411" y="3012143"/>
            <a:ext cx="3913499" cy="3505052"/>
          </a:xfrm>
          <a:prstGeom prst="rect">
            <a:avLst/>
          </a:prstGeom>
          <a:noFill/>
        </p:spPr>
        <p:txBody>
          <a:bodyPr wrap="square" rtlCol="0">
            <a:prstTxWarp prst="textArchUp">
              <a:avLst>
                <a:gd name="adj" fmla="val 10794875"/>
              </a:avLst>
            </a:prstTxWarp>
            <a:spAutoFit/>
          </a:bodyPr>
          <a:lstStyle/>
          <a:p>
            <a:pPr algn="ctr"/>
            <a:r>
              <a:rPr lang="en-US" sz="2800" spc="600" dirty="0">
                <a:solidFill>
                  <a:srgbClr val="681E1E"/>
                </a:solidFill>
                <a:latin typeface="Gilmer Bold" panose="00000800000000000000" pitchFamily="50" charset="0"/>
              </a:rPr>
              <a:t>ALL PARTNERS</a:t>
            </a:r>
            <a:endParaRPr lang="en-AE" sz="2800" spc="600" dirty="0">
              <a:solidFill>
                <a:srgbClr val="681E1E"/>
              </a:solidFill>
              <a:latin typeface="Gilmer Bold" panose="00000800000000000000" pitchFamily="50" charset="0"/>
            </a:endParaRPr>
          </a:p>
        </p:txBody>
      </p:sp>
    </p:spTree>
    <p:extLst>
      <p:ext uri="{BB962C8B-B14F-4D97-AF65-F5344CB8AC3E}">
        <p14:creationId xmlns:p14="http://schemas.microsoft.com/office/powerpoint/2010/main" val="31953003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14:presetBounceEnd="63000">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14:bounceEnd="63000">
                                          <p:cBhvr additive="base">
                                            <p:cTn id="7" dur="3000" fill="hold"/>
                                            <p:tgtEl>
                                              <p:spTgt spid="109"/>
                                            </p:tgtEl>
                                            <p:attrNameLst>
                                              <p:attrName>ppt_x</p:attrName>
                                            </p:attrNameLst>
                                          </p:cBhvr>
                                          <p:tavLst>
                                            <p:tav tm="0">
                                              <p:val>
                                                <p:strVal val="#ppt_x"/>
                                              </p:val>
                                            </p:tav>
                                            <p:tav tm="100000">
                                              <p:val>
                                                <p:strVal val="#ppt_x"/>
                                              </p:val>
                                            </p:tav>
                                          </p:tavLst>
                                        </p:anim>
                                        <p:anim calcmode="lin" valueType="num" p14:bounceEnd="63000">
                                          <p:cBhvr additive="base">
                                            <p:cTn id="8" dur="3000" fill="hold"/>
                                            <p:tgtEl>
                                              <p:spTgt spid="10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3000">
                                      <p:stCondLst>
                                        <p:cond delay="0"/>
                                      </p:stCondLst>
                                      <p:childTnLst>
                                        <p:set>
                                          <p:cBhvr>
                                            <p:cTn id="10" dur="1" fill="hold">
                                              <p:stCondLst>
                                                <p:cond delay="0"/>
                                              </p:stCondLst>
                                            </p:cTn>
                                            <p:tgtEl>
                                              <p:spTgt spid="113"/>
                                            </p:tgtEl>
                                            <p:attrNameLst>
                                              <p:attrName>style.visibility</p:attrName>
                                            </p:attrNameLst>
                                          </p:cBhvr>
                                          <p:to>
                                            <p:strVal val="visible"/>
                                          </p:to>
                                        </p:set>
                                        <p:anim calcmode="lin" valueType="num" p14:bounceEnd="63000">
                                          <p:cBhvr additive="base">
                                            <p:cTn id="11" dur="3000" fill="hold"/>
                                            <p:tgtEl>
                                              <p:spTgt spid="113"/>
                                            </p:tgtEl>
                                            <p:attrNameLst>
                                              <p:attrName>ppt_x</p:attrName>
                                            </p:attrNameLst>
                                          </p:cBhvr>
                                          <p:tavLst>
                                            <p:tav tm="0">
                                              <p:val>
                                                <p:strVal val="#ppt_x"/>
                                              </p:val>
                                            </p:tav>
                                            <p:tav tm="100000">
                                              <p:val>
                                                <p:strVal val="#ppt_x"/>
                                              </p:val>
                                            </p:tav>
                                          </p:tavLst>
                                        </p:anim>
                                        <p:anim calcmode="lin" valueType="num" p14:bounceEnd="63000">
                                          <p:cBhvr additive="base">
                                            <p:cTn id="12" dur="3000" fill="hold"/>
                                            <p:tgtEl>
                                              <p:spTgt spid="1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3000">
                                      <p:stCondLst>
                                        <p:cond delay="0"/>
                                      </p:stCondLst>
                                      <p:childTnLst>
                                        <p:set>
                                          <p:cBhvr>
                                            <p:cTn id="14" dur="1" fill="hold">
                                              <p:stCondLst>
                                                <p:cond delay="0"/>
                                              </p:stCondLst>
                                            </p:cTn>
                                            <p:tgtEl>
                                              <p:spTgt spid="111"/>
                                            </p:tgtEl>
                                            <p:attrNameLst>
                                              <p:attrName>style.visibility</p:attrName>
                                            </p:attrNameLst>
                                          </p:cBhvr>
                                          <p:to>
                                            <p:strVal val="visible"/>
                                          </p:to>
                                        </p:set>
                                        <p:anim calcmode="lin" valueType="num" p14:bounceEnd="63000">
                                          <p:cBhvr additive="base">
                                            <p:cTn id="15" dur="3000" fill="hold"/>
                                            <p:tgtEl>
                                              <p:spTgt spid="111"/>
                                            </p:tgtEl>
                                            <p:attrNameLst>
                                              <p:attrName>ppt_x</p:attrName>
                                            </p:attrNameLst>
                                          </p:cBhvr>
                                          <p:tavLst>
                                            <p:tav tm="0">
                                              <p:val>
                                                <p:strVal val="#ppt_x"/>
                                              </p:val>
                                            </p:tav>
                                            <p:tav tm="100000">
                                              <p:val>
                                                <p:strVal val="#ppt_x"/>
                                              </p:val>
                                            </p:tav>
                                          </p:tavLst>
                                        </p:anim>
                                        <p:anim calcmode="lin" valueType="num" p14:bounceEnd="63000">
                                          <p:cBhvr additive="base">
                                            <p:cTn id="16" dur="3000" fill="hold"/>
                                            <p:tgtEl>
                                              <p:spTgt spid="1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50000">
                                      <p:stCondLst>
                                        <p:cond delay="750"/>
                                      </p:stCondLst>
                                      <p:childTnLst>
                                        <p:set>
                                          <p:cBhvr>
                                            <p:cTn id="18" dur="1" fill="hold">
                                              <p:stCondLst>
                                                <p:cond delay="0"/>
                                              </p:stCondLst>
                                            </p:cTn>
                                            <p:tgtEl>
                                              <p:spTgt spid="115">
                                                <p:txEl>
                                                  <p:pRg st="0" end="0"/>
                                                </p:txEl>
                                              </p:spTgt>
                                            </p:tgtEl>
                                            <p:attrNameLst>
                                              <p:attrName>style.visibility</p:attrName>
                                            </p:attrNameLst>
                                          </p:cBhvr>
                                          <p:to>
                                            <p:strVal val="visible"/>
                                          </p:to>
                                        </p:set>
                                        <p:anim calcmode="lin" valueType="num" p14:bounceEnd="50000">
                                          <p:cBhvr additive="base">
                                            <p:cTn id="19" dur="2000" fill="hold"/>
                                            <p:tgtEl>
                                              <p:spTgt spid="115">
                                                <p:txEl>
                                                  <p:pRg st="0" end="0"/>
                                                </p:txEl>
                                              </p:spTgt>
                                            </p:tgtEl>
                                            <p:attrNameLst>
                                              <p:attrName>ppt_x</p:attrName>
                                            </p:attrNameLst>
                                          </p:cBhvr>
                                          <p:tavLst>
                                            <p:tav tm="0">
                                              <p:val>
                                                <p:strVal val="#ppt_x"/>
                                              </p:val>
                                            </p:tav>
                                            <p:tav tm="100000">
                                              <p:val>
                                                <p:strVal val="#ppt_x"/>
                                              </p:val>
                                            </p:tav>
                                          </p:tavLst>
                                        </p:anim>
                                        <p:anim calcmode="lin" valueType="num" p14:bounceEnd="50000">
                                          <p:cBhvr additive="base">
                                            <p:cTn id="20" dur="2000" fill="hold"/>
                                            <p:tgtEl>
                                              <p:spTgt spid="115">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50000">
                                      <p:stCondLst>
                                        <p:cond delay="1000"/>
                                      </p:stCondLst>
                                      <p:childTnLst>
                                        <p:set>
                                          <p:cBhvr>
                                            <p:cTn id="22" dur="1" fill="hold">
                                              <p:stCondLst>
                                                <p:cond delay="0"/>
                                              </p:stCondLst>
                                            </p:cTn>
                                            <p:tgtEl>
                                              <p:spTgt spid="117">
                                                <p:txEl>
                                                  <p:pRg st="0" end="0"/>
                                                </p:txEl>
                                              </p:spTgt>
                                            </p:tgtEl>
                                            <p:attrNameLst>
                                              <p:attrName>style.visibility</p:attrName>
                                            </p:attrNameLst>
                                          </p:cBhvr>
                                          <p:to>
                                            <p:strVal val="visible"/>
                                          </p:to>
                                        </p:set>
                                        <p:anim calcmode="lin" valueType="num" p14:bounceEnd="50000">
                                          <p:cBhvr additive="base">
                                            <p:cTn id="23" dur="2000" fill="hold"/>
                                            <p:tgtEl>
                                              <p:spTgt spid="117">
                                                <p:txEl>
                                                  <p:pRg st="0" end="0"/>
                                                </p:txEl>
                                              </p:spTgt>
                                            </p:tgtEl>
                                            <p:attrNameLst>
                                              <p:attrName>ppt_x</p:attrName>
                                            </p:attrNameLst>
                                          </p:cBhvr>
                                          <p:tavLst>
                                            <p:tav tm="0">
                                              <p:val>
                                                <p:strVal val="#ppt_x"/>
                                              </p:val>
                                            </p:tav>
                                            <p:tav tm="100000">
                                              <p:val>
                                                <p:strVal val="#ppt_x"/>
                                              </p:val>
                                            </p:tav>
                                          </p:tavLst>
                                        </p:anim>
                                        <p:anim calcmode="lin" valueType="num" p14:bounceEnd="50000">
                                          <p:cBhvr additive="base">
                                            <p:cTn id="24" dur="2000" fill="hold"/>
                                            <p:tgtEl>
                                              <p:spTgt spid="117">
                                                <p:txEl>
                                                  <p:pRg st="0" end="0"/>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50000">
                                      <p:stCondLst>
                                        <p:cond delay="1250"/>
                                      </p:stCondLst>
                                      <p:childTnLst>
                                        <p:set>
                                          <p:cBhvr>
                                            <p:cTn id="26" dur="1" fill="hold">
                                              <p:stCondLst>
                                                <p:cond delay="0"/>
                                              </p:stCondLst>
                                            </p:cTn>
                                            <p:tgtEl>
                                              <p:spTgt spid="116">
                                                <p:txEl>
                                                  <p:pRg st="0" end="0"/>
                                                </p:txEl>
                                              </p:spTgt>
                                            </p:tgtEl>
                                            <p:attrNameLst>
                                              <p:attrName>style.visibility</p:attrName>
                                            </p:attrNameLst>
                                          </p:cBhvr>
                                          <p:to>
                                            <p:strVal val="visible"/>
                                          </p:to>
                                        </p:set>
                                        <p:anim calcmode="lin" valueType="num" p14:bounceEnd="50000">
                                          <p:cBhvr additive="base">
                                            <p:cTn id="27" dur="2000" fill="hold"/>
                                            <p:tgtEl>
                                              <p:spTgt spid="116">
                                                <p:txEl>
                                                  <p:pRg st="0" end="0"/>
                                                </p:txEl>
                                              </p:spTgt>
                                            </p:tgtEl>
                                            <p:attrNameLst>
                                              <p:attrName>ppt_x</p:attrName>
                                            </p:attrNameLst>
                                          </p:cBhvr>
                                          <p:tavLst>
                                            <p:tav tm="0">
                                              <p:val>
                                                <p:strVal val="#ppt_x"/>
                                              </p:val>
                                            </p:tav>
                                            <p:tav tm="100000">
                                              <p:val>
                                                <p:strVal val="#ppt_x"/>
                                              </p:val>
                                            </p:tav>
                                          </p:tavLst>
                                        </p:anim>
                                        <p:anim calcmode="lin" valueType="num" p14:bounceEnd="50000">
                                          <p:cBhvr additive="base">
                                            <p:cTn id="28" dur="2000" fill="hold"/>
                                            <p:tgtEl>
                                              <p:spTgt spid="11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build="p" bldLvl="3" advAuto="500"/>
          <p:bldP spid="116" grpId="0" build="p" bldLvl="3" advAuto="500"/>
          <p:bldP spid="117" grpId="0" build="p" bldLvl="3" advAuto="50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3000" fill="hold"/>
                                            <p:tgtEl>
                                              <p:spTgt spid="109"/>
                                            </p:tgtEl>
                                            <p:attrNameLst>
                                              <p:attrName>ppt_x</p:attrName>
                                            </p:attrNameLst>
                                          </p:cBhvr>
                                          <p:tavLst>
                                            <p:tav tm="0">
                                              <p:val>
                                                <p:strVal val="#ppt_x"/>
                                              </p:val>
                                            </p:tav>
                                            <p:tav tm="100000">
                                              <p:val>
                                                <p:strVal val="#ppt_x"/>
                                              </p:val>
                                            </p:tav>
                                          </p:tavLst>
                                        </p:anim>
                                        <p:anim calcmode="lin" valueType="num">
                                          <p:cBhvr additive="base">
                                            <p:cTn id="8" dur="3000" fill="hold"/>
                                            <p:tgtEl>
                                              <p:spTgt spid="10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3"/>
                                            </p:tgtEl>
                                            <p:attrNameLst>
                                              <p:attrName>style.visibility</p:attrName>
                                            </p:attrNameLst>
                                          </p:cBhvr>
                                          <p:to>
                                            <p:strVal val="visible"/>
                                          </p:to>
                                        </p:set>
                                        <p:anim calcmode="lin" valueType="num">
                                          <p:cBhvr additive="base">
                                            <p:cTn id="11" dur="3000" fill="hold"/>
                                            <p:tgtEl>
                                              <p:spTgt spid="113"/>
                                            </p:tgtEl>
                                            <p:attrNameLst>
                                              <p:attrName>ppt_x</p:attrName>
                                            </p:attrNameLst>
                                          </p:cBhvr>
                                          <p:tavLst>
                                            <p:tav tm="0">
                                              <p:val>
                                                <p:strVal val="#ppt_x"/>
                                              </p:val>
                                            </p:tav>
                                            <p:tav tm="100000">
                                              <p:val>
                                                <p:strVal val="#ppt_x"/>
                                              </p:val>
                                            </p:tav>
                                          </p:tavLst>
                                        </p:anim>
                                        <p:anim calcmode="lin" valueType="num">
                                          <p:cBhvr additive="base">
                                            <p:cTn id="12" dur="3000" fill="hold"/>
                                            <p:tgtEl>
                                              <p:spTgt spid="1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1"/>
                                            </p:tgtEl>
                                            <p:attrNameLst>
                                              <p:attrName>style.visibility</p:attrName>
                                            </p:attrNameLst>
                                          </p:cBhvr>
                                          <p:to>
                                            <p:strVal val="visible"/>
                                          </p:to>
                                        </p:set>
                                        <p:anim calcmode="lin" valueType="num">
                                          <p:cBhvr additive="base">
                                            <p:cTn id="15" dur="3000" fill="hold"/>
                                            <p:tgtEl>
                                              <p:spTgt spid="111"/>
                                            </p:tgtEl>
                                            <p:attrNameLst>
                                              <p:attrName>ppt_x</p:attrName>
                                            </p:attrNameLst>
                                          </p:cBhvr>
                                          <p:tavLst>
                                            <p:tav tm="0">
                                              <p:val>
                                                <p:strVal val="#ppt_x"/>
                                              </p:val>
                                            </p:tav>
                                            <p:tav tm="100000">
                                              <p:val>
                                                <p:strVal val="#ppt_x"/>
                                              </p:val>
                                            </p:tav>
                                          </p:tavLst>
                                        </p:anim>
                                        <p:anim calcmode="lin" valueType="num">
                                          <p:cBhvr additive="base">
                                            <p:cTn id="16" dur="3000" fill="hold"/>
                                            <p:tgtEl>
                                              <p:spTgt spid="1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750"/>
                                      </p:stCondLst>
                                      <p:childTnLst>
                                        <p:set>
                                          <p:cBhvr>
                                            <p:cTn id="18" dur="1" fill="hold">
                                              <p:stCondLst>
                                                <p:cond delay="0"/>
                                              </p:stCondLst>
                                            </p:cTn>
                                            <p:tgtEl>
                                              <p:spTgt spid="115">
                                                <p:txEl>
                                                  <p:pRg st="0" end="0"/>
                                                </p:txEl>
                                              </p:spTgt>
                                            </p:tgtEl>
                                            <p:attrNameLst>
                                              <p:attrName>style.visibility</p:attrName>
                                            </p:attrNameLst>
                                          </p:cBhvr>
                                          <p:to>
                                            <p:strVal val="visible"/>
                                          </p:to>
                                        </p:set>
                                        <p:anim calcmode="lin" valueType="num">
                                          <p:cBhvr additive="base">
                                            <p:cTn id="19" dur="2000" fill="hold"/>
                                            <p:tgtEl>
                                              <p:spTgt spid="115">
                                                <p:txEl>
                                                  <p:pRg st="0" end="0"/>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115">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117">
                                                <p:txEl>
                                                  <p:pRg st="0" end="0"/>
                                                </p:txEl>
                                              </p:spTgt>
                                            </p:tgtEl>
                                            <p:attrNameLst>
                                              <p:attrName>style.visibility</p:attrName>
                                            </p:attrNameLst>
                                          </p:cBhvr>
                                          <p:to>
                                            <p:strVal val="visible"/>
                                          </p:to>
                                        </p:set>
                                        <p:anim calcmode="lin" valueType="num">
                                          <p:cBhvr additive="base">
                                            <p:cTn id="23" dur="2000" fill="hold"/>
                                            <p:tgtEl>
                                              <p:spTgt spid="117">
                                                <p:txEl>
                                                  <p:pRg st="0" end="0"/>
                                                </p:txEl>
                                              </p:spTgt>
                                            </p:tgtEl>
                                            <p:attrNameLst>
                                              <p:attrName>ppt_x</p:attrName>
                                            </p:attrNameLst>
                                          </p:cBhvr>
                                          <p:tavLst>
                                            <p:tav tm="0">
                                              <p:val>
                                                <p:strVal val="#ppt_x"/>
                                              </p:val>
                                            </p:tav>
                                            <p:tav tm="100000">
                                              <p:val>
                                                <p:strVal val="#ppt_x"/>
                                              </p:val>
                                            </p:tav>
                                          </p:tavLst>
                                        </p:anim>
                                        <p:anim calcmode="lin" valueType="num">
                                          <p:cBhvr additive="base">
                                            <p:cTn id="24" dur="2000" fill="hold"/>
                                            <p:tgtEl>
                                              <p:spTgt spid="117">
                                                <p:txEl>
                                                  <p:pRg st="0" end="0"/>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1250"/>
                                      </p:stCondLst>
                                      <p:childTnLst>
                                        <p:set>
                                          <p:cBhvr>
                                            <p:cTn id="26" dur="1" fill="hold">
                                              <p:stCondLst>
                                                <p:cond delay="0"/>
                                              </p:stCondLst>
                                            </p:cTn>
                                            <p:tgtEl>
                                              <p:spTgt spid="116">
                                                <p:txEl>
                                                  <p:pRg st="0" end="0"/>
                                                </p:txEl>
                                              </p:spTgt>
                                            </p:tgtEl>
                                            <p:attrNameLst>
                                              <p:attrName>style.visibility</p:attrName>
                                            </p:attrNameLst>
                                          </p:cBhvr>
                                          <p:to>
                                            <p:strVal val="visible"/>
                                          </p:to>
                                        </p:set>
                                        <p:anim calcmode="lin" valueType="num">
                                          <p:cBhvr additive="base">
                                            <p:cTn id="27" dur="2000" fill="hold"/>
                                            <p:tgtEl>
                                              <p:spTgt spid="116">
                                                <p:txEl>
                                                  <p:pRg st="0" end="0"/>
                                                </p:txEl>
                                              </p:spTgt>
                                            </p:tgtEl>
                                            <p:attrNameLst>
                                              <p:attrName>ppt_x</p:attrName>
                                            </p:attrNameLst>
                                          </p:cBhvr>
                                          <p:tavLst>
                                            <p:tav tm="0">
                                              <p:val>
                                                <p:strVal val="#ppt_x"/>
                                              </p:val>
                                            </p:tav>
                                            <p:tav tm="100000">
                                              <p:val>
                                                <p:strVal val="#ppt_x"/>
                                              </p:val>
                                            </p:tav>
                                          </p:tavLst>
                                        </p:anim>
                                        <p:anim calcmode="lin" valueType="num">
                                          <p:cBhvr additive="base">
                                            <p:cTn id="28" dur="2000" fill="hold"/>
                                            <p:tgtEl>
                                              <p:spTgt spid="11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build="p" bldLvl="3" advAuto="500"/>
          <p:bldP spid="116" grpId="0" build="p" bldLvl="3" advAuto="500"/>
          <p:bldP spid="117" grpId="0" build="p" bldLvl="3" advAuto="500"/>
        </p:bldLst>
      </p:timing>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C8761DAA-D1F3-2801-D25D-A0A50EDF0167}"/>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9DBB2B09-C28C-B719-2FEB-6CC1B346B0EB}"/>
              </a:ext>
            </a:extLst>
          </p:cNvPr>
          <p:cNvPicPr>
            <a:picLocks noChangeAspect="1"/>
          </p:cNvPicPr>
          <p:nvPr/>
        </p:nvPicPr>
        <p:blipFill>
          <a:blip r:embed="rId3">
            <a:alphaModFix amt="15000"/>
            <a:duotone>
              <a:prstClr val="black"/>
              <a:schemeClr val="accent6">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Box 1">
            <a:extLst>
              <a:ext uri="{FF2B5EF4-FFF2-40B4-BE49-F238E27FC236}">
                <a16:creationId xmlns:a16="http://schemas.microsoft.com/office/drawing/2014/main" id="{FAF2D090-C3ED-F1CD-9320-4B8CDA1C8B09}"/>
              </a:ext>
            </a:extLst>
          </p:cNvPr>
          <p:cNvSpPr txBox="1"/>
          <p:nvPr/>
        </p:nvSpPr>
        <p:spPr>
          <a:xfrm>
            <a:off x="125731" y="314419"/>
            <a:ext cx="11944350" cy="1200329"/>
          </a:xfrm>
          <a:prstGeom prst="rect">
            <a:avLst/>
          </a:prstGeom>
          <a:noFill/>
        </p:spPr>
        <p:txBody>
          <a:bodyPr wrap="square" rtlCol="0">
            <a:spAutoFit/>
          </a:bodyPr>
          <a:lstStyle/>
          <a:p>
            <a:pPr algn="ctr"/>
            <a:r>
              <a:rPr lang="en-US" sz="7200" spc="300" dirty="0">
                <a:solidFill>
                  <a:srgbClr val="004D3F"/>
                </a:solidFill>
                <a:latin typeface="Impact" panose="020B0806030902050204" pitchFamily="34" charset="0"/>
              </a:rPr>
              <a:t>AGREEMENT PREPARATION</a:t>
            </a:r>
            <a:endParaRPr lang="en-AE" sz="7200" spc="300" dirty="0">
              <a:solidFill>
                <a:srgbClr val="004D3F"/>
              </a:solidFill>
              <a:latin typeface="Impact" panose="020B0806030902050204" pitchFamily="34" charset="0"/>
            </a:endParaRPr>
          </a:p>
        </p:txBody>
      </p:sp>
      <p:sp>
        <p:nvSpPr>
          <p:cNvPr id="7" name="Rectangle: Rounded Corners 6">
            <a:extLst>
              <a:ext uri="{FF2B5EF4-FFF2-40B4-BE49-F238E27FC236}">
                <a16:creationId xmlns:a16="http://schemas.microsoft.com/office/drawing/2014/main" id="{048AEE4B-FA9D-123F-1C0B-5515AAA51A24}"/>
              </a:ext>
            </a:extLst>
          </p:cNvPr>
          <p:cNvSpPr>
            <a:spLocks/>
          </p:cNvSpPr>
          <p:nvPr/>
        </p:nvSpPr>
        <p:spPr>
          <a:xfrm>
            <a:off x="3746889" y="1637555"/>
            <a:ext cx="4672588" cy="690778"/>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SENT">
            <a:extLst>
              <a:ext uri="{FF2B5EF4-FFF2-40B4-BE49-F238E27FC236}">
                <a16:creationId xmlns:a16="http://schemas.microsoft.com/office/drawing/2014/main" id="{A0B88B72-DC3A-4690-6CCE-995E793F6B8F}"/>
              </a:ext>
            </a:extLst>
          </p:cNvPr>
          <p:cNvSpPr txBox="1"/>
          <p:nvPr/>
        </p:nvSpPr>
        <p:spPr>
          <a:xfrm>
            <a:off x="-17743122" y="1739212"/>
            <a:ext cx="2536680" cy="461665"/>
          </a:xfrm>
          <a:prstGeom prst="rect">
            <a:avLst/>
          </a:prstGeom>
          <a:noFill/>
        </p:spPr>
        <p:txBody>
          <a:bodyPr wrap="square" rtlCol="0" anchor="ctr">
            <a:noAutofit/>
          </a:bodyPr>
          <a:lstStyle/>
          <a:p>
            <a:pPr algn="ctr"/>
            <a:r>
              <a:rPr lang="en-US" spc="300" dirty="0">
                <a:solidFill>
                  <a:srgbClr val="092629"/>
                </a:solidFill>
                <a:latin typeface="Gilmer Bold" panose="00000800000000000000" pitchFamily="50" charset="0"/>
              </a:rPr>
              <a:t>CONSENT</a:t>
            </a:r>
            <a:endParaRPr lang="en-AE" spc="300" dirty="0">
              <a:solidFill>
                <a:srgbClr val="092629"/>
              </a:solidFill>
              <a:latin typeface="Gilmer Bold" panose="00000800000000000000" pitchFamily="50" charset="0"/>
            </a:endParaRPr>
          </a:p>
        </p:txBody>
      </p:sp>
      <p:sp>
        <p:nvSpPr>
          <p:cNvPr id="5" name="!!TYPEOFBUSINESS">
            <a:extLst>
              <a:ext uri="{FF2B5EF4-FFF2-40B4-BE49-F238E27FC236}">
                <a16:creationId xmlns:a16="http://schemas.microsoft.com/office/drawing/2014/main" id="{8D8A7C42-6C74-A341-35DE-10A95FF90D83}"/>
              </a:ext>
            </a:extLst>
          </p:cNvPr>
          <p:cNvSpPr txBox="1"/>
          <p:nvPr/>
        </p:nvSpPr>
        <p:spPr>
          <a:xfrm>
            <a:off x="-15107218" y="1739212"/>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sp>
        <p:nvSpPr>
          <p:cNvPr id="16" name="!!!CAPITALINVESTMENT">
            <a:extLst>
              <a:ext uri="{FF2B5EF4-FFF2-40B4-BE49-F238E27FC236}">
                <a16:creationId xmlns:a16="http://schemas.microsoft.com/office/drawing/2014/main" id="{B406A01E-78AB-C70E-9350-B40679CAC261}"/>
              </a:ext>
            </a:extLst>
          </p:cNvPr>
          <p:cNvSpPr txBox="1"/>
          <p:nvPr/>
        </p:nvSpPr>
        <p:spPr>
          <a:xfrm>
            <a:off x="-11141312" y="1739212"/>
            <a:ext cx="4363587"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CAPITAL INVESTMENT</a:t>
            </a:r>
          </a:p>
        </p:txBody>
      </p:sp>
      <p:sp>
        <p:nvSpPr>
          <p:cNvPr id="18" name="!!!!PROFITSHARING">
            <a:extLst>
              <a:ext uri="{FF2B5EF4-FFF2-40B4-BE49-F238E27FC236}">
                <a16:creationId xmlns:a16="http://schemas.microsoft.com/office/drawing/2014/main" id="{F6560312-3F91-5638-45B6-B58565BE150F}"/>
              </a:ext>
            </a:extLst>
          </p:cNvPr>
          <p:cNvSpPr txBox="1"/>
          <p:nvPr/>
        </p:nvSpPr>
        <p:spPr>
          <a:xfrm>
            <a:off x="-6678501" y="1739212"/>
            <a:ext cx="3563004"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PROFIT SHARING </a:t>
            </a:r>
            <a:endParaRPr lang="en-IN" dirty="0">
              <a:solidFill>
                <a:srgbClr val="092629"/>
              </a:solidFill>
            </a:endParaRPr>
          </a:p>
        </p:txBody>
      </p:sp>
      <p:sp>
        <p:nvSpPr>
          <p:cNvPr id="21" name="!!!!!EXPENSES">
            <a:extLst>
              <a:ext uri="{FF2B5EF4-FFF2-40B4-BE49-F238E27FC236}">
                <a16:creationId xmlns:a16="http://schemas.microsoft.com/office/drawing/2014/main" id="{B26ABAAE-7FE5-5C51-F848-0D0F7ABB38D7}"/>
              </a:ext>
            </a:extLst>
          </p:cNvPr>
          <p:cNvSpPr txBox="1"/>
          <p:nvPr/>
        </p:nvSpPr>
        <p:spPr>
          <a:xfrm>
            <a:off x="1543674" y="1739212"/>
            <a:ext cx="2203215"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EXPENSES</a:t>
            </a:r>
            <a:endParaRPr lang="en-AE" dirty="0">
              <a:solidFill>
                <a:srgbClr val="092629"/>
              </a:solidFill>
            </a:endParaRPr>
          </a:p>
        </p:txBody>
      </p:sp>
      <p:sp>
        <p:nvSpPr>
          <p:cNvPr id="25" name="!!!!!!RIGHTSOFPARTNERS">
            <a:extLst>
              <a:ext uri="{FF2B5EF4-FFF2-40B4-BE49-F238E27FC236}">
                <a16:creationId xmlns:a16="http://schemas.microsoft.com/office/drawing/2014/main" id="{8DDCA7AC-12C7-1EF8-3E3F-09648D53A275}"/>
              </a:ext>
            </a:extLst>
          </p:cNvPr>
          <p:cNvSpPr txBox="1"/>
          <p:nvPr/>
        </p:nvSpPr>
        <p:spPr>
          <a:xfrm>
            <a:off x="3846114" y="1739212"/>
            <a:ext cx="449977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2400" dirty="0">
                <a:solidFill>
                  <a:srgbClr val="C3C9BB"/>
                </a:solidFill>
              </a:rPr>
              <a:t>RIGHTS OF PARTNERS</a:t>
            </a:r>
            <a:endParaRPr lang="en-IN" sz="2400" dirty="0">
              <a:solidFill>
                <a:srgbClr val="C3C9BB"/>
              </a:solidFill>
            </a:endParaRPr>
          </a:p>
        </p:txBody>
      </p:sp>
      <p:sp>
        <p:nvSpPr>
          <p:cNvPr id="27" name="!!!!!!!TERMSANDCONDITIONS">
            <a:extLst>
              <a:ext uri="{FF2B5EF4-FFF2-40B4-BE49-F238E27FC236}">
                <a16:creationId xmlns:a16="http://schemas.microsoft.com/office/drawing/2014/main" id="{EE877E96-B909-A150-E910-660FE57DB4B4}"/>
              </a:ext>
            </a:extLst>
          </p:cNvPr>
          <p:cNvSpPr txBox="1"/>
          <p:nvPr/>
        </p:nvSpPr>
        <p:spPr>
          <a:xfrm>
            <a:off x="-3016273" y="1739212"/>
            <a:ext cx="446072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TERMS &amp; CONDITIONS</a:t>
            </a:r>
            <a:endParaRPr lang="en-IN" dirty="0">
              <a:solidFill>
                <a:srgbClr val="092629"/>
              </a:solidFill>
            </a:endParaRPr>
          </a:p>
        </p:txBody>
      </p:sp>
      <p:sp>
        <p:nvSpPr>
          <p:cNvPr id="29" name="!!!!!!!!VIOLATIONTERMS">
            <a:extLst>
              <a:ext uri="{FF2B5EF4-FFF2-40B4-BE49-F238E27FC236}">
                <a16:creationId xmlns:a16="http://schemas.microsoft.com/office/drawing/2014/main" id="{301E86C4-CBDD-F8F5-0389-7AA802D9A7F9}"/>
              </a:ext>
            </a:extLst>
          </p:cNvPr>
          <p:cNvSpPr txBox="1"/>
          <p:nvPr/>
        </p:nvSpPr>
        <p:spPr>
          <a:xfrm>
            <a:off x="8445110" y="1739212"/>
            <a:ext cx="377252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VIOLATION TERMS </a:t>
            </a:r>
            <a:endParaRPr lang="en-IN" dirty="0">
              <a:solidFill>
                <a:srgbClr val="092629"/>
              </a:solidFill>
            </a:endParaRPr>
          </a:p>
        </p:txBody>
      </p:sp>
      <p:sp>
        <p:nvSpPr>
          <p:cNvPr id="31" name="!!!!!!!!!PARTNERSHIPPERIOD">
            <a:extLst>
              <a:ext uri="{FF2B5EF4-FFF2-40B4-BE49-F238E27FC236}">
                <a16:creationId xmlns:a16="http://schemas.microsoft.com/office/drawing/2014/main" id="{F7296CF6-4D51-4471-5E26-7919F8B686B6}"/>
              </a:ext>
            </a:extLst>
          </p:cNvPr>
          <p:cNvSpPr txBox="1"/>
          <p:nvPr/>
        </p:nvSpPr>
        <p:spPr>
          <a:xfrm>
            <a:off x="12316856"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33" name="!!!!!!!!!!DISSOLUTIONTERMS">
            <a:extLst>
              <a:ext uri="{FF2B5EF4-FFF2-40B4-BE49-F238E27FC236}">
                <a16:creationId xmlns:a16="http://schemas.microsoft.com/office/drawing/2014/main" id="{971D53DD-6D6A-F8DF-1B28-2592BA2447A6}"/>
              </a:ext>
            </a:extLst>
          </p:cNvPr>
          <p:cNvSpPr txBox="1"/>
          <p:nvPr/>
        </p:nvSpPr>
        <p:spPr>
          <a:xfrm>
            <a:off x="16812723"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5" name="1DISSOLUTIONTERMS">
            <a:extLst>
              <a:ext uri="{FF2B5EF4-FFF2-40B4-BE49-F238E27FC236}">
                <a16:creationId xmlns:a16="http://schemas.microsoft.com/office/drawing/2014/main" id="{13D96C5C-29E6-2233-C200-EEB9EE4E7E93}"/>
              </a:ext>
            </a:extLst>
          </p:cNvPr>
          <p:cNvSpPr txBox="1"/>
          <p:nvPr/>
        </p:nvSpPr>
        <p:spPr>
          <a:xfrm>
            <a:off x="-22026546"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6" name="2PARTNERSHIPPERIOD">
            <a:extLst>
              <a:ext uri="{FF2B5EF4-FFF2-40B4-BE49-F238E27FC236}">
                <a16:creationId xmlns:a16="http://schemas.microsoft.com/office/drawing/2014/main" id="{BA5932F0-54E6-55D2-08F9-BF6286D3FCB2}"/>
              </a:ext>
            </a:extLst>
          </p:cNvPr>
          <p:cNvSpPr txBox="1"/>
          <p:nvPr/>
        </p:nvSpPr>
        <p:spPr>
          <a:xfrm>
            <a:off x="-29953611"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10" name="!!!!!!!!!!!CONSENT">
            <a:extLst>
              <a:ext uri="{FF2B5EF4-FFF2-40B4-BE49-F238E27FC236}">
                <a16:creationId xmlns:a16="http://schemas.microsoft.com/office/drawing/2014/main" id="{D884157C-FBC2-9AFB-DB1F-C957A810CBD0}"/>
              </a:ext>
            </a:extLst>
          </p:cNvPr>
          <p:cNvSpPr txBox="1"/>
          <p:nvPr/>
        </p:nvSpPr>
        <p:spPr>
          <a:xfrm>
            <a:off x="19885408" y="1739211"/>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CONSENT</a:t>
            </a:r>
            <a:endParaRPr lang="en-IN" dirty="0">
              <a:solidFill>
                <a:srgbClr val="092629"/>
              </a:solidFill>
            </a:endParaRPr>
          </a:p>
        </p:txBody>
      </p:sp>
      <p:pic>
        <p:nvPicPr>
          <p:cNvPr id="109" name="Picture 108" descr="A hand with a fist raised&#10;&#10;AI-generated content may be incorrect.">
            <a:extLst>
              <a:ext uri="{FF2B5EF4-FFF2-40B4-BE49-F238E27FC236}">
                <a16:creationId xmlns:a16="http://schemas.microsoft.com/office/drawing/2014/main" id="{F03E2895-5225-367B-9CE5-0A9CDD2758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03450" y="9218206"/>
            <a:ext cx="4572116" cy="4572116"/>
          </a:xfrm>
          <a:prstGeom prst="rect">
            <a:avLst/>
          </a:prstGeom>
        </p:spPr>
      </p:pic>
      <p:pic>
        <p:nvPicPr>
          <p:cNvPr id="111" name="Picture 110" descr="A hand with a fist raised&#10;&#10;AI-generated content may be incorrect.">
            <a:extLst>
              <a:ext uri="{FF2B5EF4-FFF2-40B4-BE49-F238E27FC236}">
                <a16:creationId xmlns:a16="http://schemas.microsoft.com/office/drawing/2014/main" id="{73E5A41F-68C7-F246-134F-35150AF7DC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9605" y="8925776"/>
            <a:ext cx="4572116" cy="4572116"/>
          </a:xfrm>
          <a:prstGeom prst="rect">
            <a:avLst/>
          </a:prstGeom>
        </p:spPr>
      </p:pic>
      <p:pic>
        <p:nvPicPr>
          <p:cNvPr id="113" name="Picture 112" descr="A yellow hand with orange fingers&#10;&#10;AI-generated content may be incorrect.">
            <a:extLst>
              <a:ext uri="{FF2B5EF4-FFF2-40B4-BE49-F238E27FC236}">
                <a16:creationId xmlns:a16="http://schemas.microsoft.com/office/drawing/2014/main" id="{967448D8-BA6D-CF2D-2EDF-16C7FC9B85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14102" y="8262626"/>
            <a:ext cx="4572116" cy="4572116"/>
          </a:xfrm>
          <a:prstGeom prst="rect">
            <a:avLst/>
          </a:prstGeom>
        </p:spPr>
      </p:pic>
      <p:sp>
        <p:nvSpPr>
          <p:cNvPr id="115" name="TextBox 114">
            <a:extLst>
              <a:ext uri="{FF2B5EF4-FFF2-40B4-BE49-F238E27FC236}">
                <a16:creationId xmlns:a16="http://schemas.microsoft.com/office/drawing/2014/main" id="{5E5C9D0C-BF59-DE68-C2D9-83E2E4791ABB}"/>
              </a:ext>
            </a:extLst>
          </p:cNvPr>
          <p:cNvSpPr txBox="1"/>
          <p:nvPr/>
        </p:nvSpPr>
        <p:spPr>
          <a:xfrm>
            <a:off x="828914" y="8514110"/>
            <a:ext cx="3913499" cy="3505052"/>
          </a:xfrm>
          <a:prstGeom prst="rect">
            <a:avLst/>
          </a:prstGeom>
          <a:noFill/>
        </p:spPr>
        <p:txBody>
          <a:bodyPr wrap="square" rtlCol="0">
            <a:prstTxWarp prst="textArchUp">
              <a:avLst>
                <a:gd name="adj" fmla="val 10794875"/>
              </a:avLst>
            </a:prstTxWarp>
            <a:spAutoFit/>
          </a:bodyPr>
          <a:lstStyle/>
          <a:p>
            <a:pPr algn="ctr"/>
            <a:r>
              <a:rPr lang="en-US" sz="2400" spc="600" dirty="0">
                <a:solidFill>
                  <a:srgbClr val="681E1E"/>
                </a:solidFill>
                <a:latin typeface="Gilmer Bold" panose="00000800000000000000" pitchFamily="50" charset="0"/>
              </a:rPr>
              <a:t>WORKING PARTNER</a:t>
            </a:r>
            <a:endParaRPr lang="en-AE" sz="2400" spc="600" dirty="0">
              <a:solidFill>
                <a:srgbClr val="681E1E"/>
              </a:solidFill>
              <a:latin typeface="Gilmer Bold" panose="00000800000000000000" pitchFamily="50" charset="0"/>
            </a:endParaRPr>
          </a:p>
        </p:txBody>
      </p:sp>
      <p:sp>
        <p:nvSpPr>
          <p:cNvPr id="116" name="TextBox 115">
            <a:extLst>
              <a:ext uri="{FF2B5EF4-FFF2-40B4-BE49-F238E27FC236}">
                <a16:creationId xmlns:a16="http://schemas.microsoft.com/office/drawing/2014/main" id="{A34D073B-1513-A848-166D-FC6FA11A8B19}"/>
              </a:ext>
            </a:extLst>
          </p:cNvPr>
          <p:cNvSpPr txBox="1"/>
          <p:nvPr/>
        </p:nvSpPr>
        <p:spPr>
          <a:xfrm>
            <a:off x="7732759" y="8425863"/>
            <a:ext cx="3913499" cy="3505052"/>
          </a:xfrm>
          <a:prstGeom prst="rect">
            <a:avLst/>
          </a:prstGeom>
          <a:noFill/>
        </p:spPr>
        <p:txBody>
          <a:bodyPr wrap="square" rtlCol="0">
            <a:prstTxWarp prst="textArchUp">
              <a:avLst>
                <a:gd name="adj" fmla="val 11319204"/>
              </a:avLst>
            </a:prstTxWarp>
            <a:spAutoFit/>
          </a:bodyPr>
          <a:lstStyle/>
          <a:p>
            <a:pPr algn="ctr"/>
            <a:r>
              <a:rPr lang="en-US" sz="2400" spc="600" dirty="0">
                <a:solidFill>
                  <a:srgbClr val="681E1E"/>
                </a:solidFill>
                <a:latin typeface="Gilmer Bold" panose="00000800000000000000" pitchFamily="50" charset="0"/>
              </a:rPr>
              <a:t>INVESTING PARTNER</a:t>
            </a:r>
            <a:endParaRPr lang="en-AE" sz="2400" spc="600" dirty="0">
              <a:solidFill>
                <a:srgbClr val="681E1E"/>
              </a:solidFill>
              <a:latin typeface="Gilmer Bold" panose="00000800000000000000" pitchFamily="50" charset="0"/>
            </a:endParaRPr>
          </a:p>
        </p:txBody>
      </p:sp>
      <p:sp>
        <p:nvSpPr>
          <p:cNvPr id="117" name="TextBox 116">
            <a:extLst>
              <a:ext uri="{FF2B5EF4-FFF2-40B4-BE49-F238E27FC236}">
                <a16:creationId xmlns:a16="http://schemas.microsoft.com/office/drawing/2014/main" id="{584829F7-593B-0B23-8087-5019DE7A2706}"/>
              </a:ext>
            </a:extLst>
          </p:cNvPr>
          <p:cNvSpPr txBox="1"/>
          <p:nvPr/>
        </p:nvSpPr>
        <p:spPr>
          <a:xfrm>
            <a:off x="4343411" y="7680396"/>
            <a:ext cx="3913499" cy="3505052"/>
          </a:xfrm>
          <a:prstGeom prst="rect">
            <a:avLst/>
          </a:prstGeom>
          <a:noFill/>
        </p:spPr>
        <p:txBody>
          <a:bodyPr wrap="square" rtlCol="0">
            <a:prstTxWarp prst="textArchUp">
              <a:avLst>
                <a:gd name="adj" fmla="val 10794875"/>
              </a:avLst>
            </a:prstTxWarp>
            <a:spAutoFit/>
          </a:bodyPr>
          <a:lstStyle/>
          <a:p>
            <a:pPr algn="ctr"/>
            <a:r>
              <a:rPr lang="en-US" sz="2800" spc="600" dirty="0">
                <a:solidFill>
                  <a:srgbClr val="681E1E"/>
                </a:solidFill>
                <a:latin typeface="Gilmer Bold" panose="00000800000000000000" pitchFamily="50" charset="0"/>
              </a:rPr>
              <a:t>ALL PARTNERS</a:t>
            </a:r>
            <a:endParaRPr lang="en-AE" sz="2800" spc="600" dirty="0">
              <a:solidFill>
                <a:srgbClr val="681E1E"/>
              </a:solidFill>
              <a:latin typeface="Gilmer Bold" panose="00000800000000000000" pitchFamily="50" charset="0"/>
            </a:endParaRPr>
          </a:p>
        </p:txBody>
      </p:sp>
      <p:pic>
        <p:nvPicPr>
          <p:cNvPr id="3" name="Picture 2">
            <a:extLst>
              <a:ext uri="{FF2B5EF4-FFF2-40B4-BE49-F238E27FC236}">
                <a16:creationId xmlns:a16="http://schemas.microsoft.com/office/drawing/2014/main" id="{82F96D94-CE5A-E2ED-C79D-231A3831E9E6}"/>
              </a:ext>
            </a:extLst>
          </p:cNvPr>
          <p:cNvPicPr>
            <a:picLocks noChangeAspect="1"/>
          </p:cNvPicPr>
          <p:nvPr/>
        </p:nvPicPr>
        <p:blipFill rotWithShape="1">
          <a:blip r:embed="rId8"/>
          <a:srcRect l="3127" t="1844" r="3195" b="71348"/>
          <a:stretch/>
        </p:blipFill>
        <p:spPr>
          <a:xfrm>
            <a:off x="1607269" y="2762050"/>
            <a:ext cx="8890462" cy="359806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5">
            <a:extLst>
              <a:ext uri="{FF2B5EF4-FFF2-40B4-BE49-F238E27FC236}">
                <a16:creationId xmlns:a16="http://schemas.microsoft.com/office/drawing/2014/main" id="{430138FD-4954-6BFD-438B-C74A761242DC}"/>
              </a:ext>
            </a:extLst>
          </p:cNvPr>
          <p:cNvSpPr/>
          <p:nvPr/>
        </p:nvSpPr>
        <p:spPr>
          <a:xfrm>
            <a:off x="4536931" y="3065469"/>
            <a:ext cx="5579359" cy="442418"/>
          </a:xfrm>
          <a:prstGeom prst="rect">
            <a:avLst/>
          </a:prstGeom>
          <a:noFill/>
          <a:ln>
            <a:solidFill>
              <a:srgbClr val="7E2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C5A13F5-0E43-B3A8-1BF4-40101DF20341}"/>
              </a:ext>
            </a:extLst>
          </p:cNvPr>
          <p:cNvSpPr/>
          <p:nvPr/>
        </p:nvSpPr>
        <p:spPr>
          <a:xfrm>
            <a:off x="4343134" y="4067545"/>
            <a:ext cx="5773155" cy="442418"/>
          </a:xfrm>
          <a:prstGeom prst="rect">
            <a:avLst/>
          </a:prstGeom>
          <a:noFill/>
          <a:ln>
            <a:solidFill>
              <a:srgbClr val="7E2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43B7DCA-A68D-FECA-0545-63FB0B46248B}"/>
              </a:ext>
            </a:extLst>
          </p:cNvPr>
          <p:cNvSpPr/>
          <p:nvPr/>
        </p:nvSpPr>
        <p:spPr>
          <a:xfrm>
            <a:off x="1694270" y="4518220"/>
            <a:ext cx="8422020" cy="442418"/>
          </a:xfrm>
          <a:prstGeom prst="rect">
            <a:avLst/>
          </a:prstGeom>
          <a:noFill/>
          <a:ln>
            <a:solidFill>
              <a:srgbClr val="7E2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YPEOFBUSINESS">
            <a:extLst>
              <a:ext uri="{FF2B5EF4-FFF2-40B4-BE49-F238E27FC236}">
                <a16:creationId xmlns:a16="http://schemas.microsoft.com/office/drawing/2014/main" id="{0FBFC684-A30B-7AD8-AA94-A7C1A89AC7B8}"/>
              </a:ext>
            </a:extLst>
          </p:cNvPr>
          <p:cNvSpPr txBox="1"/>
          <p:nvPr/>
        </p:nvSpPr>
        <p:spPr>
          <a:xfrm>
            <a:off x="22820335" y="1717354"/>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spTree>
    <p:extLst>
      <p:ext uri="{BB962C8B-B14F-4D97-AF65-F5344CB8AC3E}">
        <p14:creationId xmlns:p14="http://schemas.microsoft.com/office/powerpoint/2010/main" val="1461940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41FA0DBB-FE20-88BA-9CE4-AAD097F23DEE}"/>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D750BBEC-3EB0-978C-CD0B-6B6611A74E9F}"/>
              </a:ext>
            </a:extLst>
          </p:cNvPr>
          <p:cNvPicPr>
            <a:picLocks noChangeAspect="1"/>
          </p:cNvPicPr>
          <p:nvPr/>
        </p:nvPicPr>
        <p:blipFill>
          <a:blip r:embed="rId3">
            <a:alphaModFix amt="15000"/>
            <a:duotone>
              <a:prstClr val="black"/>
              <a:schemeClr val="accent6">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Box 1">
            <a:extLst>
              <a:ext uri="{FF2B5EF4-FFF2-40B4-BE49-F238E27FC236}">
                <a16:creationId xmlns:a16="http://schemas.microsoft.com/office/drawing/2014/main" id="{0DB1DF2B-3920-E077-E48E-8E5C6112335C}"/>
              </a:ext>
            </a:extLst>
          </p:cNvPr>
          <p:cNvSpPr txBox="1"/>
          <p:nvPr/>
        </p:nvSpPr>
        <p:spPr>
          <a:xfrm>
            <a:off x="125731" y="314419"/>
            <a:ext cx="11944350" cy="1200329"/>
          </a:xfrm>
          <a:prstGeom prst="rect">
            <a:avLst/>
          </a:prstGeom>
          <a:noFill/>
        </p:spPr>
        <p:txBody>
          <a:bodyPr wrap="square" rtlCol="0">
            <a:spAutoFit/>
          </a:bodyPr>
          <a:lstStyle/>
          <a:p>
            <a:pPr algn="ctr"/>
            <a:r>
              <a:rPr lang="en-US" sz="7200" spc="300" dirty="0">
                <a:solidFill>
                  <a:srgbClr val="004D3F"/>
                </a:solidFill>
                <a:latin typeface="Impact" panose="020B0806030902050204" pitchFamily="34" charset="0"/>
              </a:rPr>
              <a:t>AGREEMENT PREPARATION</a:t>
            </a:r>
            <a:endParaRPr lang="en-AE" sz="7200" spc="300" dirty="0">
              <a:solidFill>
                <a:srgbClr val="004D3F"/>
              </a:solidFill>
              <a:latin typeface="Impact" panose="020B0806030902050204" pitchFamily="34" charset="0"/>
            </a:endParaRPr>
          </a:p>
        </p:txBody>
      </p:sp>
      <p:sp>
        <p:nvSpPr>
          <p:cNvPr id="7" name="Rectangle: Rounded Corners 6">
            <a:extLst>
              <a:ext uri="{FF2B5EF4-FFF2-40B4-BE49-F238E27FC236}">
                <a16:creationId xmlns:a16="http://schemas.microsoft.com/office/drawing/2014/main" id="{C57AD7BE-A271-75F2-7408-B28CD8D1AAD2}"/>
              </a:ext>
            </a:extLst>
          </p:cNvPr>
          <p:cNvSpPr>
            <a:spLocks/>
          </p:cNvSpPr>
          <p:nvPr/>
        </p:nvSpPr>
        <p:spPr>
          <a:xfrm>
            <a:off x="3879047" y="1637555"/>
            <a:ext cx="4408272" cy="690778"/>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SENT">
            <a:extLst>
              <a:ext uri="{FF2B5EF4-FFF2-40B4-BE49-F238E27FC236}">
                <a16:creationId xmlns:a16="http://schemas.microsoft.com/office/drawing/2014/main" id="{0A41D8DA-EC06-04A9-D614-01E75B1371AE}"/>
              </a:ext>
            </a:extLst>
          </p:cNvPr>
          <p:cNvSpPr txBox="1"/>
          <p:nvPr/>
        </p:nvSpPr>
        <p:spPr>
          <a:xfrm>
            <a:off x="-30551945" y="1739212"/>
            <a:ext cx="2536680" cy="461665"/>
          </a:xfrm>
          <a:prstGeom prst="rect">
            <a:avLst/>
          </a:prstGeom>
          <a:noFill/>
        </p:spPr>
        <p:txBody>
          <a:bodyPr wrap="square" rtlCol="0" anchor="ctr">
            <a:noAutofit/>
          </a:bodyPr>
          <a:lstStyle/>
          <a:p>
            <a:pPr algn="ctr"/>
            <a:r>
              <a:rPr lang="en-US" spc="300" dirty="0">
                <a:solidFill>
                  <a:srgbClr val="092629"/>
                </a:solidFill>
                <a:latin typeface="Gilmer Bold" panose="00000800000000000000" pitchFamily="50" charset="0"/>
              </a:rPr>
              <a:t>CONSENT</a:t>
            </a:r>
            <a:endParaRPr lang="en-AE" spc="300" dirty="0">
              <a:solidFill>
                <a:srgbClr val="092629"/>
              </a:solidFill>
              <a:latin typeface="Gilmer Bold" panose="00000800000000000000" pitchFamily="50" charset="0"/>
            </a:endParaRPr>
          </a:p>
        </p:txBody>
      </p:sp>
      <p:sp>
        <p:nvSpPr>
          <p:cNvPr id="5" name="!!TYPEOFBUSINESS">
            <a:extLst>
              <a:ext uri="{FF2B5EF4-FFF2-40B4-BE49-F238E27FC236}">
                <a16:creationId xmlns:a16="http://schemas.microsoft.com/office/drawing/2014/main" id="{FEE68491-3AAA-80E7-29CC-CBAB8A799BD0}"/>
              </a:ext>
            </a:extLst>
          </p:cNvPr>
          <p:cNvSpPr txBox="1"/>
          <p:nvPr/>
        </p:nvSpPr>
        <p:spPr>
          <a:xfrm>
            <a:off x="-27916041" y="1739212"/>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sp>
        <p:nvSpPr>
          <p:cNvPr id="16" name="!!!CAPITALINVESTMENT">
            <a:extLst>
              <a:ext uri="{FF2B5EF4-FFF2-40B4-BE49-F238E27FC236}">
                <a16:creationId xmlns:a16="http://schemas.microsoft.com/office/drawing/2014/main" id="{AC2B0CDA-3269-4772-3A34-725A20273B78}"/>
              </a:ext>
            </a:extLst>
          </p:cNvPr>
          <p:cNvSpPr txBox="1"/>
          <p:nvPr/>
        </p:nvSpPr>
        <p:spPr>
          <a:xfrm>
            <a:off x="-23950135" y="1739212"/>
            <a:ext cx="4363587"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CAPITAL INVESTMENT</a:t>
            </a:r>
          </a:p>
        </p:txBody>
      </p:sp>
      <p:sp>
        <p:nvSpPr>
          <p:cNvPr id="18" name="!!!!PROFITSHARING">
            <a:extLst>
              <a:ext uri="{FF2B5EF4-FFF2-40B4-BE49-F238E27FC236}">
                <a16:creationId xmlns:a16="http://schemas.microsoft.com/office/drawing/2014/main" id="{D6E780C0-7B15-9FF0-12DF-F34D2C6D10DA}"/>
              </a:ext>
            </a:extLst>
          </p:cNvPr>
          <p:cNvSpPr txBox="1"/>
          <p:nvPr/>
        </p:nvSpPr>
        <p:spPr>
          <a:xfrm>
            <a:off x="-19487324" y="1739212"/>
            <a:ext cx="3563004"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PROFIT SHARING </a:t>
            </a:r>
            <a:endParaRPr lang="en-IN" dirty="0">
              <a:solidFill>
                <a:srgbClr val="092629"/>
              </a:solidFill>
            </a:endParaRPr>
          </a:p>
        </p:txBody>
      </p:sp>
      <p:sp>
        <p:nvSpPr>
          <p:cNvPr id="21" name="!!!!!EXPENSES">
            <a:extLst>
              <a:ext uri="{FF2B5EF4-FFF2-40B4-BE49-F238E27FC236}">
                <a16:creationId xmlns:a16="http://schemas.microsoft.com/office/drawing/2014/main" id="{69A6BB21-12F2-73F2-F5D0-DBBB857A5E93}"/>
              </a:ext>
            </a:extLst>
          </p:cNvPr>
          <p:cNvSpPr txBox="1"/>
          <p:nvPr/>
        </p:nvSpPr>
        <p:spPr>
          <a:xfrm>
            <a:off x="-11265149" y="1739212"/>
            <a:ext cx="2203215"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EXPENSES</a:t>
            </a:r>
            <a:endParaRPr lang="en-AE" dirty="0">
              <a:solidFill>
                <a:srgbClr val="092629"/>
              </a:solidFill>
            </a:endParaRPr>
          </a:p>
        </p:txBody>
      </p:sp>
      <p:sp>
        <p:nvSpPr>
          <p:cNvPr id="25" name="!!!!!!RIGHTSOFPARTNERS">
            <a:extLst>
              <a:ext uri="{FF2B5EF4-FFF2-40B4-BE49-F238E27FC236}">
                <a16:creationId xmlns:a16="http://schemas.microsoft.com/office/drawing/2014/main" id="{06E107E3-C3A3-E720-0B04-E015B3560F63}"/>
              </a:ext>
            </a:extLst>
          </p:cNvPr>
          <p:cNvSpPr txBox="1"/>
          <p:nvPr/>
        </p:nvSpPr>
        <p:spPr>
          <a:xfrm>
            <a:off x="-8962709" y="1739212"/>
            <a:ext cx="449977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RIGHTS OF PARTNERS</a:t>
            </a:r>
            <a:endParaRPr lang="en-IN" dirty="0">
              <a:solidFill>
                <a:srgbClr val="092629"/>
              </a:solidFill>
            </a:endParaRPr>
          </a:p>
        </p:txBody>
      </p:sp>
      <p:sp>
        <p:nvSpPr>
          <p:cNvPr id="27" name="!!!!!!!TERMSANDCONDITIONS">
            <a:extLst>
              <a:ext uri="{FF2B5EF4-FFF2-40B4-BE49-F238E27FC236}">
                <a16:creationId xmlns:a16="http://schemas.microsoft.com/office/drawing/2014/main" id="{FBB2D6A3-A8D1-E645-B050-E9E53B7486C6}"/>
              </a:ext>
            </a:extLst>
          </p:cNvPr>
          <p:cNvSpPr txBox="1"/>
          <p:nvPr/>
        </p:nvSpPr>
        <p:spPr>
          <a:xfrm>
            <a:off x="-15825096" y="1739212"/>
            <a:ext cx="446072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TERMS &amp; CONDITIONS</a:t>
            </a:r>
            <a:endParaRPr lang="en-IN" dirty="0">
              <a:solidFill>
                <a:srgbClr val="092629"/>
              </a:solidFill>
            </a:endParaRPr>
          </a:p>
        </p:txBody>
      </p:sp>
      <p:sp>
        <p:nvSpPr>
          <p:cNvPr id="29" name="!!!!!!!!VIOLATIONTERMS">
            <a:extLst>
              <a:ext uri="{FF2B5EF4-FFF2-40B4-BE49-F238E27FC236}">
                <a16:creationId xmlns:a16="http://schemas.microsoft.com/office/drawing/2014/main" id="{47FD6360-A80B-1F4B-B5C0-49A896E4BBC8}"/>
              </a:ext>
            </a:extLst>
          </p:cNvPr>
          <p:cNvSpPr txBox="1"/>
          <p:nvPr/>
        </p:nvSpPr>
        <p:spPr>
          <a:xfrm>
            <a:off x="-4363713" y="1739212"/>
            <a:ext cx="377252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VIOLATION TERMS </a:t>
            </a:r>
            <a:endParaRPr lang="en-IN" dirty="0">
              <a:solidFill>
                <a:srgbClr val="092629"/>
              </a:solidFill>
            </a:endParaRPr>
          </a:p>
        </p:txBody>
      </p:sp>
      <p:sp>
        <p:nvSpPr>
          <p:cNvPr id="31" name="!!!!!!!!!PARTNERSHIPPERIOD">
            <a:extLst>
              <a:ext uri="{FF2B5EF4-FFF2-40B4-BE49-F238E27FC236}">
                <a16:creationId xmlns:a16="http://schemas.microsoft.com/office/drawing/2014/main" id="{D895A549-5DD1-8295-98FE-4713F3335AC6}"/>
              </a:ext>
            </a:extLst>
          </p:cNvPr>
          <p:cNvSpPr txBox="1"/>
          <p:nvPr/>
        </p:nvSpPr>
        <p:spPr>
          <a:xfrm>
            <a:off x="-491967"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33" name="!!!!!!!!!!DISSOLUTIONTERMS">
            <a:extLst>
              <a:ext uri="{FF2B5EF4-FFF2-40B4-BE49-F238E27FC236}">
                <a16:creationId xmlns:a16="http://schemas.microsoft.com/office/drawing/2014/main" id="{17896E40-A79D-C531-54FD-C2207A2A0FBD}"/>
              </a:ext>
            </a:extLst>
          </p:cNvPr>
          <p:cNvSpPr txBox="1"/>
          <p:nvPr/>
        </p:nvSpPr>
        <p:spPr>
          <a:xfrm>
            <a:off x="4003900"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2400" dirty="0">
                <a:solidFill>
                  <a:srgbClr val="C3C9BB"/>
                </a:solidFill>
              </a:rPr>
              <a:t>DISSOLUTION TERMS </a:t>
            </a:r>
            <a:endParaRPr lang="en-IN" sz="2400" dirty="0">
              <a:solidFill>
                <a:srgbClr val="C3C9BB"/>
              </a:solidFill>
            </a:endParaRPr>
          </a:p>
        </p:txBody>
      </p:sp>
      <p:sp>
        <p:nvSpPr>
          <p:cNvPr id="35" name="1DISSOLUTIONTERMS">
            <a:extLst>
              <a:ext uri="{FF2B5EF4-FFF2-40B4-BE49-F238E27FC236}">
                <a16:creationId xmlns:a16="http://schemas.microsoft.com/office/drawing/2014/main" id="{F4EA2B90-640D-1E28-A3E6-DBF81C6B6273}"/>
              </a:ext>
            </a:extLst>
          </p:cNvPr>
          <p:cNvSpPr txBox="1"/>
          <p:nvPr/>
        </p:nvSpPr>
        <p:spPr>
          <a:xfrm>
            <a:off x="-34835369"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6" name="2PARTNERSHIPPERIOD">
            <a:extLst>
              <a:ext uri="{FF2B5EF4-FFF2-40B4-BE49-F238E27FC236}">
                <a16:creationId xmlns:a16="http://schemas.microsoft.com/office/drawing/2014/main" id="{8A97B289-CEA9-AB95-C439-858E354653AC}"/>
              </a:ext>
            </a:extLst>
          </p:cNvPr>
          <p:cNvSpPr txBox="1"/>
          <p:nvPr/>
        </p:nvSpPr>
        <p:spPr>
          <a:xfrm>
            <a:off x="-42762434"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10" name="!!!!!!!!!!!CONSENT">
            <a:extLst>
              <a:ext uri="{FF2B5EF4-FFF2-40B4-BE49-F238E27FC236}">
                <a16:creationId xmlns:a16="http://schemas.microsoft.com/office/drawing/2014/main" id="{D922AD46-85F5-9010-D45B-5F503208882A}"/>
              </a:ext>
            </a:extLst>
          </p:cNvPr>
          <p:cNvSpPr txBox="1"/>
          <p:nvPr/>
        </p:nvSpPr>
        <p:spPr>
          <a:xfrm>
            <a:off x="7353464" y="1739211"/>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CONSENT</a:t>
            </a:r>
            <a:endParaRPr lang="en-IN" dirty="0">
              <a:solidFill>
                <a:srgbClr val="092629"/>
              </a:solidFill>
            </a:endParaRPr>
          </a:p>
        </p:txBody>
      </p:sp>
      <p:sp>
        <p:nvSpPr>
          <p:cNvPr id="11" name="!!!!!!!!!!!!TYPEOFBUSINESS">
            <a:extLst>
              <a:ext uri="{FF2B5EF4-FFF2-40B4-BE49-F238E27FC236}">
                <a16:creationId xmlns:a16="http://schemas.microsoft.com/office/drawing/2014/main" id="{D042D31E-AFEF-5168-CF2E-EB374734CAE4}"/>
              </a:ext>
            </a:extLst>
          </p:cNvPr>
          <p:cNvSpPr txBox="1"/>
          <p:nvPr/>
        </p:nvSpPr>
        <p:spPr>
          <a:xfrm>
            <a:off x="10136740" y="1717354"/>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pic>
        <p:nvPicPr>
          <p:cNvPr id="6" name="Picture 5" descr="A yellow post it note&#10;&#10;AI-generated content may be incorrect.">
            <a:extLst>
              <a:ext uri="{FF2B5EF4-FFF2-40B4-BE49-F238E27FC236}">
                <a16:creationId xmlns:a16="http://schemas.microsoft.com/office/drawing/2014/main" id="{8D0F61AF-7B5A-9D60-61C2-D727E3827E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88588">
            <a:off x="1059272" y="3270506"/>
            <a:ext cx="4643680" cy="2988658"/>
          </a:xfrm>
          <a:prstGeom prst="rect">
            <a:avLst/>
          </a:prstGeom>
        </p:spPr>
      </p:pic>
      <p:sp>
        <p:nvSpPr>
          <p:cNvPr id="8" name="TextBox 7">
            <a:extLst>
              <a:ext uri="{FF2B5EF4-FFF2-40B4-BE49-F238E27FC236}">
                <a16:creationId xmlns:a16="http://schemas.microsoft.com/office/drawing/2014/main" id="{3315238E-131F-78A3-5F86-C5BB08A8E27F}"/>
              </a:ext>
            </a:extLst>
          </p:cNvPr>
          <p:cNvSpPr txBox="1"/>
          <p:nvPr/>
        </p:nvSpPr>
        <p:spPr>
          <a:xfrm>
            <a:off x="2173763" y="3727843"/>
            <a:ext cx="2764553" cy="190180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400" dirty="0">
                <a:latin typeface="Chalkboard" panose="03050602040202020205" pitchFamily="66" charset="77"/>
                <a:ea typeface="Sellena Brush" panose="02000500000000000000" pitchFamily="2" charset="0"/>
                <a:cs typeface="AkayaKanadaka" panose="02010502080401010103" pitchFamily="2" charset="77"/>
              </a:rPr>
              <a:t>renew</a:t>
            </a:r>
          </a:p>
          <a:p>
            <a:pPr marL="285750" indent="-285750">
              <a:lnSpc>
                <a:spcPct val="150000"/>
              </a:lnSpc>
              <a:buFont typeface="Arial" panose="020B0604020202020204" pitchFamily="34" charset="0"/>
              <a:buChar char="•"/>
            </a:pPr>
            <a:r>
              <a:rPr lang="en-US" sz="2400" dirty="0">
                <a:latin typeface="Chalkboard" panose="03050602040202020205" pitchFamily="66" charset="77"/>
                <a:ea typeface="Sellena Brush" panose="02000500000000000000" pitchFamily="2" charset="0"/>
                <a:cs typeface="AkayaKanadaka" panose="02010502080401010103" pitchFamily="2" charset="77"/>
              </a:rPr>
              <a:t>evaluate assets </a:t>
            </a:r>
            <a:r>
              <a:rPr lang="en-US" sz="1600" i="1" dirty="0">
                <a:latin typeface="Chalkboard" panose="03050602040202020205" pitchFamily="66" charset="77"/>
                <a:ea typeface="Sellena Brush" panose="02000500000000000000" pitchFamily="2" charset="0"/>
                <a:cs typeface="AkayaKanadaka" panose="02010502080401010103" pitchFamily="2" charset="77"/>
              </a:rPr>
              <a:t>(as per current market conditions)</a:t>
            </a:r>
            <a:endParaRPr lang="en-US" sz="2400" i="1" dirty="0">
              <a:latin typeface="Chalkboard" panose="03050602040202020205" pitchFamily="66" charset="77"/>
              <a:ea typeface="Sellena Brush" panose="02000500000000000000" pitchFamily="2" charset="0"/>
              <a:cs typeface="AkayaKanadaka" panose="02010502080401010103" pitchFamily="2" charset="77"/>
            </a:endParaRPr>
          </a:p>
        </p:txBody>
      </p:sp>
      <p:pic>
        <p:nvPicPr>
          <p:cNvPr id="9" name="Picture 8" descr="A yellow post it note&#10;&#10;AI-generated content may be incorrect.">
            <a:extLst>
              <a:ext uri="{FF2B5EF4-FFF2-40B4-BE49-F238E27FC236}">
                <a16:creationId xmlns:a16="http://schemas.microsoft.com/office/drawing/2014/main" id="{147DD084-FCAB-23EE-8561-3966B532B9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88588">
            <a:off x="5793208" y="2425988"/>
            <a:ext cx="4643680" cy="4676672"/>
          </a:xfrm>
          <a:prstGeom prst="rect">
            <a:avLst/>
          </a:prstGeom>
        </p:spPr>
      </p:pic>
      <p:sp>
        <p:nvSpPr>
          <p:cNvPr id="24" name="TextBox 23">
            <a:extLst>
              <a:ext uri="{FF2B5EF4-FFF2-40B4-BE49-F238E27FC236}">
                <a16:creationId xmlns:a16="http://schemas.microsoft.com/office/drawing/2014/main" id="{7ED764F2-6F97-44D9-318B-5A16603224E2}"/>
              </a:ext>
            </a:extLst>
          </p:cNvPr>
          <p:cNvSpPr txBox="1"/>
          <p:nvPr/>
        </p:nvSpPr>
        <p:spPr>
          <a:xfrm>
            <a:off x="6805823" y="3176197"/>
            <a:ext cx="2764553" cy="3176254"/>
          </a:xfrm>
          <a:prstGeom prst="rect">
            <a:avLst/>
          </a:prstGeom>
          <a:noFill/>
        </p:spPr>
        <p:txBody>
          <a:bodyPr wrap="square" rtlCol="0">
            <a:spAutoFit/>
          </a:bodyPr>
          <a:lstStyle/>
          <a:p>
            <a:pPr marL="285750" indent="-285750">
              <a:spcBef>
                <a:spcPct val="0"/>
              </a:spcBef>
              <a:spcAft>
                <a:spcPct val="35000"/>
              </a:spcAft>
              <a:buFont typeface="Arial" panose="020B0604020202020204" pitchFamily="34" charset="0"/>
              <a:buChar char="•"/>
            </a:pPr>
            <a:r>
              <a:rPr lang="en-US" sz="2400" dirty="0">
                <a:latin typeface="Chalkboard" panose="03050602040202020205" pitchFamily="66" charset="77"/>
                <a:ea typeface="Sellena Brush" panose="02000500000000000000" pitchFamily="2" charset="0"/>
              </a:rPr>
              <a:t>status of a partner cannot  be inherited .</a:t>
            </a:r>
          </a:p>
          <a:p>
            <a:pPr marL="285750" indent="-285750">
              <a:spcBef>
                <a:spcPct val="0"/>
              </a:spcBef>
              <a:spcAft>
                <a:spcPct val="35000"/>
              </a:spcAft>
              <a:buFont typeface="Arial" panose="020B0604020202020204" pitchFamily="34" charset="0"/>
              <a:buChar char="•"/>
            </a:pPr>
            <a:r>
              <a:rPr lang="en-US" sz="2400" dirty="0">
                <a:latin typeface="Chalkboard" panose="03050602040202020205" pitchFamily="66" charset="77"/>
                <a:ea typeface="Sellena Brush" panose="02000500000000000000" pitchFamily="2" charset="0"/>
              </a:rPr>
              <a:t>inheritor can be added as new partner with mutual consent of all</a:t>
            </a:r>
            <a:r>
              <a:rPr lang="en-AE" sz="2400">
                <a:latin typeface="Chalkboard" panose="03050602040202020205" pitchFamily="66" charset="77"/>
                <a:ea typeface="Sellena Brush" panose="02000500000000000000" pitchFamily="2" charset="0"/>
              </a:rPr>
              <a:t>.</a:t>
            </a:r>
            <a:endParaRPr lang="en-US" sz="2400" dirty="0">
              <a:latin typeface="Chalkboard" panose="03050602040202020205" pitchFamily="66" charset="77"/>
              <a:ea typeface="Sellena Brush" panose="02000500000000000000" pitchFamily="2" charset="0"/>
            </a:endParaRPr>
          </a:p>
        </p:txBody>
      </p:sp>
      <p:sp>
        <p:nvSpPr>
          <p:cNvPr id="32" name="TextBox 31">
            <a:extLst>
              <a:ext uri="{FF2B5EF4-FFF2-40B4-BE49-F238E27FC236}">
                <a16:creationId xmlns:a16="http://schemas.microsoft.com/office/drawing/2014/main" id="{55F1346E-DCB2-5067-982F-3A41B8DDB599}"/>
              </a:ext>
            </a:extLst>
          </p:cNvPr>
          <p:cNvSpPr txBox="1"/>
          <p:nvPr/>
        </p:nvSpPr>
        <p:spPr>
          <a:xfrm rot="20338221">
            <a:off x="830039" y="3172832"/>
            <a:ext cx="2174948" cy="590931"/>
          </a:xfrm>
          <a:prstGeom prst="rect">
            <a:avLst/>
          </a:prstGeom>
          <a:solidFill>
            <a:srgbClr val="7F7F7F">
              <a:alpha val="36078"/>
            </a:srgbClr>
          </a:solidFill>
        </p:spPr>
        <p:txBody>
          <a:bodyPr wrap="square">
            <a:spAutoFit/>
          </a:bodyPr>
          <a:lstStyle/>
          <a:p>
            <a:pPr marL="0" marR="0" lvl="0" indent="0" algn="ctr" defTabSz="1466814" rtl="0" eaLnBrk="1" fontAlgn="auto" latinLnBrk="0" hangingPunct="1">
              <a:lnSpc>
                <a:spcPct val="90000"/>
              </a:lnSpc>
              <a:spcBef>
                <a:spcPct val="0"/>
              </a:spcBef>
              <a:spcAft>
                <a:spcPct val="35000"/>
              </a:spcAft>
              <a:buClrTx/>
              <a:buSzTx/>
              <a:buFontTx/>
              <a:buNone/>
              <a:tabLst/>
              <a:defRPr/>
            </a:pPr>
            <a:r>
              <a:rPr kumimoji="0" lang="en-US" sz="3600" b="1" i="0" u="none" strike="noStrike" kern="1200" cap="none" spc="0" normalizeH="0" baseline="0" noProof="0" dirty="0">
                <a:ln>
                  <a:noFill/>
                </a:ln>
                <a:solidFill>
                  <a:srgbClr val="681E1E"/>
                </a:solidFill>
                <a:effectLst>
                  <a:outerShdw blurRad="38100" dist="38100" dir="2700000" algn="tl">
                    <a:srgbClr val="000000">
                      <a:alpha val="43137"/>
                    </a:srgbClr>
                  </a:outerShdw>
                </a:effectLst>
                <a:uLnTx/>
                <a:uFillTx/>
                <a:latin typeface="Gilmer Medium" panose="00000700000000000000" pitchFamily="50" charset="0"/>
                <a:ea typeface="+mn-ea"/>
                <a:cs typeface="Times New Roman" panose="02020603050405020304" pitchFamily="18" charset="0"/>
              </a:rPr>
              <a:t>PERIOD</a:t>
            </a:r>
          </a:p>
        </p:txBody>
      </p:sp>
      <p:sp>
        <p:nvSpPr>
          <p:cNvPr id="34" name="TextBox 33">
            <a:extLst>
              <a:ext uri="{FF2B5EF4-FFF2-40B4-BE49-F238E27FC236}">
                <a16:creationId xmlns:a16="http://schemas.microsoft.com/office/drawing/2014/main" id="{8BFBE46F-B97B-2BE5-43C5-2AE4BA7E525F}"/>
              </a:ext>
            </a:extLst>
          </p:cNvPr>
          <p:cNvSpPr txBox="1"/>
          <p:nvPr/>
        </p:nvSpPr>
        <p:spPr>
          <a:xfrm rot="20195634">
            <a:off x="5677211" y="2807215"/>
            <a:ext cx="2174948" cy="590931"/>
          </a:xfrm>
          <a:prstGeom prst="rect">
            <a:avLst/>
          </a:prstGeom>
          <a:solidFill>
            <a:srgbClr val="7F7F7F">
              <a:alpha val="36078"/>
            </a:srgbClr>
          </a:solidFill>
        </p:spPr>
        <p:txBody>
          <a:bodyPr wrap="square">
            <a:spAutoFit/>
          </a:bodyPr>
          <a:lstStyle/>
          <a:p>
            <a:pPr marL="0" marR="0" lvl="0" indent="0" algn="ctr" defTabSz="1466814" rtl="0" eaLnBrk="1" fontAlgn="auto" latinLnBrk="0" hangingPunct="1">
              <a:lnSpc>
                <a:spcPct val="90000"/>
              </a:lnSpc>
              <a:spcBef>
                <a:spcPct val="0"/>
              </a:spcBef>
              <a:spcAft>
                <a:spcPct val="35000"/>
              </a:spcAft>
              <a:buClrTx/>
              <a:buSzTx/>
              <a:buFontTx/>
              <a:buNone/>
              <a:tabLst/>
              <a:defRPr/>
            </a:pPr>
            <a:r>
              <a:rPr kumimoji="0" lang="en-US" sz="3600" b="1" i="0" u="none" strike="noStrike" kern="1200" cap="none" spc="0" normalizeH="0" baseline="0" noProof="0" dirty="0">
                <a:ln>
                  <a:noFill/>
                </a:ln>
                <a:solidFill>
                  <a:srgbClr val="681E1E"/>
                </a:solidFill>
                <a:effectLst>
                  <a:outerShdw blurRad="38100" dist="38100" dir="2700000" algn="tl">
                    <a:srgbClr val="000000">
                      <a:alpha val="43137"/>
                    </a:srgbClr>
                  </a:outerShdw>
                </a:effectLst>
                <a:uLnTx/>
                <a:uFillTx/>
                <a:latin typeface="Gilmer Medium" panose="00000700000000000000" pitchFamily="50" charset="0"/>
                <a:ea typeface="+mn-ea"/>
                <a:cs typeface="Times New Roman" panose="02020603050405020304" pitchFamily="18" charset="0"/>
              </a:rPr>
              <a:t>DEATH</a:t>
            </a:r>
          </a:p>
        </p:txBody>
      </p:sp>
      <p:sp>
        <p:nvSpPr>
          <p:cNvPr id="22" name="Freeform: Shape 7">
            <a:extLst>
              <a:ext uri="{FF2B5EF4-FFF2-40B4-BE49-F238E27FC236}">
                <a16:creationId xmlns:a16="http://schemas.microsoft.com/office/drawing/2014/main" id="{035D1D22-1921-BA5A-BA59-15C3001ED311}"/>
              </a:ext>
            </a:extLst>
          </p:cNvPr>
          <p:cNvSpPr/>
          <p:nvPr/>
        </p:nvSpPr>
        <p:spPr>
          <a:xfrm>
            <a:off x="9570376" y="3755574"/>
            <a:ext cx="2755039" cy="923408"/>
          </a:xfrm>
          <a:custGeom>
            <a:avLst/>
            <a:gdLst>
              <a:gd name="connsiteX0" fmla="*/ 0 w 2537817"/>
              <a:gd name="connsiteY0" fmla="*/ 0 h 1692724"/>
              <a:gd name="connsiteX1" fmla="*/ 2537817 w 2537817"/>
              <a:gd name="connsiteY1" fmla="*/ 0 h 1692724"/>
              <a:gd name="connsiteX2" fmla="*/ 2537817 w 2537817"/>
              <a:gd name="connsiteY2" fmla="*/ 1692724 h 1692724"/>
              <a:gd name="connsiteX3" fmla="*/ 0 w 2537817"/>
              <a:gd name="connsiteY3" fmla="*/ 1692724 h 1692724"/>
              <a:gd name="connsiteX4" fmla="*/ 0 w 2537817"/>
              <a:gd name="connsiteY4" fmla="*/ 0 h 1692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817" h="1692724">
                <a:moveTo>
                  <a:pt x="0" y="0"/>
                </a:moveTo>
                <a:lnTo>
                  <a:pt x="2537817" y="0"/>
                </a:lnTo>
                <a:lnTo>
                  <a:pt x="2537817" y="1692724"/>
                </a:lnTo>
                <a:lnTo>
                  <a:pt x="0" y="1692724"/>
                </a:lnTo>
                <a:lnTo>
                  <a:pt x="0" y="0"/>
                </a:lnTo>
                <a:close/>
              </a:path>
            </a:pathLst>
          </a:custGeom>
          <a:solidFill>
            <a:srgbClr val="FFFFFF">
              <a:alpha val="50196"/>
            </a:srgbClr>
          </a:solidFill>
          <a:ln w="38100">
            <a:noFill/>
          </a:ln>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406051" tIns="177800" rIns="177800" bIns="177800" numCol="1" spcCol="1270" anchor="ctr" anchorCtr="0">
            <a:noAutofit/>
          </a:bodyPr>
          <a:lstStyle/>
          <a:p>
            <a:pPr defTabSz="1111223">
              <a:lnSpc>
                <a:spcPct val="90000"/>
              </a:lnSpc>
              <a:spcBef>
                <a:spcPct val="0"/>
              </a:spcBef>
              <a:spcAft>
                <a:spcPct val="35000"/>
              </a:spcAft>
            </a:pPr>
            <a:r>
              <a:rPr lang="en-US" sz="2000" b="1" dirty="0">
                <a:solidFill>
                  <a:schemeClr val="tx1"/>
                </a:solidFill>
                <a:latin typeface="Chalkboard" panose="03050602040202020205" pitchFamily="66" charset="77"/>
                <a:cs typeface="Times New Roman" panose="02020603050405020304" pitchFamily="18" charset="0"/>
              </a:rPr>
              <a:t>Nomination</a:t>
            </a:r>
          </a:p>
          <a:p>
            <a:pPr defTabSz="1111223">
              <a:lnSpc>
                <a:spcPct val="90000"/>
              </a:lnSpc>
              <a:spcBef>
                <a:spcPct val="0"/>
              </a:spcBef>
              <a:spcAft>
                <a:spcPct val="35000"/>
              </a:spcAft>
            </a:pPr>
            <a:r>
              <a:rPr lang="en-US" sz="2000" b="1" dirty="0">
                <a:solidFill>
                  <a:schemeClr val="tx1"/>
                </a:solidFill>
                <a:latin typeface="Chalkboard" panose="03050602040202020205" pitchFamily="66" charset="77"/>
                <a:cs typeface="Times New Roman" panose="02020603050405020304" pitchFamily="18" charset="0"/>
              </a:rPr>
              <a:t>Via </a:t>
            </a:r>
            <a:r>
              <a:rPr lang="en-US" sz="2000" b="1" dirty="0" err="1">
                <a:solidFill>
                  <a:schemeClr val="tx1"/>
                </a:solidFill>
                <a:latin typeface="Chalkboard" panose="03050602040202020205" pitchFamily="66" charset="77"/>
                <a:cs typeface="Times New Roman" panose="02020603050405020304" pitchFamily="18" charset="0"/>
              </a:rPr>
              <a:t>Sigatulqaza</a:t>
            </a:r>
            <a:endParaRPr lang="en-US" sz="2400" b="1" dirty="0">
              <a:solidFill>
                <a:schemeClr val="tx1"/>
              </a:solidFill>
              <a:latin typeface="Chalkboard" panose="03050602040202020205" pitchFamily="66" charset="77"/>
              <a:cs typeface="Times New Roman" panose="02020603050405020304" pitchFamily="18" charset="0"/>
            </a:endParaRPr>
          </a:p>
        </p:txBody>
      </p:sp>
      <p:cxnSp>
        <p:nvCxnSpPr>
          <p:cNvPr id="23" name="Straight Arrow Connector 22">
            <a:extLst>
              <a:ext uri="{FF2B5EF4-FFF2-40B4-BE49-F238E27FC236}">
                <a16:creationId xmlns:a16="http://schemas.microsoft.com/office/drawing/2014/main" id="{2AEA49EC-1FA8-3EB9-F49F-CBB33F9B268F}"/>
              </a:ext>
            </a:extLst>
          </p:cNvPr>
          <p:cNvCxnSpPr>
            <a:cxnSpLocks/>
          </p:cNvCxnSpPr>
          <p:nvPr/>
        </p:nvCxnSpPr>
        <p:spPr>
          <a:xfrm>
            <a:off x="9245600" y="4066451"/>
            <a:ext cx="5588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1103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down)">
                                      <p:cBhvr>
                                        <p:cTn id="12" dur="750"/>
                                        <p:tgtEl>
                                          <p:spTgt spid="32"/>
                                        </p:tgtEl>
                                      </p:cBhvr>
                                    </p:animEffect>
                                  </p:childTnLst>
                                </p:cTn>
                              </p:par>
                            </p:childTnLst>
                          </p:cTn>
                        </p:par>
                        <p:par>
                          <p:cTn id="13" fill="hold">
                            <p:stCondLst>
                              <p:cond delay="1250"/>
                            </p:stCondLst>
                            <p:childTnLst>
                              <p:par>
                                <p:cTn id="14" presetID="2" presetClass="entr" presetSubtype="4"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750"/>
                            </p:stCondLst>
                            <p:childTnLst>
                              <p:par>
                                <p:cTn id="19" presetID="22" presetClass="entr" presetSubtype="4"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ipe(down)">
                                      <p:cBhvr>
                                        <p:cTn id="21" dur="750"/>
                                        <p:tgtEl>
                                          <p:spTgt spid="3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iterate type="lt">
                                    <p:tmPct val="10000"/>
                                  </p:iterate>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iterate type="lt">
                                    <p:tmPct val="10000"/>
                                  </p:iterate>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par>
                          <p:cTn id="32" fill="hold">
                            <p:stCondLst>
                              <p:cond delay="4850"/>
                            </p:stCondLst>
                            <p:childTnLst>
                              <p:par>
                                <p:cTn id="33" presetID="22" presetClass="entr" presetSubtype="8"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par>
                          <p:cTn id="36" fill="hold">
                            <p:stCondLst>
                              <p:cond delay="535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4" grpId="0"/>
      <p:bldP spid="32" grpId="0" animBg="1"/>
      <p:bldP spid="34" grpId="0" animBg="1"/>
      <p:bldP spid="2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C3C9BB"/>
        </a:solidFill>
        <a:effectLst/>
      </p:bgPr>
    </p:bg>
    <p:spTree>
      <p:nvGrpSpPr>
        <p:cNvPr id="1" name="">
          <a:extLst>
            <a:ext uri="{FF2B5EF4-FFF2-40B4-BE49-F238E27FC236}">
              <a16:creationId xmlns:a16="http://schemas.microsoft.com/office/drawing/2014/main" id="{90530821-55AF-DC4F-B543-646DB484B5E8}"/>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17E54AC5-55B6-C005-B7AD-95215650B9B8}"/>
              </a:ext>
            </a:extLst>
          </p:cNvPr>
          <p:cNvPicPr>
            <a:picLocks noChangeAspect="1"/>
          </p:cNvPicPr>
          <p:nvPr/>
        </p:nvPicPr>
        <p:blipFill>
          <a:blip r:embed="rId3">
            <a:alphaModFix amt="15000"/>
            <a:duotone>
              <a:prstClr val="black"/>
              <a:schemeClr val="accent6">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Box 1">
            <a:extLst>
              <a:ext uri="{FF2B5EF4-FFF2-40B4-BE49-F238E27FC236}">
                <a16:creationId xmlns:a16="http://schemas.microsoft.com/office/drawing/2014/main" id="{A9A4751B-CE90-FA66-77E8-19DFB9B0EE9F}"/>
              </a:ext>
            </a:extLst>
          </p:cNvPr>
          <p:cNvSpPr txBox="1"/>
          <p:nvPr/>
        </p:nvSpPr>
        <p:spPr>
          <a:xfrm>
            <a:off x="125731" y="314419"/>
            <a:ext cx="11944350" cy="1200329"/>
          </a:xfrm>
          <a:prstGeom prst="rect">
            <a:avLst/>
          </a:prstGeom>
          <a:noFill/>
        </p:spPr>
        <p:txBody>
          <a:bodyPr wrap="square" rtlCol="0">
            <a:spAutoFit/>
          </a:bodyPr>
          <a:lstStyle/>
          <a:p>
            <a:pPr algn="ctr"/>
            <a:r>
              <a:rPr lang="en-US" sz="7200" spc="300" dirty="0">
                <a:solidFill>
                  <a:srgbClr val="004D3F"/>
                </a:solidFill>
                <a:latin typeface="Impact" panose="020B0806030902050204" pitchFamily="34" charset="0"/>
              </a:rPr>
              <a:t>AGREEMENT PREPARATION</a:t>
            </a:r>
            <a:endParaRPr lang="en-AE" sz="7200" spc="300" dirty="0">
              <a:solidFill>
                <a:srgbClr val="004D3F"/>
              </a:solidFill>
              <a:latin typeface="Impact" panose="020B0806030902050204" pitchFamily="34" charset="0"/>
            </a:endParaRPr>
          </a:p>
        </p:txBody>
      </p:sp>
      <p:sp>
        <p:nvSpPr>
          <p:cNvPr id="7" name="Rectangle: Rounded Corners 6">
            <a:extLst>
              <a:ext uri="{FF2B5EF4-FFF2-40B4-BE49-F238E27FC236}">
                <a16:creationId xmlns:a16="http://schemas.microsoft.com/office/drawing/2014/main" id="{D7DB5776-A465-CAF1-5F6C-AD0469D0AEF1}"/>
              </a:ext>
            </a:extLst>
          </p:cNvPr>
          <p:cNvSpPr>
            <a:spLocks/>
          </p:cNvSpPr>
          <p:nvPr/>
        </p:nvSpPr>
        <p:spPr>
          <a:xfrm>
            <a:off x="3879047" y="1637555"/>
            <a:ext cx="4408272" cy="690778"/>
          </a:xfrm>
          <a:prstGeom prst="roundRect">
            <a:avLst>
              <a:gd name="adj" fmla="val 7015"/>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CONSENT">
            <a:extLst>
              <a:ext uri="{FF2B5EF4-FFF2-40B4-BE49-F238E27FC236}">
                <a16:creationId xmlns:a16="http://schemas.microsoft.com/office/drawing/2014/main" id="{5ACEA8ED-A5E6-D7FC-F38B-9849C14242AF}"/>
              </a:ext>
            </a:extLst>
          </p:cNvPr>
          <p:cNvSpPr txBox="1"/>
          <p:nvPr/>
        </p:nvSpPr>
        <p:spPr>
          <a:xfrm>
            <a:off x="-30551945" y="1739212"/>
            <a:ext cx="2536680" cy="461665"/>
          </a:xfrm>
          <a:prstGeom prst="rect">
            <a:avLst/>
          </a:prstGeom>
          <a:noFill/>
        </p:spPr>
        <p:txBody>
          <a:bodyPr wrap="square" rtlCol="0" anchor="ctr">
            <a:noAutofit/>
          </a:bodyPr>
          <a:lstStyle/>
          <a:p>
            <a:pPr algn="ctr"/>
            <a:r>
              <a:rPr lang="en-US" spc="300" dirty="0">
                <a:solidFill>
                  <a:srgbClr val="092629"/>
                </a:solidFill>
                <a:latin typeface="Gilmer Bold" panose="00000800000000000000" pitchFamily="50" charset="0"/>
              </a:rPr>
              <a:t>CONSENT</a:t>
            </a:r>
            <a:endParaRPr lang="en-AE" spc="300" dirty="0">
              <a:solidFill>
                <a:srgbClr val="092629"/>
              </a:solidFill>
              <a:latin typeface="Gilmer Bold" panose="00000800000000000000" pitchFamily="50" charset="0"/>
            </a:endParaRPr>
          </a:p>
        </p:txBody>
      </p:sp>
      <p:sp>
        <p:nvSpPr>
          <p:cNvPr id="5" name="!!TYPEOFBUSINESS">
            <a:extLst>
              <a:ext uri="{FF2B5EF4-FFF2-40B4-BE49-F238E27FC236}">
                <a16:creationId xmlns:a16="http://schemas.microsoft.com/office/drawing/2014/main" id="{3B894DF7-DBEF-F930-4CCB-B52DEA270AA9}"/>
              </a:ext>
            </a:extLst>
          </p:cNvPr>
          <p:cNvSpPr txBox="1"/>
          <p:nvPr/>
        </p:nvSpPr>
        <p:spPr>
          <a:xfrm>
            <a:off x="-27916041" y="1739212"/>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sp>
        <p:nvSpPr>
          <p:cNvPr id="16" name="!!!CAPITALINVESTMENT">
            <a:extLst>
              <a:ext uri="{FF2B5EF4-FFF2-40B4-BE49-F238E27FC236}">
                <a16:creationId xmlns:a16="http://schemas.microsoft.com/office/drawing/2014/main" id="{82950071-C851-D768-338D-9197D6692081}"/>
              </a:ext>
            </a:extLst>
          </p:cNvPr>
          <p:cNvSpPr txBox="1"/>
          <p:nvPr/>
        </p:nvSpPr>
        <p:spPr>
          <a:xfrm>
            <a:off x="-23950135" y="1739212"/>
            <a:ext cx="4363587"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CAPITAL INVESTMENT</a:t>
            </a:r>
          </a:p>
        </p:txBody>
      </p:sp>
      <p:sp>
        <p:nvSpPr>
          <p:cNvPr id="18" name="!!!!PROFITSHARING">
            <a:extLst>
              <a:ext uri="{FF2B5EF4-FFF2-40B4-BE49-F238E27FC236}">
                <a16:creationId xmlns:a16="http://schemas.microsoft.com/office/drawing/2014/main" id="{5996A073-0379-580F-6BA0-14CA7FA50EBC}"/>
              </a:ext>
            </a:extLst>
          </p:cNvPr>
          <p:cNvSpPr txBox="1"/>
          <p:nvPr/>
        </p:nvSpPr>
        <p:spPr>
          <a:xfrm>
            <a:off x="-19487324" y="1739212"/>
            <a:ext cx="3563004"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PROFIT SHARING </a:t>
            </a:r>
            <a:endParaRPr lang="en-IN" dirty="0">
              <a:solidFill>
                <a:srgbClr val="092629"/>
              </a:solidFill>
            </a:endParaRPr>
          </a:p>
        </p:txBody>
      </p:sp>
      <p:sp>
        <p:nvSpPr>
          <p:cNvPr id="21" name="!!!!!EXPENSES">
            <a:extLst>
              <a:ext uri="{FF2B5EF4-FFF2-40B4-BE49-F238E27FC236}">
                <a16:creationId xmlns:a16="http://schemas.microsoft.com/office/drawing/2014/main" id="{6BAC2882-DAD2-DA40-360D-C8036B0645FB}"/>
              </a:ext>
            </a:extLst>
          </p:cNvPr>
          <p:cNvSpPr txBox="1"/>
          <p:nvPr/>
        </p:nvSpPr>
        <p:spPr>
          <a:xfrm>
            <a:off x="-11265149" y="1739212"/>
            <a:ext cx="2203215"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EXPENSES</a:t>
            </a:r>
            <a:endParaRPr lang="en-AE" dirty="0">
              <a:solidFill>
                <a:srgbClr val="092629"/>
              </a:solidFill>
            </a:endParaRPr>
          </a:p>
        </p:txBody>
      </p:sp>
      <p:sp>
        <p:nvSpPr>
          <p:cNvPr id="25" name="!!!!!!RIGHTSOFPARTNERS">
            <a:extLst>
              <a:ext uri="{FF2B5EF4-FFF2-40B4-BE49-F238E27FC236}">
                <a16:creationId xmlns:a16="http://schemas.microsoft.com/office/drawing/2014/main" id="{C76C87D3-6314-A37E-A438-D80153534E36}"/>
              </a:ext>
            </a:extLst>
          </p:cNvPr>
          <p:cNvSpPr txBox="1"/>
          <p:nvPr/>
        </p:nvSpPr>
        <p:spPr>
          <a:xfrm>
            <a:off x="-8962709" y="1739212"/>
            <a:ext cx="449977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RIGHTS OF PARTNERS</a:t>
            </a:r>
            <a:endParaRPr lang="en-IN" dirty="0">
              <a:solidFill>
                <a:srgbClr val="092629"/>
              </a:solidFill>
            </a:endParaRPr>
          </a:p>
        </p:txBody>
      </p:sp>
      <p:sp>
        <p:nvSpPr>
          <p:cNvPr id="27" name="!!!!!!!TERMSANDCONDITIONS">
            <a:extLst>
              <a:ext uri="{FF2B5EF4-FFF2-40B4-BE49-F238E27FC236}">
                <a16:creationId xmlns:a16="http://schemas.microsoft.com/office/drawing/2014/main" id="{62E55864-0C7A-6BAB-AC1A-DE9C59ACEDDE}"/>
              </a:ext>
            </a:extLst>
          </p:cNvPr>
          <p:cNvSpPr txBox="1"/>
          <p:nvPr/>
        </p:nvSpPr>
        <p:spPr>
          <a:xfrm>
            <a:off x="-15825096" y="1739212"/>
            <a:ext cx="4460723"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TERMS &amp; CONDITIONS</a:t>
            </a:r>
            <a:endParaRPr lang="en-IN" dirty="0">
              <a:solidFill>
                <a:srgbClr val="092629"/>
              </a:solidFill>
            </a:endParaRPr>
          </a:p>
        </p:txBody>
      </p:sp>
      <p:sp>
        <p:nvSpPr>
          <p:cNvPr id="29" name="!!!!!!!!VIOLATIONTERMS">
            <a:extLst>
              <a:ext uri="{FF2B5EF4-FFF2-40B4-BE49-F238E27FC236}">
                <a16:creationId xmlns:a16="http://schemas.microsoft.com/office/drawing/2014/main" id="{73296701-25E2-7D9B-AC13-C1637A2E3E05}"/>
              </a:ext>
            </a:extLst>
          </p:cNvPr>
          <p:cNvSpPr txBox="1"/>
          <p:nvPr/>
        </p:nvSpPr>
        <p:spPr>
          <a:xfrm>
            <a:off x="-4363713" y="1739212"/>
            <a:ext cx="377252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VIOLATION TERMS </a:t>
            </a:r>
            <a:endParaRPr lang="en-IN" dirty="0">
              <a:solidFill>
                <a:srgbClr val="092629"/>
              </a:solidFill>
            </a:endParaRPr>
          </a:p>
        </p:txBody>
      </p:sp>
      <p:sp>
        <p:nvSpPr>
          <p:cNvPr id="31" name="!!!!!!!!!PARTNERSHIPPERIOD">
            <a:extLst>
              <a:ext uri="{FF2B5EF4-FFF2-40B4-BE49-F238E27FC236}">
                <a16:creationId xmlns:a16="http://schemas.microsoft.com/office/drawing/2014/main" id="{B65F4A0C-58D2-B5DC-3759-32FDA71676AE}"/>
              </a:ext>
            </a:extLst>
          </p:cNvPr>
          <p:cNvSpPr txBox="1"/>
          <p:nvPr/>
        </p:nvSpPr>
        <p:spPr>
          <a:xfrm>
            <a:off x="-491967"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33" name="!!!!!!!!!!DISSOLUTIONTERMS">
            <a:extLst>
              <a:ext uri="{FF2B5EF4-FFF2-40B4-BE49-F238E27FC236}">
                <a16:creationId xmlns:a16="http://schemas.microsoft.com/office/drawing/2014/main" id="{09EFFB0C-37C2-7F16-BCB2-54984DDF08BF}"/>
              </a:ext>
            </a:extLst>
          </p:cNvPr>
          <p:cNvSpPr txBox="1"/>
          <p:nvPr/>
        </p:nvSpPr>
        <p:spPr>
          <a:xfrm>
            <a:off x="4003900"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sz="2400" dirty="0">
                <a:solidFill>
                  <a:srgbClr val="C3C9BB"/>
                </a:solidFill>
              </a:rPr>
              <a:t>DISSOLUTION TERMS </a:t>
            </a:r>
            <a:endParaRPr lang="en-IN" sz="2400" dirty="0">
              <a:solidFill>
                <a:srgbClr val="C3C9BB"/>
              </a:solidFill>
            </a:endParaRPr>
          </a:p>
        </p:txBody>
      </p:sp>
      <p:sp>
        <p:nvSpPr>
          <p:cNvPr id="35" name="1DISSOLUTIONTERMS">
            <a:extLst>
              <a:ext uri="{FF2B5EF4-FFF2-40B4-BE49-F238E27FC236}">
                <a16:creationId xmlns:a16="http://schemas.microsoft.com/office/drawing/2014/main" id="{DA846DCC-CC0E-F1CA-488C-E884028626B4}"/>
              </a:ext>
            </a:extLst>
          </p:cNvPr>
          <p:cNvSpPr txBox="1"/>
          <p:nvPr/>
        </p:nvSpPr>
        <p:spPr>
          <a:xfrm>
            <a:off x="-34835369" y="1739212"/>
            <a:ext cx="4184200"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DISSOLUTION TERMS </a:t>
            </a:r>
            <a:endParaRPr lang="en-IN" dirty="0">
              <a:solidFill>
                <a:srgbClr val="092629"/>
              </a:solidFill>
            </a:endParaRPr>
          </a:p>
        </p:txBody>
      </p:sp>
      <p:sp>
        <p:nvSpPr>
          <p:cNvPr id="36" name="2PARTNERSHIPPERIOD">
            <a:extLst>
              <a:ext uri="{FF2B5EF4-FFF2-40B4-BE49-F238E27FC236}">
                <a16:creationId xmlns:a16="http://schemas.microsoft.com/office/drawing/2014/main" id="{1D2C760B-6023-DA14-01A5-769EAFCF4921}"/>
              </a:ext>
            </a:extLst>
          </p:cNvPr>
          <p:cNvSpPr txBox="1"/>
          <p:nvPr/>
        </p:nvSpPr>
        <p:spPr>
          <a:xfrm>
            <a:off x="-42762434" y="1739212"/>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PARTNERSHIP PERIOD </a:t>
            </a:r>
            <a:endParaRPr lang="en-IN" dirty="0">
              <a:solidFill>
                <a:srgbClr val="092629"/>
              </a:solidFill>
            </a:endParaRPr>
          </a:p>
        </p:txBody>
      </p:sp>
      <p:sp>
        <p:nvSpPr>
          <p:cNvPr id="10" name="!!!!!!!!!!!CONSENT">
            <a:extLst>
              <a:ext uri="{FF2B5EF4-FFF2-40B4-BE49-F238E27FC236}">
                <a16:creationId xmlns:a16="http://schemas.microsoft.com/office/drawing/2014/main" id="{64A8382D-8E6F-52B8-3CFE-5F54ADCBDC4F}"/>
              </a:ext>
            </a:extLst>
          </p:cNvPr>
          <p:cNvSpPr txBox="1"/>
          <p:nvPr/>
        </p:nvSpPr>
        <p:spPr>
          <a:xfrm>
            <a:off x="7353464" y="1739211"/>
            <a:ext cx="4396648"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CONSENT</a:t>
            </a:r>
            <a:endParaRPr lang="en-IN" dirty="0">
              <a:solidFill>
                <a:srgbClr val="092629"/>
              </a:solidFill>
            </a:endParaRPr>
          </a:p>
        </p:txBody>
      </p:sp>
      <p:sp>
        <p:nvSpPr>
          <p:cNvPr id="11" name="!!!!!!!!!!!!TYPEOFBUSINESS">
            <a:extLst>
              <a:ext uri="{FF2B5EF4-FFF2-40B4-BE49-F238E27FC236}">
                <a16:creationId xmlns:a16="http://schemas.microsoft.com/office/drawing/2014/main" id="{1D9E5F22-33F7-D202-6C26-45645BA1C606}"/>
              </a:ext>
            </a:extLst>
          </p:cNvPr>
          <p:cNvSpPr txBox="1"/>
          <p:nvPr/>
        </p:nvSpPr>
        <p:spPr>
          <a:xfrm>
            <a:off x="10136740" y="1717354"/>
            <a:ext cx="3866682" cy="461665"/>
          </a:xfrm>
          <a:prstGeom prst="rect">
            <a:avLst/>
          </a:prstGeom>
          <a:noFill/>
        </p:spPr>
        <p:txBody>
          <a:bodyPr wrap="square" rtlCol="0" anchor="ctr">
            <a:noAutofit/>
          </a:bodyPr>
          <a:lstStyle>
            <a:defPPr>
              <a:defRPr lang="en-US"/>
            </a:defPPr>
            <a:lvl1pPr algn="ctr">
              <a:defRPr spc="300">
                <a:latin typeface="Gilmer Bold" panose="00000800000000000000" pitchFamily="50" charset="0"/>
              </a:defRPr>
            </a:lvl1pPr>
          </a:lstStyle>
          <a:p>
            <a:r>
              <a:rPr lang="en-GB" dirty="0">
                <a:solidFill>
                  <a:srgbClr val="092629"/>
                </a:solidFill>
              </a:rPr>
              <a:t>TYPE OF BUSINESS</a:t>
            </a:r>
            <a:r>
              <a:rPr lang="en-US" dirty="0">
                <a:solidFill>
                  <a:srgbClr val="092629"/>
                </a:solidFill>
              </a:rPr>
              <a:t> </a:t>
            </a:r>
            <a:endParaRPr lang="en-AE" dirty="0">
              <a:solidFill>
                <a:srgbClr val="092629"/>
              </a:solidFill>
            </a:endParaRPr>
          </a:p>
        </p:txBody>
      </p:sp>
      <p:pic>
        <p:nvPicPr>
          <p:cNvPr id="3" name="Picture 2">
            <a:extLst>
              <a:ext uri="{FF2B5EF4-FFF2-40B4-BE49-F238E27FC236}">
                <a16:creationId xmlns:a16="http://schemas.microsoft.com/office/drawing/2014/main" id="{248A7A81-47FF-CB5A-D8B7-63188BABECE5}"/>
              </a:ext>
            </a:extLst>
          </p:cNvPr>
          <p:cNvPicPr>
            <a:picLocks noChangeAspect="1"/>
          </p:cNvPicPr>
          <p:nvPr/>
        </p:nvPicPr>
        <p:blipFill rotWithShape="1">
          <a:blip r:embed="rId5"/>
          <a:srcRect l="2727" t="27943" r="2393" b="48227"/>
          <a:stretch/>
        </p:blipFill>
        <p:spPr>
          <a:xfrm>
            <a:off x="1487654" y="2870789"/>
            <a:ext cx="9216692" cy="327358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5">
            <a:extLst>
              <a:ext uri="{FF2B5EF4-FFF2-40B4-BE49-F238E27FC236}">
                <a16:creationId xmlns:a16="http://schemas.microsoft.com/office/drawing/2014/main" id="{BBAA8992-EBE2-2A75-545F-A3AE422930DF}"/>
              </a:ext>
            </a:extLst>
          </p:cNvPr>
          <p:cNvSpPr/>
          <p:nvPr/>
        </p:nvSpPr>
        <p:spPr>
          <a:xfrm>
            <a:off x="1713215" y="4145806"/>
            <a:ext cx="8561085" cy="4473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8" name="Rectangle 7">
            <a:extLst>
              <a:ext uri="{FF2B5EF4-FFF2-40B4-BE49-F238E27FC236}">
                <a16:creationId xmlns:a16="http://schemas.microsoft.com/office/drawing/2014/main" id="{A7359DE6-49AC-198D-4A42-1BBAFD0B5777}"/>
              </a:ext>
            </a:extLst>
          </p:cNvPr>
          <p:cNvSpPr/>
          <p:nvPr/>
        </p:nvSpPr>
        <p:spPr>
          <a:xfrm>
            <a:off x="3220719" y="4647857"/>
            <a:ext cx="7053581" cy="4473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Tree>
    <p:extLst>
      <p:ext uri="{BB962C8B-B14F-4D97-AF65-F5344CB8AC3E}">
        <p14:creationId xmlns:p14="http://schemas.microsoft.com/office/powerpoint/2010/main" val="2591477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E8D1BA"/>
        </a:solidFill>
        <a:effectLst/>
      </p:bgPr>
    </p:bg>
    <p:spTree>
      <p:nvGrpSpPr>
        <p:cNvPr id="1" name="">
          <a:extLst>
            <a:ext uri="{FF2B5EF4-FFF2-40B4-BE49-F238E27FC236}">
              <a16:creationId xmlns:a16="http://schemas.microsoft.com/office/drawing/2014/main" id="{956CF704-D86D-75BA-9186-F7F35670C99E}"/>
            </a:ext>
          </a:extLst>
        </p:cNvPr>
        <p:cNvGrpSpPr/>
        <p:nvPr/>
      </p:nvGrpSpPr>
      <p:grpSpPr>
        <a:xfrm>
          <a:off x="0" y="0"/>
          <a:ext cx="0" cy="0"/>
          <a:chOff x="0" y="0"/>
          <a:chExt cx="0" cy="0"/>
        </a:xfrm>
      </p:grpSpPr>
      <p:pic>
        <p:nvPicPr>
          <p:cNvPr id="20" name="Picture 19" descr="A black and blue pattern&#10;&#10;AI-generated content may be incorrect.">
            <a:extLst>
              <a:ext uri="{FF2B5EF4-FFF2-40B4-BE49-F238E27FC236}">
                <a16:creationId xmlns:a16="http://schemas.microsoft.com/office/drawing/2014/main" id="{A5EF0EA9-D426-0F0E-2EF4-476560724278}"/>
              </a:ext>
            </a:extLst>
          </p:cNvPr>
          <p:cNvPicPr>
            <a:picLocks noChangeAspect="1"/>
          </p:cNvPicPr>
          <p:nvPr/>
        </p:nvPicPr>
        <p:blipFill>
          <a:blip r:embed="rId3">
            <a:alphaModFix amt="15000"/>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extBox 1">
            <a:extLst>
              <a:ext uri="{FF2B5EF4-FFF2-40B4-BE49-F238E27FC236}">
                <a16:creationId xmlns:a16="http://schemas.microsoft.com/office/drawing/2014/main" id="{B3793DCC-E974-30AD-628D-178B143132F3}"/>
              </a:ext>
            </a:extLst>
          </p:cNvPr>
          <p:cNvSpPr txBox="1"/>
          <p:nvPr/>
        </p:nvSpPr>
        <p:spPr>
          <a:xfrm>
            <a:off x="125731" y="314419"/>
            <a:ext cx="11944350" cy="1200329"/>
          </a:xfrm>
          <a:prstGeom prst="rect">
            <a:avLst/>
          </a:prstGeom>
          <a:noFill/>
        </p:spPr>
        <p:txBody>
          <a:bodyPr wrap="square" rtlCol="0">
            <a:spAutoFit/>
          </a:bodyPr>
          <a:lstStyle/>
          <a:p>
            <a:pPr algn="ctr"/>
            <a:r>
              <a:rPr lang="en-US" sz="7200" spc="300" dirty="0">
                <a:gradFill flip="none" rotWithShape="1">
                  <a:gsLst>
                    <a:gs pos="17000">
                      <a:srgbClr val="681E1E"/>
                    </a:gs>
                    <a:gs pos="83000">
                      <a:srgbClr val="183F5C"/>
                    </a:gs>
                  </a:gsLst>
                  <a:lin ang="0" scaled="1"/>
                  <a:tileRect/>
                </a:gradFill>
                <a:latin typeface="Impact" panose="020B0806030902050204" pitchFamily="34" charset="0"/>
              </a:rPr>
              <a:t>DISPUTE RESOLUTION</a:t>
            </a:r>
            <a:endParaRPr lang="en-AE" sz="7200" spc="300" dirty="0">
              <a:gradFill flip="none" rotWithShape="1">
                <a:gsLst>
                  <a:gs pos="17000">
                    <a:srgbClr val="681E1E"/>
                  </a:gs>
                  <a:gs pos="83000">
                    <a:srgbClr val="183F5C"/>
                  </a:gs>
                </a:gsLst>
                <a:lin ang="0" scaled="1"/>
                <a:tileRect/>
              </a:gradFill>
              <a:latin typeface="Impact" panose="020B0806030902050204" pitchFamily="34" charset="0"/>
            </a:endParaRPr>
          </a:p>
        </p:txBody>
      </p:sp>
      <p:pic>
        <p:nvPicPr>
          <p:cNvPr id="9" name="Picture 8">
            <a:extLst>
              <a:ext uri="{FF2B5EF4-FFF2-40B4-BE49-F238E27FC236}">
                <a16:creationId xmlns:a16="http://schemas.microsoft.com/office/drawing/2014/main" id="{092AC712-52A0-8D5A-05DA-EDF4A123E393}"/>
              </a:ext>
            </a:extLst>
          </p:cNvPr>
          <p:cNvPicPr>
            <a:picLocks noChangeAspect="1"/>
          </p:cNvPicPr>
          <p:nvPr/>
        </p:nvPicPr>
        <p:blipFill rotWithShape="1">
          <a:blip r:embed="rId5"/>
          <a:srcRect l="2325" t="6525" r="2394" b="64964"/>
          <a:stretch/>
        </p:blipFill>
        <p:spPr>
          <a:xfrm>
            <a:off x="1346356" y="1966327"/>
            <a:ext cx="9499288" cy="401969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2" name="!!Rectangle 11">
            <a:extLst>
              <a:ext uri="{FF2B5EF4-FFF2-40B4-BE49-F238E27FC236}">
                <a16:creationId xmlns:a16="http://schemas.microsoft.com/office/drawing/2014/main" id="{D5D3E85C-B376-1405-48B1-CA10D4BFBD25}"/>
              </a:ext>
            </a:extLst>
          </p:cNvPr>
          <p:cNvSpPr/>
          <p:nvPr/>
        </p:nvSpPr>
        <p:spPr>
          <a:xfrm>
            <a:off x="2880360" y="3351167"/>
            <a:ext cx="3034928" cy="4672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0608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xit" presetSubtype="32" fill="hold" nodeType="afterEffect">
                                  <p:stCondLst>
                                    <p:cond delay="0"/>
                                  </p:stCondLst>
                                  <p:childTnLst>
                                    <p:animEffect transition="out" filter="plus(out)">
                                      <p:cBhvr>
                                        <p:cTn id="6" dur="2000"/>
                                        <p:tgtEl>
                                          <p:spTgt spid="20"/>
                                        </p:tgtEl>
                                      </p:cBhvr>
                                    </p:animEffect>
                                    <p:set>
                                      <p:cBhvr>
                                        <p:cTn id="7" dur="1" fill="hold">
                                          <p:stCondLst>
                                            <p:cond delay="1999"/>
                                          </p:stCondLst>
                                        </p:cTn>
                                        <p:tgtEl>
                                          <p:spTgt spid="20"/>
                                        </p:tgtEl>
                                        <p:attrNameLst>
                                          <p:attrName>style.visibility</p:attrName>
                                        </p:attrNameLst>
                                      </p:cBhvr>
                                      <p:to>
                                        <p:strVal val="hidden"/>
                                      </p:to>
                                    </p:se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fill="hold"/>
                                        <p:tgtEl>
                                          <p:spTgt spid="12"/>
                                        </p:tgtEl>
                                        <p:attrNameLst>
                                          <p:attrName>ppt_w</p:attrName>
                                        </p:attrNameLst>
                                      </p:cBhvr>
                                      <p:tavLst>
                                        <p:tav tm="0">
                                          <p:val>
                                            <p:fltVal val="0"/>
                                          </p:val>
                                        </p:tav>
                                        <p:tav tm="100000">
                                          <p:val>
                                            <p:strVal val="#ppt_w"/>
                                          </p:val>
                                        </p:tav>
                                      </p:tavLst>
                                    </p:anim>
                                    <p:anim calcmode="lin" valueType="num">
                                      <p:cBhvr>
                                        <p:cTn id="18" dur="1000" fill="hold"/>
                                        <p:tgtEl>
                                          <p:spTgt spid="12"/>
                                        </p:tgtEl>
                                        <p:attrNameLst>
                                          <p:attrName>ppt_h</p:attrName>
                                        </p:attrNameLst>
                                      </p:cBhvr>
                                      <p:tavLst>
                                        <p:tav tm="0">
                                          <p:val>
                                            <p:fltVal val="0"/>
                                          </p:val>
                                        </p:tav>
                                        <p:tav tm="100000">
                                          <p:val>
                                            <p:strVal val="#ppt_h"/>
                                          </p:val>
                                        </p:tav>
                                      </p:tavLst>
                                    </p:anim>
                                    <p:animEffect transition="in" filter="fade">
                                      <p:cBhvr>
                                        <p:cTn id="1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E8D1BA"/>
        </a:solidFill>
        <a:effectLst/>
      </p:bgPr>
    </p:bg>
    <p:spTree>
      <p:nvGrpSpPr>
        <p:cNvPr id="1" name="">
          <a:extLst>
            <a:ext uri="{FF2B5EF4-FFF2-40B4-BE49-F238E27FC236}">
              <a16:creationId xmlns:a16="http://schemas.microsoft.com/office/drawing/2014/main" id="{0425E339-43E2-DA00-A66A-43AF679132E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9F70AA3-DAD8-869E-80F8-F3366A3E5ADF}"/>
              </a:ext>
            </a:extLst>
          </p:cNvPr>
          <p:cNvSpPr txBox="1"/>
          <p:nvPr/>
        </p:nvSpPr>
        <p:spPr>
          <a:xfrm>
            <a:off x="125731" y="314419"/>
            <a:ext cx="11944350" cy="1200329"/>
          </a:xfrm>
          <a:prstGeom prst="rect">
            <a:avLst/>
          </a:prstGeom>
          <a:noFill/>
        </p:spPr>
        <p:txBody>
          <a:bodyPr wrap="square" rtlCol="0">
            <a:spAutoFit/>
          </a:bodyPr>
          <a:lstStyle/>
          <a:p>
            <a:pPr algn="ctr"/>
            <a:r>
              <a:rPr lang="en-US" sz="7200" spc="300" dirty="0">
                <a:gradFill flip="none" rotWithShape="1">
                  <a:gsLst>
                    <a:gs pos="17000">
                      <a:srgbClr val="681E1E"/>
                    </a:gs>
                    <a:gs pos="83000">
                      <a:srgbClr val="183F5C"/>
                    </a:gs>
                  </a:gsLst>
                  <a:lin ang="0" scaled="1"/>
                  <a:tileRect/>
                </a:gradFill>
                <a:latin typeface="Impact" panose="020B0806030902050204" pitchFamily="34" charset="0"/>
              </a:rPr>
              <a:t>DISPUTE RESOLUTION</a:t>
            </a:r>
            <a:endParaRPr lang="en-AE" sz="7200" spc="300" dirty="0">
              <a:gradFill flip="none" rotWithShape="1">
                <a:gsLst>
                  <a:gs pos="17000">
                    <a:srgbClr val="681E1E"/>
                  </a:gs>
                  <a:gs pos="83000">
                    <a:srgbClr val="183F5C"/>
                  </a:gs>
                </a:gsLst>
                <a:lin ang="0" scaled="1"/>
                <a:tileRect/>
              </a:gradFill>
              <a:latin typeface="Impact" panose="020B0806030902050204" pitchFamily="34" charset="0"/>
            </a:endParaRPr>
          </a:p>
        </p:txBody>
      </p:sp>
      <p:sp>
        <p:nvSpPr>
          <p:cNvPr id="4" name="Rectangle 3">
            <a:extLst>
              <a:ext uri="{FF2B5EF4-FFF2-40B4-BE49-F238E27FC236}">
                <a16:creationId xmlns:a16="http://schemas.microsoft.com/office/drawing/2014/main" id="{0EA3AD62-5DC3-B608-B345-C5727E52DEC5}"/>
              </a:ext>
            </a:extLst>
          </p:cNvPr>
          <p:cNvSpPr/>
          <p:nvPr/>
        </p:nvSpPr>
        <p:spPr>
          <a:xfrm>
            <a:off x="1198578" y="2231149"/>
            <a:ext cx="9794845" cy="2308324"/>
          </a:xfrm>
          <a:prstGeom prst="rect">
            <a:avLst/>
          </a:prstGeom>
        </p:spPr>
        <p:txBody>
          <a:bodyPr wrap="square">
            <a:spAutoFit/>
          </a:bodyPr>
          <a:lstStyle/>
          <a:p>
            <a:pPr algn="just" rtl="1">
              <a:lnSpc>
                <a:spcPct val="150000"/>
              </a:lnSpc>
              <a:spcAft>
                <a:spcPts val="800"/>
              </a:spcAft>
            </a:pPr>
            <a:r>
              <a:rPr lang="ar-EG" sz="3200" dirty="0">
                <a:solidFill>
                  <a:schemeClr val="tx1">
                    <a:lumMod val="65000"/>
                    <a:lumOff val="35000"/>
                  </a:schemeClr>
                </a:solidFill>
                <a:latin typeface="Calibri" panose="020F0502020204030204" pitchFamily="34" charset="0"/>
                <a:ea typeface="Calibri" panose="020F0502020204030204" pitchFamily="34" charset="0"/>
                <a:cs typeface="Kanz-al-Marjaan" panose="03020500000000000000" pitchFamily="66" charset="-78"/>
              </a:rPr>
              <a:t> </a:t>
            </a:r>
            <a:r>
              <a:rPr lang="ar-EG" sz="3200" dirty="0">
                <a:latin typeface="Calibri" panose="020F0502020204030204" pitchFamily="34" charset="0"/>
                <a:ea typeface="Calibri" panose="020F0502020204030204" pitchFamily="34" charset="0"/>
                <a:cs typeface="Kanz-al-Marjaan" panose="03020500000000000000" pitchFamily="66" charset="-78"/>
              </a:rPr>
              <a:t>اسس بهائيو ! بعض وقت اْثثس ما </a:t>
            </a:r>
            <a:r>
              <a:rPr lang="ar-EG" sz="3200" b="1" dirty="0">
                <a:solidFill>
                  <a:srgbClr val="183F5C"/>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Kanz-al-Marjaan" panose="03020500000000000000" pitchFamily="66" charset="-78"/>
              </a:rPr>
              <a:t>نھ اتفاقي تهائي تو وات كري نسس حل لئي اْوجو </a:t>
            </a:r>
            <a:r>
              <a:rPr lang="ar-EG" sz="3200" dirty="0">
                <a:latin typeface="Calibri" panose="020F0502020204030204" pitchFamily="34" charset="0"/>
                <a:ea typeface="Calibri" panose="020F0502020204030204" pitchFamily="34" charset="0"/>
                <a:cs typeface="Kanz-al-Marjaan" panose="03020500000000000000" pitchFamily="66" charset="-78"/>
              </a:rPr>
              <a:t>ايم نھ بنسس كھ تمارا بهائي نس</a:t>
            </a:r>
            <a:r>
              <a:rPr lang="ar-EG" sz="3200" dirty="0">
                <a:solidFill>
                  <a:schemeClr val="tx1">
                    <a:lumMod val="65000"/>
                    <a:lumOff val="35000"/>
                  </a:schemeClr>
                </a:solidFill>
                <a:latin typeface="Calibri" panose="020F0502020204030204" pitchFamily="34" charset="0"/>
                <a:ea typeface="Calibri" panose="020F0502020204030204" pitchFamily="34" charset="0"/>
                <a:cs typeface="Kanz-al-Marjaan" panose="03020500000000000000" pitchFamily="66" charset="-78"/>
              </a:rPr>
              <a:t>س </a:t>
            </a:r>
            <a:r>
              <a:rPr lang="ar-EG" sz="3200" b="1" dirty="0">
                <a:solidFill>
                  <a:srgbClr val="183F5C"/>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Kanz-al-Marjaan" panose="03020500000000000000" pitchFamily="66" charset="-78"/>
              </a:rPr>
              <a:t>كورضض ما كهينححي نسس لئي جاؤ - ايم نظظيطط، </a:t>
            </a:r>
            <a:r>
              <a:rPr lang="ar-EG" sz="3200" dirty="0">
                <a:latin typeface="Calibri" panose="020F0502020204030204" pitchFamily="34" charset="0"/>
                <a:ea typeface="Calibri" panose="020F0502020204030204" pitchFamily="34" charset="0"/>
                <a:cs typeface="Kanz-al-Marjaan" panose="03020500000000000000" pitchFamily="66" charset="-78"/>
              </a:rPr>
              <a:t>تماري </a:t>
            </a:r>
            <a:r>
              <a:rPr lang="ar-EG" sz="3200" b="1" dirty="0">
                <a:solidFill>
                  <a:srgbClr val="183F5C"/>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Kanz-al-Marjaan" panose="03020500000000000000" pitchFamily="66" charset="-78"/>
              </a:rPr>
              <a:t>سيرة</a:t>
            </a:r>
            <a:r>
              <a:rPr lang="ar-EG" sz="3200" dirty="0">
                <a:latin typeface="Calibri" panose="020F0502020204030204" pitchFamily="34" charset="0"/>
                <a:ea typeface="Calibri" panose="020F0502020204030204" pitchFamily="34" charset="0"/>
                <a:cs typeface="Kanz-al-Marjaan" panose="03020500000000000000" pitchFamily="66" charset="-78"/>
              </a:rPr>
              <a:t> اهوي هوئي كھ تمنسس لوككو ديكهي نسس كظظسس كھ اْ بظظرة قوم ني اْمثل ني سيرة ؛ اهوي سيرة تماري هوئي !</a:t>
            </a:r>
          </a:p>
        </p:txBody>
      </p:sp>
      <p:grpSp>
        <p:nvGrpSpPr>
          <p:cNvPr id="5" name="Group 4">
            <a:extLst>
              <a:ext uri="{FF2B5EF4-FFF2-40B4-BE49-F238E27FC236}">
                <a16:creationId xmlns:a16="http://schemas.microsoft.com/office/drawing/2014/main" id="{2C62320A-8D73-CCAC-9C72-F0EC825E339B}"/>
              </a:ext>
            </a:extLst>
          </p:cNvPr>
          <p:cNvGrpSpPr/>
          <p:nvPr/>
        </p:nvGrpSpPr>
        <p:grpSpPr>
          <a:xfrm flipH="1">
            <a:off x="914837" y="2231149"/>
            <a:ext cx="80480" cy="2463513"/>
            <a:chOff x="16687396" y="3510253"/>
            <a:chExt cx="110473" cy="3506470"/>
          </a:xfrm>
        </p:grpSpPr>
        <p:sp>
          <p:nvSpPr>
            <p:cNvPr id="11" name="object 13">
              <a:extLst>
                <a:ext uri="{FF2B5EF4-FFF2-40B4-BE49-F238E27FC236}">
                  <a16:creationId xmlns:a16="http://schemas.microsoft.com/office/drawing/2014/main" id="{716862B1-F174-82D1-A96C-64EB2CDFEC80}"/>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3" name="object 14">
              <a:extLst>
                <a:ext uri="{FF2B5EF4-FFF2-40B4-BE49-F238E27FC236}">
                  <a16:creationId xmlns:a16="http://schemas.microsoft.com/office/drawing/2014/main" id="{CC8E5258-BE91-D5EF-4ED6-A6788E5AD455}"/>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grpSp>
        <p:nvGrpSpPr>
          <p:cNvPr id="6" name="Group 5">
            <a:extLst>
              <a:ext uri="{FF2B5EF4-FFF2-40B4-BE49-F238E27FC236}">
                <a16:creationId xmlns:a16="http://schemas.microsoft.com/office/drawing/2014/main" id="{08C89E07-5E83-D901-DECD-1DA9E3AFA31C}"/>
              </a:ext>
            </a:extLst>
          </p:cNvPr>
          <p:cNvGrpSpPr/>
          <p:nvPr/>
        </p:nvGrpSpPr>
        <p:grpSpPr>
          <a:xfrm flipH="1">
            <a:off x="11196683" y="2231149"/>
            <a:ext cx="80480" cy="2360227"/>
            <a:chOff x="16687396" y="3510253"/>
            <a:chExt cx="110473" cy="3506470"/>
          </a:xfrm>
        </p:grpSpPr>
        <p:sp>
          <p:nvSpPr>
            <p:cNvPr id="8" name="object 13">
              <a:extLst>
                <a:ext uri="{FF2B5EF4-FFF2-40B4-BE49-F238E27FC236}">
                  <a16:creationId xmlns:a16="http://schemas.microsoft.com/office/drawing/2014/main" id="{9D6BEE9B-1E24-E744-F796-2326E73CE5E9}"/>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0" name="object 14">
              <a:extLst>
                <a:ext uri="{FF2B5EF4-FFF2-40B4-BE49-F238E27FC236}">
                  <a16:creationId xmlns:a16="http://schemas.microsoft.com/office/drawing/2014/main" id="{1F209373-2F52-BBDC-2038-0606BFBF7CE5}"/>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sp>
        <p:nvSpPr>
          <p:cNvPr id="7" name="TextBox 6">
            <a:extLst>
              <a:ext uri="{FF2B5EF4-FFF2-40B4-BE49-F238E27FC236}">
                <a16:creationId xmlns:a16="http://schemas.microsoft.com/office/drawing/2014/main" id="{A13F3732-2136-D987-14ED-727F9F4EEA1C}"/>
              </a:ext>
            </a:extLst>
          </p:cNvPr>
          <p:cNvSpPr txBox="1"/>
          <p:nvPr/>
        </p:nvSpPr>
        <p:spPr>
          <a:xfrm>
            <a:off x="914837" y="4798242"/>
            <a:ext cx="4441197" cy="400110"/>
          </a:xfrm>
          <a:prstGeom prst="rect">
            <a:avLst/>
          </a:prstGeom>
          <a:noFill/>
        </p:spPr>
        <p:txBody>
          <a:bodyPr wrap="square" rtlCol="0">
            <a:spAutoFit/>
          </a:bodyPr>
          <a:lstStyle/>
          <a:p>
            <a:pPr algn="r" rtl="1"/>
            <a:r>
              <a:rPr lang="ar-EG" sz="2000" dirty="0">
                <a:latin typeface="Kanz-al-Marjaan" panose="03020500000000000000" pitchFamily="66" charset="-78"/>
                <a:ea typeface="Kanz-al-Marjaan" panose="03020500000000000000" pitchFamily="66" charset="-78"/>
                <a:cs typeface="Kanz-al-Marjaan" panose="03020500000000000000" pitchFamily="66" charset="-78"/>
              </a:rPr>
              <a:t>كلمات الداعي الاجل سيدنا عالي قدر مفضل سيف الدين </a:t>
            </a:r>
            <a:r>
              <a:rPr lang="ar-EG" sz="2000" baseline="30000" dirty="0">
                <a:latin typeface="Kanz-al-Marjaan" panose="03020500000000000000" pitchFamily="66" charset="-78"/>
                <a:ea typeface="Kanz-al-Marjaan" panose="03020500000000000000" pitchFamily="66" charset="-78"/>
                <a:cs typeface="Kanz-al-Marjaan" panose="03020500000000000000" pitchFamily="66" charset="-78"/>
              </a:rPr>
              <a:t>ط</a:t>
            </a:r>
            <a:r>
              <a:rPr lang="ar-EG" sz="2000" dirty="0">
                <a:latin typeface="Kanz-al-Marjaan" panose="03020500000000000000" pitchFamily="66" charset="-78"/>
                <a:ea typeface="Kanz-al-Marjaan" panose="03020500000000000000" pitchFamily="66" charset="-78"/>
                <a:cs typeface="Kanz-al-Marjaan" panose="03020500000000000000" pitchFamily="66" charset="-78"/>
              </a:rPr>
              <a:t> </a:t>
            </a:r>
            <a:r>
              <a:rPr lang="ar-EG" sz="2000" baseline="30000" dirty="0">
                <a:latin typeface="Kanz-al-Marjaan" panose="03020500000000000000" pitchFamily="66" charset="-78"/>
                <a:ea typeface="Kanz-al-Marjaan" panose="03020500000000000000" pitchFamily="66" charset="-78"/>
                <a:cs typeface="Kanz-al-Marjaan" panose="03020500000000000000" pitchFamily="66" charset="-78"/>
              </a:rPr>
              <a:t>ع</a:t>
            </a:r>
            <a:endParaRPr lang="en-IN" sz="2000" dirty="0">
              <a:latin typeface="Kanz-al-Marjaan" panose="03020500000000000000" pitchFamily="66" charset="-78"/>
              <a:ea typeface="Kanz-al-Marjaan" panose="03020500000000000000" pitchFamily="66" charset="-78"/>
              <a:cs typeface="Kanz-al-Marjaan" panose="03020500000000000000" pitchFamily="66" charset="-78"/>
            </a:endParaRPr>
          </a:p>
        </p:txBody>
      </p:sp>
    </p:spTree>
    <p:extLst>
      <p:ext uri="{BB962C8B-B14F-4D97-AF65-F5344CB8AC3E}">
        <p14:creationId xmlns:p14="http://schemas.microsoft.com/office/powerpoint/2010/main" val="41167065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right)">
                                      <p:cBhvr>
                                        <p:cTn id="7" dur="150"/>
                                        <p:tgtEl>
                                          <p:spTgt spid="4">
                                            <p:txEl>
                                              <p:pRg st="0" end="0"/>
                                            </p:txEl>
                                          </p:spTgt>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3000"/>
                                        <p:tgtEl>
                                          <p:spTgt spid="7"/>
                                        </p:tgtEl>
                                      </p:cBhvr>
                                    </p:animEffect>
                                    <p:anim calcmode="lin" valueType="num">
                                      <p:cBhvr>
                                        <p:cTn id="11" dur="3000" fill="hold"/>
                                        <p:tgtEl>
                                          <p:spTgt spid="7"/>
                                        </p:tgtEl>
                                        <p:attrNameLst>
                                          <p:attrName>ppt_x</p:attrName>
                                        </p:attrNameLst>
                                      </p:cBhvr>
                                      <p:tavLst>
                                        <p:tav tm="0">
                                          <p:val>
                                            <p:strVal val="#ppt_x"/>
                                          </p:val>
                                        </p:tav>
                                        <p:tav tm="100000">
                                          <p:val>
                                            <p:strVal val="#ppt_x"/>
                                          </p:val>
                                        </p:tav>
                                      </p:tavLst>
                                    </p:anim>
                                    <p:anim calcmode="lin" valueType="num">
                                      <p:cBhvr>
                                        <p:cTn id="12" dur="3000" fill="hold"/>
                                        <p:tgtEl>
                                          <p:spTgt spid="7"/>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3000"/>
                                        <p:tgtEl>
                                          <p:spTgt spid="5"/>
                                        </p:tgtEl>
                                      </p:cBhvr>
                                    </p:animEffect>
                                    <p:anim calcmode="lin" valueType="num">
                                      <p:cBhvr>
                                        <p:cTn id="16" dur="3000" fill="hold"/>
                                        <p:tgtEl>
                                          <p:spTgt spid="5"/>
                                        </p:tgtEl>
                                        <p:attrNameLst>
                                          <p:attrName>ppt_x</p:attrName>
                                        </p:attrNameLst>
                                      </p:cBhvr>
                                      <p:tavLst>
                                        <p:tav tm="0">
                                          <p:val>
                                            <p:strVal val="#ppt_x"/>
                                          </p:val>
                                        </p:tav>
                                        <p:tav tm="100000">
                                          <p:val>
                                            <p:strVal val="#ppt_x"/>
                                          </p:val>
                                        </p:tav>
                                      </p:tavLst>
                                    </p:anim>
                                    <p:anim calcmode="lin" valueType="num">
                                      <p:cBhvr>
                                        <p:cTn id="17" dur="3000" fill="hold"/>
                                        <p:tgtEl>
                                          <p:spTgt spid="5"/>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3000"/>
                                        <p:tgtEl>
                                          <p:spTgt spid="6"/>
                                        </p:tgtEl>
                                      </p:cBhvr>
                                    </p:animEffect>
                                    <p:anim calcmode="lin" valueType="num">
                                      <p:cBhvr>
                                        <p:cTn id="21" dur="3000" fill="hold"/>
                                        <p:tgtEl>
                                          <p:spTgt spid="6"/>
                                        </p:tgtEl>
                                        <p:attrNameLst>
                                          <p:attrName>ppt_x</p:attrName>
                                        </p:attrNameLst>
                                      </p:cBhvr>
                                      <p:tavLst>
                                        <p:tav tm="0">
                                          <p:val>
                                            <p:strVal val="#ppt_x"/>
                                          </p:val>
                                        </p:tav>
                                        <p:tav tm="100000">
                                          <p:val>
                                            <p:strVal val="#ppt_x"/>
                                          </p:val>
                                        </p:tav>
                                      </p:tavLst>
                                    </p:anim>
                                    <p:anim calcmode="lin" valueType="num">
                                      <p:cBhvr>
                                        <p:cTn id="22" dur="3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bldLvl="3"/>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0EDE5"/>
        </a:solidFill>
        <a:effectLst/>
      </p:bgPr>
    </p:bg>
    <p:spTree>
      <p:nvGrpSpPr>
        <p:cNvPr id="1" name="">
          <a:extLst>
            <a:ext uri="{FF2B5EF4-FFF2-40B4-BE49-F238E27FC236}">
              <a16:creationId xmlns:a16="http://schemas.microsoft.com/office/drawing/2014/main" id="{C92934C4-4BA8-4C65-739D-AC93A5F8F38F}"/>
            </a:ext>
          </a:extLst>
        </p:cNvPr>
        <p:cNvGrpSpPr/>
        <p:nvPr/>
      </p:nvGrpSpPr>
      <p:grpSpPr>
        <a:xfrm>
          <a:off x="0" y="0"/>
          <a:ext cx="0" cy="0"/>
          <a:chOff x="0" y="0"/>
          <a:chExt cx="0" cy="0"/>
        </a:xfrm>
      </p:grpSpPr>
      <p:grpSp>
        <p:nvGrpSpPr>
          <p:cNvPr id="84" name="Group 83">
            <a:extLst>
              <a:ext uri="{FF2B5EF4-FFF2-40B4-BE49-F238E27FC236}">
                <a16:creationId xmlns:a16="http://schemas.microsoft.com/office/drawing/2014/main" id="{AFE26499-DFF0-B426-2BBF-AA979CC17218}"/>
              </a:ext>
            </a:extLst>
          </p:cNvPr>
          <p:cNvGrpSpPr/>
          <p:nvPr/>
        </p:nvGrpSpPr>
        <p:grpSpPr>
          <a:xfrm>
            <a:off x="5181139" y="2514139"/>
            <a:ext cx="1829722" cy="1829722"/>
            <a:chOff x="1083433" y="3765543"/>
            <a:chExt cx="1829722" cy="1829722"/>
          </a:xfrm>
          <a:effectLst>
            <a:outerShdw blurRad="101600" dist="50800" dir="9000000" sx="102000" sy="102000" algn="ctr" rotWithShape="0">
              <a:prstClr val="black">
                <a:alpha val="50000"/>
              </a:prstClr>
            </a:outerShdw>
          </a:effectLst>
        </p:grpSpPr>
        <p:sp>
          <p:nvSpPr>
            <p:cNvPr id="35" name="Oval 34">
              <a:extLst>
                <a:ext uri="{FF2B5EF4-FFF2-40B4-BE49-F238E27FC236}">
                  <a16:creationId xmlns:a16="http://schemas.microsoft.com/office/drawing/2014/main" id="{3FD0DCCA-489B-A2BE-D2FD-CC3D1B3B6870}"/>
                </a:ext>
              </a:extLst>
            </p:cNvPr>
            <p:cNvSpPr/>
            <p:nvPr/>
          </p:nvSpPr>
          <p:spPr>
            <a:xfrm>
              <a:off x="1083433" y="3765543"/>
              <a:ext cx="1829722" cy="1829722"/>
            </a:xfrm>
            <a:prstGeom prst="ellipse">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4" name="TextBox 43">
              <a:extLst>
                <a:ext uri="{FF2B5EF4-FFF2-40B4-BE49-F238E27FC236}">
                  <a16:creationId xmlns:a16="http://schemas.microsoft.com/office/drawing/2014/main" id="{B44F5F08-8BA8-50EF-8640-4D29A7A1F09A}"/>
                </a:ext>
              </a:extLst>
            </p:cNvPr>
            <p:cNvSpPr txBox="1"/>
            <p:nvPr/>
          </p:nvSpPr>
          <p:spPr>
            <a:xfrm>
              <a:off x="1094251" y="4438415"/>
              <a:ext cx="1808086" cy="483979"/>
            </a:xfrm>
            <a:prstGeom prst="rect">
              <a:avLst/>
            </a:prstGeom>
            <a:noFill/>
          </p:spPr>
          <p:txBody>
            <a:bodyPr wrap="square">
              <a:sp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lang="en-US" sz="2800" dirty="0">
                  <a:solidFill>
                    <a:prstClr val="white"/>
                  </a:solidFill>
                  <a:latin typeface="Garamond" panose="02020404030301010803" pitchFamily="18" charset="0"/>
                  <a:cs typeface="Kanz-al-Marjaan" panose="03020500000000000000" pitchFamily="66" charset="-78"/>
                </a:rPr>
                <a:t>Confidence</a:t>
              </a:r>
            </a:p>
          </p:txBody>
        </p:sp>
      </p:grpSp>
      <p:grpSp>
        <p:nvGrpSpPr>
          <p:cNvPr id="78" name="Group 77">
            <a:extLst>
              <a:ext uri="{FF2B5EF4-FFF2-40B4-BE49-F238E27FC236}">
                <a16:creationId xmlns:a16="http://schemas.microsoft.com/office/drawing/2014/main" id="{BF95356F-D9B0-46D7-7435-87DCFFC45F0A}"/>
              </a:ext>
            </a:extLst>
          </p:cNvPr>
          <p:cNvGrpSpPr/>
          <p:nvPr/>
        </p:nvGrpSpPr>
        <p:grpSpPr>
          <a:xfrm>
            <a:off x="5037882" y="2370882"/>
            <a:ext cx="2116236" cy="2116236"/>
            <a:chOff x="5095282" y="-246608"/>
            <a:chExt cx="2236270" cy="2236270"/>
          </a:xfrm>
          <a:effectLst>
            <a:outerShdw blurRad="101600" dist="50800" dir="9000000" sx="102000" sy="102000" algn="ctr" rotWithShape="0">
              <a:prstClr val="black">
                <a:alpha val="50000"/>
              </a:prstClr>
            </a:outerShdw>
          </a:effectLst>
        </p:grpSpPr>
        <p:sp>
          <p:nvSpPr>
            <p:cNvPr id="30" name="Oval 29">
              <a:extLst>
                <a:ext uri="{FF2B5EF4-FFF2-40B4-BE49-F238E27FC236}">
                  <a16:creationId xmlns:a16="http://schemas.microsoft.com/office/drawing/2014/main" id="{3DC4720A-119C-68B8-CB59-047CBE02A506}"/>
                </a:ext>
              </a:extLst>
            </p:cNvPr>
            <p:cNvSpPr/>
            <p:nvPr/>
          </p:nvSpPr>
          <p:spPr>
            <a:xfrm>
              <a:off x="5095282" y="-246608"/>
              <a:ext cx="2236270" cy="2236270"/>
            </a:xfrm>
            <a:prstGeom prst="ellipse">
              <a:avLst/>
            </a:prstGeom>
            <a:solidFill>
              <a:srgbClr val="B547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2" name="TextBox 51">
              <a:extLst>
                <a:ext uri="{FF2B5EF4-FFF2-40B4-BE49-F238E27FC236}">
                  <a16:creationId xmlns:a16="http://schemas.microsoft.com/office/drawing/2014/main" id="{D003A0B3-8E94-F241-E79F-FD9ED7C32DEC}"/>
                </a:ext>
              </a:extLst>
            </p:cNvPr>
            <p:cNvSpPr txBox="1"/>
            <p:nvPr/>
          </p:nvSpPr>
          <p:spPr>
            <a:xfrm>
              <a:off x="5188298" y="28989"/>
              <a:ext cx="2050238" cy="1685077"/>
            </a:xfrm>
            <a:prstGeom prst="rect">
              <a:avLst/>
            </a:prstGeom>
            <a:noFill/>
          </p:spPr>
          <p:txBody>
            <a:bodyPr wrap="square">
              <a:spAutoFit/>
            </a:bodyPr>
            <a:lstStyle/>
            <a:p>
              <a:pPr marL="0" marR="0" lvl="0" indent="0" algn="ctr" defTabSz="1600200" rtl="0" eaLnBrk="1" fontAlgn="auto" latinLnBrk="0" hangingPunct="1">
                <a:lnSpc>
                  <a:spcPct val="150000"/>
                </a:lnSpc>
                <a:spcBef>
                  <a:spcPct val="0"/>
                </a:spcBef>
                <a:spcAft>
                  <a:spcPct val="35000"/>
                </a:spcAft>
                <a:buClrTx/>
                <a:buSzTx/>
                <a:buFontTx/>
                <a:buNone/>
                <a:tabLst/>
                <a:defRPr/>
              </a:pPr>
              <a:r>
                <a:rPr kumimoji="0" lang="ar-EG" sz="3600" b="0" i="0" u="none" strike="noStrike" kern="1200" cap="none" spc="0" normalizeH="0" baseline="0" noProof="0" dirty="0">
                  <a:ln>
                    <a:noFill/>
                  </a:ln>
                  <a:solidFill>
                    <a:prstClr val="white"/>
                  </a:solidFill>
                  <a:effectLst/>
                  <a:uLnTx/>
                  <a:uFillTx/>
                  <a:latin typeface="Kanz-al-Marjaan" panose="03020500000000000000" pitchFamily="66" charset="-78"/>
                  <a:ea typeface="+mn-ea"/>
                  <a:cs typeface="Kanz-al-Marjaan" panose="03020500000000000000" pitchFamily="66" charset="-78"/>
                </a:rPr>
                <a:t>حرام سي حفاظة</a:t>
              </a:r>
              <a:endParaRPr kumimoji="0" lang="en-US" sz="3600" b="0" i="0" u="none" strike="noStrike" kern="1200" cap="none" spc="0" normalizeH="0" baseline="0" noProof="0" dirty="0">
                <a:ln>
                  <a:noFill/>
                </a:ln>
                <a:solidFill>
                  <a:prstClr val="white"/>
                </a:solidFill>
                <a:effectLst/>
                <a:uLnTx/>
                <a:uFillTx/>
                <a:latin typeface="Kanz-al-Marjaan" panose="03020500000000000000" pitchFamily="66" charset="-78"/>
                <a:ea typeface="+mn-ea"/>
                <a:cs typeface="Kanz-al-Marjaan" panose="03020500000000000000" pitchFamily="66" charset="-78"/>
              </a:endParaRPr>
            </a:p>
          </p:txBody>
        </p:sp>
      </p:grpSp>
      <p:grpSp>
        <p:nvGrpSpPr>
          <p:cNvPr id="83" name="Group 82">
            <a:extLst>
              <a:ext uri="{FF2B5EF4-FFF2-40B4-BE49-F238E27FC236}">
                <a16:creationId xmlns:a16="http://schemas.microsoft.com/office/drawing/2014/main" id="{33CD7D3A-3764-BB39-2F8A-B31FE4D7566D}"/>
              </a:ext>
            </a:extLst>
          </p:cNvPr>
          <p:cNvGrpSpPr/>
          <p:nvPr/>
        </p:nvGrpSpPr>
        <p:grpSpPr>
          <a:xfrm>
            <a:off x="4836000" y="2169000"/>
            <a:ext cx="2520000" cy="2520000"/>
            <a:chOff x="3223305" y="4680404"/>
            <a:chExt cx="2520000" cy="2520000"/>
          </a:xfrm>
          <a:effectLst>
            <a:outerShdw blurRad="101600" dist="50800" dir="9000000" sx="102000" sy="102000" algn="ctr" rotWithShape="0">
              <a:prstClr val="black">
                <a:alpha val="50000"/>
              </a:prstClr>
            </a:outerShdw>
          </a:effectLst>
        </p:grpSpPr>
        <p:sp>
          <p:nvSpPr>
            <p:cNvPr id="36" name="Oval 35">
              <a:extLst>
                <a:ext uri="{FF2B5EF4-FFF2-40B4-BE49-F238E27FC236}">
                  <a16:creationId xmlns:a16="http://schemas.microsoft.com/office/drawing/2014/main" id="{9A8CEBF0-65B2-DCFE-AD47-A8F864007245}"/>
                </a:ext>
              </a:extLst>
            </p:cNvPr>
            <p:cNvSpPr/>
            <p:nvPr/>
          </p:nvSpPr>
          <p:spPr>
            <a:xfrm>
              <a:off x="3223305" y="4680404"/>
              <a:ext cx="2520000" cy="2520000"/>
            </a:xfrm>
            <a:prstGeom prst="ellipse">
              <a:avLst/>
            </a:prstGeom>
            <a:solidFill>
              <a:srgbClr val="C78F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6" name="TextBox 55">
              <a:extLst>
                <a:ext uri="{FF2B5EF4-FFF2-40B4-BE49-F238E27FC236}">
                  <a16:creationId xmlns:a16="http://schemas.microsoft.com/office/drawing/2014/main" id="{571B8131-F366-47BA-7DE9-767BE23C1C0E}"/>
                </a:ext>
              </a:extLst>
            </p:cNvPr>
            <p:cNvSpPr txBox="1"/>
            <p:nvPr/>
          </p:nvSpPr>
          <p:spPr>
            <a:xfrm>
              <a:off x="3223305" y="5699088"/>
              <a:ext cx="2520000" cy="482633"/>
            </a:xfrm>
            <a:prstGeom prst="rect">
              <a:avLst/>
            </a:prstGeom>
            <a:noFill/>
          </p:spPr>
          <p:txBody>
            <a:bodyPr wrap="square">
              <a:spAutoFit/>
            </a:bodyPr>
            <a:lstStyle/>
            <a:p>
              <a:pPr marL="0" marR="0" lvl="0" indent="0" algn="ctr" defTabSz="1244600" rtl="0" eaLnBrk="1" fontAlgn="auto" latinLnBrk="0" hangingPunct="1">
                <a:lnSpc>
                  <a:spcPct val="90000"/>
                </a:lnSpc>
                <a:spcBef>
                  <a:spcPct val="0"/>
                </a:spcBef>
                <a:spcAft>
                  <a:spcPct val="35000"/>
                </a:spcAft>
                <a:buClrTx/>
                <a:buSzTx/>
                <a:buFontTx/>
                <a:buNone/>
                <a:tabLst/>
                <a:defRPr/>
              </a:pPr>
              <a:r>
                <a:rPr lang="en-US" sz="2800" dirty="0">
                  <a:solidFill>
                    <a:prstClr val="white"/>
                  </a:solidFill>
                  <a:latin typeface="Garamond" panose="02020404030301010803" pitchFamily="18" charset="0"/>
                  <a:cs typeface="Kanz-al-Marjaan" panose="03020500000000000000" pitchFamily="66" charset="-78"/>
                </a:rPr>
                <a:t>Documentation</a:t>
              </a:r>
            </a:p>
          </p:txBody>
        </p:sp>
      </p:grpSp>
      <p:grpSp>
        <p:nvGrpSpPr>
          <p:cNvPr id="80" name="Group 79">
            <a:extLst>
              <a:ext uri="{FF2B5EF4-FFF2-40B4-BE49-F238E27FC236}">
                <a16:creationId xmlns:a16="http://schemas.microsoft.com/office/drawing/2014/main" id="{29A2E5A8-2AC5-D230-1A3C-9F54FE067EC0}"/>
              </a:ext>
            </a:extLst>
          </p:cNvPr>
          <p:cNvGrpSpPr/>
          <p:nvPr/>
        </p:nvGrpSpPr>
        <p:grpSpPr>
          <a:xfrm>
            <a:off x="4915334" y="2248334"/>
            <a:ext cx="2361332" cy="2361332"/>
            <a:chOff x="780929" y="338261"/>
            <a:chExt cx="2361332" cy="2361332"/>
          </a:xfrm>
          <a:effectLst>
            <a:outerShdw blurRad="101600" dist="50800" dir="9000000" sx="102000" sy="102000" algn="ctr" rotWithShape="0">
              <a:prstClr val="black">
                <a:alpha val="50000"/>
              </a:prstClr>
            </a:outerShdw>
          </a:effectLst>
        </p:grpSpPr>
        <p:sp>
          <p:nvSpPr>
            <p:cNvPr id="29" name="Oval 28">
              <a:extLst>
                <a:ext uri="{FF2B5EF4-FFF2-40B4-BE49-F238E27FC236}">
                  <a16:creationId xmlns:a16="http://schemas.microsoft.com/office/drawing/2014/main" id="{FF1BEEE4-5D2F-5A02-9BF2-5D50D1C85CF4}"/>
                </a:ext>
              </a:extLst>
            </p:cNvPr>
            <p:cNvSpPr/>
            <p:nvPr/>
          </p:nvSpPr>
          <p:spPr>
            <a:xfrm>
              <a:off x="780929" y="338261"/>
              <a:ext cx="2361332" cy="2361332"/>
            </a:xfrm>
            <a:prstGeom prst="ellipse">
              <a:avLst/>
            </a:prstGeom>
            <a:solidFill>
              <a:srgbClr val="747F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0" name="TextBox 59">
              <a:extLst>
                <a:ext uri="{FF2B5EF4-FFF2-40B4-BE49-F238E27FC236}">
                  <a16:creationId xmlns:a16="http://schemas.microsoft.com/office/drawing/2014/main" id="{351DC8C0-D3E0-F416-ECE6-49BFC2C863E8}"/>
                </a:ext>
              </a:extLst>
            </p:cNvPr>
            <p:cNvSpPr txBox="1"/>
            <p:nvPr/>
          </p:nvSpPr>
          <p:spPr>
            <a:xfrm>
              <a:off x="1063226" y="1041874"/>
              <a:ext cx="1801385" cy="954107"/>
            </a:xfrm>
            <a:prstGeom prst="rect">
              <a:avLst/>
            </a:prstGeom>
            <a:noFill/>
          </p:spPr>
          <p:txBody>
            <a:bodyPr wrap="square">
              <a:spAutoFit/>
            </a:bodyPr>
            <a:lstStyle/>
            <a:p>
              <a:pPr marL="0" marR="0" lvl="0" indent="0" algn="ctr" defTabSz="1244600" rtl="0" eaLnBrk="1" fontAlgn="auto" latinLnBrk="0" hangingPunct="1">
                <a:spcBef>
                  <a:spcPct val="0"/>
                </a:spcBef>
                <a:spcAft>
                  <a:spcPct val="350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Garamond" panose="02020404030301010803" pitchFamily="18" charset="0"/>
                  <a:ea typeface="Calibri" panose="020F0502020204030204" pitchFamily="34" charset="0"/>
                  <a:cs typeface="Calibri" panose="020F0502020204030204" pitchFamily="34" charset="0"/>
                </a:rPr>
                <a:t>Safe</a:t>
              </a:r>
              <a:r>
                <a:rPr lang="en-US" sz="2800" dirty="0">
                  <a:solidFill>
                    <a:prstClr val="white"/>
                  </a:solidFill>
                  <a:latin typeface="Garamond" panose="02020404030301010803" pitchFamily="18" charset="0"/>
                  <a:ea typeface="Calibri" panose="020F0502020204030204" pitchFamily="34" charset="0"/>
                  <a:cs typeface="Calibri" panose="020F0502020204030204" pitchFamily="34" charset="0"/>
                </a:rPr>
                <a:t> </a:t>
              </a:r>
              <a:r>
                <a:rPr kumimoji="0" lang="en-US" sz="2800" b="0" i="0" u="none" strike="noStrike" kern="1200" cap="none" spc="0" normalizeH="0" baseline="0" noProof="0" dirty="0">
                  <a:ln>
                    <a:noFill/>
                  </a:ln>
                  <a:solidFill>
                    <a:prstClr val="white"/>
                  </a:solidFill>
                  <a:effectLst/>
                  <a:uLnTx/>
                  <a:uFillTx/>
                  <a:latin typeface="Garamond" panose="02020404030301010803" pitchFamily="18" charset="0"/>
                  <a:ea typeface="Calibri" panose="020F0502020204030204" pitchFamily="34" charset="0"/>
                  <a:cs typeface="Calibri" panose="020F0502020204030204" pitchFamily="34" charset="0"/>
                </a:rPr>
                <a:t>Investment</a:t>
              </a:r>
            </a:p>
          </p:txBody>
        </p:sp>
      </p:grpSp>
      <p:grpSp>
        <p:nvGrpSpPr>
          <p:cNvPr id="79" name="Group 78">
            <a:extLst>
              <a:ext uri="{FF2B5EF4-FFF2-40B4-BE49-F238E27FC236}">
                <a16:creationId xmlns:a16="http://schemas.microsoft.com/office/drawing/2014/main" id="{4A9189D1-861C-2FA7-38DE-681817995D02}"/>
              </a:ext>
            </a:extLst>
          </p:cNvPr>
          <p:cNvGrpSpPr/>
          <p:nvPr/>
        </p:nvGrpSpPr>
        <p:grpSpPr>
          <a:xfrm>
            <a:off x="5186859" y="2528308"/>
            <a:ext cx="1818282" cy="1801385"/>
            <a:chOff x="2690920" y="1370593"/>
            <a:chExt cx="1818282" cy="1801385"/>
          </a:xfrm>
          <a:effectLst>
            <a:outerShdw blurRad="101600" dist="50800" dir="9000000" sx="102000" sy="102000" algn="ctr" rotWithShape="0">
              <a:prstClr val="black">
                <a:alpha val="50000"/>
              </a:prstClr>
            </a:outerShdw>
          </a:effectLst>
        </p:grpSpPr>
        <p:sp>
          <p:nvSpPr>
            <p:cNvPr id="31" name="Oval 30">
              <a:extLst>
                <a:ext uri="{FF2B5EF4-FFF2-40B4-BE49-F238E27FC236}">
                  <a16:creationId xmlns:a16="http://schemas.microsoft.com/office/drawing/2014/main" id="{555C3083-B473-9DD7-1751-3FD6924A25F2}"/>
                </a:ext>
              </a:extLst>
            </p:cNvPr>
            <p:cNvSpPr/>
            <p:nvPr/>
          </p:nvSpPr>
          <p:spPr>
            <a:xfrm>
              <a:off x="2707817" y="1370593"/>
              <a:ext cx="1801385" cy="1801385"/>
            </a:xfrm>
            <a:prstGeom prst="ellipse">
              <a:avLst/>
            </a:prstGeom>
            <a:solidFill>
              <a:srgbClr val="1F33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4" name="TextBox 63">
              <a:extLst>
                <a:ext uri="{FF2B5EF4-FFF2-40B4-BE49-F238E27FC236}">
                  <a16:creationId xmlns:a16="http://schemas.microsoft.com/office/drawing/2014/main" id="{CFE3FD56-6209-0B77-4F6B-0F400F57B764}"/>
                </a:ext>
              </a:extLst>
            </p:cNvPr>
            <p:cNvSpPr txBox="1"/>
            <p:nvPr/>
          </p:nvSpPr>
          <p:spPr>
            <a:xfrm>
              <a:off x="2690920" y="1835812"/>
              <a:ext cx="1801385" cy="1001043"/>
            </a:xfrm>
            <a:prstGeom prst="rect">
              <a:avLst/>
            </a:prstGeom>
            <a:noFill/>
          </p:spPr>
          <p:txBody>
            <a:bodyPr wrap="square">
              <a:spAutoFit/>
            </a:bodyPr>
            <a:lstStyle/>
            <a:p>
              <a:pPr marL="0" marR="0" lvl="0" indent="0" algn="ctr" defTabSz="1600200" rtl="1" eaLnBrk="1" fontAlgn="auto" latinLnBrk="0" hangingPunct="1">
                <a:lnSpc>
                  <a:spcPct val="70000"/>
                </a:lnSpc>
                <a:spcBef>
                  <a:spcPct val="0"/>
                </a:spcBef>
                <a:spcAft>
                  <a:spcPct val="35000"/>
                </a:spcAft>
                <a:buClrTx/>
                <a:buSzTx/>
                <a:buFontTx/>
                <a:buNone/>
                <a:tabLst/>
                <a:defRPr/>
              </a:pPr>
              <a:r>
                <a:rPr kumimoji="0" lang="ar-EG" sz="3600" b="0" i="0" u="none" strike="noStrike" kern="1200" cap="none" spc="0" normalizeH="0" baseline="0" noProof="0" dirty="0">
                  <a:ln>
                    <a:noFill/>
                  </a:ln>
                  <a:solidFill>
                    <a:prstClr val="white"/>
                  </a:solidFill>
                  <a:effectLst/>
                  <a:uLnTx/>
                  <a:uFillTx/>
                  <a:latin typeface="Kanz-al-Marjaan" panose="03020500000000000000" pitchFamily="66" charset="-78"/>
                  <a:ea typeface="+mn-ea"/>
                  <a:cs typeface="Kanz-al-Marjaan" panose="03020500000000000000" pitchFamily="66" charset="-78"/>
                </a:rPr>
                <a:t>بركة</a:t>
              </a:r>
              <a:endParaRPr kumimoji="0" lang="en-US" sz="3600" b="0" i="0" u="none" strike="noStrike" kern="1200" cap="none" spc="0" normalizeH="0" baseline="0" noProof="0" dirty="0">
                <a:ln>
                  <a:noFill/>
                </a:ln>
                <a:solidFill>
                  <a:prstClr val="white"/>
                </a:solidFill>
                <a:effectLst/>
                <a:uLnTx/>
                <a:uFillTx/>
                <a:latin typeface="Kanz-al-Marjaan" panose="03020500000000000000" pitchFamily="66" charset="-78"/>
                <a:ea typeface="+mn-ea"/>
                <a:cs typeface="Kanz-al-Marjaan" panose="03020500000000000000" pitchFamily="66" charset="-78"/>
              </a:endParaRPr>
            </a:p>
            <a:p>
              <a:pPr marL="0" marR="0" lvl="0" indent="0" algn="ctr" defTabSz="1600200" rtl="1" eaLnBrk="1" fontAlgn="auto" latinLnBrk="0" hangingPunct="1">
                <a:lnSpc>
                  <a:spcPct val="70000"/>
                </a:lnSpc>
                <a:spcBef>
                  <a:spcPct val="0"/>
                </a:spcBef>
                <a:spcAft>
                  <a:spcPct val="35000"/>
                </a:spcAft>
                <a:buClrTx/>
                <a:buSzTx/>
                <a:buFontTx/>
                <a:buNone/>
                <a:tabLst/>
                <a:defRPr/>
              </a:pPr>
              <a:r>
                <a:rPr lang="en-US" sz="2800" dirty="0">
                  <a:solidFill>
                    <a:prstClr val="white"/>
                  </a:solidFill>
                  <a:latin typeface="Garamond" panose="02020404030301010803" pitchFamily="18" charset="0"/>
                  <a:cs typeface="Kanz-al-Marjaan" panose="03020500000000000000" pitchFamily="66" charset="-78"/>
                </a:rPr>
                <a:t>Growth</a:t>
              </a:r>
              <a:endParaRPr kumimoji="0" lang="en-US" sz="2800" b="0" u="none" strike="noStrike" kern="1200" cap="none" spc="0" normalizeH="0" baseline="0" noProof="0" dirty="0">
                <a:ln>
                  <a:noFill/>
                </a:ln>
                <a:solidFill>
                  <a:prstClr val="white"/>
                </a:solidFill>
                <a:uLnTx/>
                <a:uFillTx/>
                <a:latin typeface="Garamond" panose="02020404030301010803" pitchFamily="18" charset="0"/>
                <a:cs typeface="Kanz-al-Marjaan" panose="03020500000000000000" pitchFamily="66" charset="-78"/>
              </a:endParaRPr>
            </a:p>
          </p:txBody>
        </p:sp>
      </p:grpSp>
      <p:grpSp>
        <p:nvGrpSpPr>
          <p:cNvPr id="82" name="Group 81">
            <a:extLst>
              <a:ext uri="{FF2B5EF4-FFF2-40B4-BE49-F238E27FC236}">
                <a16:creationId xmlns:a16="http://schemas.microsoft.com/office/drawing/2014/main" id="{6C08FF22-6127-55D7-18D1-8460C1C3D56A}"/>
              </a:ext>
            </a:extLst>
          </p:cNvPr>
          <p:cNvGrpSpPr/>
          <p:nvPr/>
        </p:nvGrpSpPr>
        <p:grpSpPr>
          <a:xfrm>
            <a:off x="5021816" y="2380101"/>
            <a:ext cx="2148368" cy="2097799"/>
            <a:chOff x="9699560" y="1331201"/>
            <a:chExt cx="2148368" cy="2097799"/>
          </a:xfrm>
          <a:effectLst>
            <a:outerShdw blurRad="101600" dist="50800" dir="9000000" sx="102000" sy="102000" algn="ctr" rotWithShape="0">
              <a:prstClr val="black">
                <a:alpha val="50000"/>
              </a:prstClr>
            </a:outerShdw>
          </a:effectLst>
        </p:grpSpPr>
        <p:sp>
          <p:nvSpPr>
            <p:cNvPr id="34" name="Oval 33">
              <a:extLst>
                <a:ext uri="{FF2B5EF4-FFF2-40B4-BE49-F238E27FC236}">
                  <a16:creationId xmlns:a16="http://schemas.microsoft.com/office/drawing/2014/main" id="{5FF578F8-F6E2-90F2-D66F-705333942DCB}"/>
                </a:ext>
              </a:extLst>
            </p:cNvPr>
            <p:cNvSpPr/>
            <p:nvPr/>
          </p:nvSpPr>
          <p:spPr>
            <a:xfrm>
              <a:off x="9724845" y="1331201"/>
              <a:ext cx="2097799" cy="2097799"/>
            </a:xfrm>
            <a:prstGeom prst="ellipse">
              <a:avLst/>
            </a:prstGeom>
            <a:solidFill>
              <a:srgbClr val="E6B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8" name="TextBox 67">
              <a:extLst>
                <a:ext uri="{FF2B5EF4-FFF2-40B4-BE49-F238E27FC236}">
                  <a16:creationId xmlns:a16="http://schemas.microsoft.com/office/drawing/2014/main" id="{90FC3C55-208F-B5CD-7F4F-5EACC7C4DB62}"/>
                </a:ext>
              </a:extLst>
            </p:cNvPr>
            <p:cNvSpPr txBox="1"/>
            <p:nvPr/>
          </p:nvSpPr>
          <p:spPr>
            <a:xfrm>
              <a:off x="9699560" y="1944212"/>
              <a:ext cx="2148368" cy="871777"/>
            </a:xfrm>
            <a:prstGeom prst="rect">
              <a:avLst/>
            </a:prstGeom>
            <a:noFill/>
          </p:spPr>
          <p:txBody>
            <a:bodyPr wrap="square">
              <a:spAutoFit/>
            </a:bodyPr>
            <a:lstStyle/>
            <a:p>
              <a:pPr marL="0" marR="0" lvl="0" indent="0" algn="ctr" defTabSz="1244600" rtl="0" eaLnBrk="1" fontAlgn="auto" latinLnBrk="0" hangingPunct="1">
                <a:lnSpc>
                  <a:spcPct val="90000"/>
                </a:lnSpc>
                <a:spcBef>
                  <a:spcPct val="0"/>
                </a:spcBef>
                <a:spcAft>
                  <a:spcPct val="35000"/>
                </a:spcAft>
                <a:buClrTx/>
                <a:buSzTx/>
                <a:buFontTx/>
                <a:buNone/>
                <a:tabLst/>
                <a:defRPr/>
              </a:pPr>
              <a:r>
                <a:rPr lang="en-US" sz="2800" dirty="0">
                  <a:solidFill>
                    <a:schemeClr val="bg1"/>
                  </a:solidFill>
                  <a:latin typeface="Garamond" panose="02020404030301010803" pitchFamily="18" charset="0"/>
                  <a:cs typeface="Kanz-al-Marjaan" panose="03020500000000000000" pitchFamily="66" charset="-78"/>
                </a:rPr>
                <a:t>Peace of mind</a:t>
              </a:r>
            </a:p>
          </p:txBody>
        </p:sp>
      </p:grpSp>
      <p:grpSp>
        <p:nvGrpSpPr>
          <p:cNvPr id="81" name="Group 80">
            <a:extLst>
              <a:ext uri="{FF2B5EF4-FFF2-40B4-BE49-F238E27FC236}">
                <a16:creationId xmlns:a16="http://schemas.microsoft.com/office/drawing/2014/main" id="{DB2BDC20-C4FB-FBCD-2EE2-F4A120AE7AB9}"/>
              </a:ext>
            </a:extLst>
          </p:cNvPr>
          <p:cNvGrpSpPr/>
          <p:nvPr/>
        </p:nvGrpSpPr>
        <p:grpSpPr>
          <a:xfrm>
            <a:off x="5336320" y="2669320"/>
            <a:ext cx="1519361" cy="1519361"/>
            <a:chOff x="8100163" y="896540"/>
            <a:chExt cx="1519361" cy="1519361"/>
          </a:xfrm>
          <a:effectLst>
            <a:outerShdw blurRad="101600" dist="50800" dir="9000000" sx="102000" sy="102000" algn="ctr" rotWithShape="0">
              <a:prstClr val="black">
                <a:alpha val="50000"/>
              </a:prstClr>
            </a:outerShdw>
          </a:effectLst>
        </p:grpSpPr>
        <p:sp>
          <p:nvSpPr>
            <p:cNvPr id="32" name="Oval 31">
              <a:extLst>
                <a:ext uri="{FF2B5EF4-FFF2-40B4-BE49-F238E27FC236}">
                  <a16:creationId xmlns:a16="http://schemas.microsoft.com/office/drawing/2014/main" id="{D48B55D1-98D1-4EE4-F6B8-765E01D77FBE}"/>
                </a:ext>
              </a:extLst>
            </p:cNvPr>
            <p:cNvSpPr/>
            <p:nvPr/>
          </p:nvSpPr>
          <p:spPr>
            <a:xfrm>
              <a:off x="8100163" y="896540"/>
              <a:ext cx="1519361" cy="1519361"/>
            </a:xfrm>
            <a:prstGeom prst="ellipse">
              <a:avLst/>
            </a:prstGeom>
            <a:solidFill>
              <a:srgbClr val="5C75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72" name="TextBox 71">
              <a:extLst>
                <a:ext uri="{FF2B5EF4-FFF2-40B4-BE49-F238E27FC236}">
                  <a16:creationId xmlns:a16="http://schemas.microsoft.com/office/drawing/2014/main" id="{5181074E-0766-FF15-BD64-0DFF93F37D46}"/>
                </a:ext>
              </a:extLst>
            </p:cNvPr>
            <p:cNvSpPr txBox="1"/>
            <p:nvPr/>
          </p:nvSpPr>
          <p:spPr>
            <a:xfrm>
              <a:off x="8163988" y="1414231"/>
              <a:ext cx="1391710" cy="483979"/>
            </a:xfrm>
            <a:prstGeom prst="rect">
              <a:avLst/>
            </a:prstGeom>
            <a:noFill/>
          </p:spPr>
          <p:txBody>
            <a:bodyPr wrap="square">
              <a:sp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Garamond" panose="02020404030301010803" pitchFamily="18" charset="0"/>
                  <a:cs typeface="Kanz-al-Marjaan" panose="03020500000000000000" pitchFamily="66" charset="-78"/>
                </a:rPr>
                <a:t>Clarity</a:t>
              </a:r>
            </a:p>
          </p:txBody>
        </p:sp>
      </p:grpSp>
      <p:grpSp>
        <p:nvGrpSpPr>
          <p:cNvPr id="77" name="Group 76">
            <a:extLst>
              <a:ext uri="{FF2B5EF4-FFF2-40B4-BE49-F238E27FC236}">
                <a16:creationId xmlns:a16="http://schemas.microsoft.com/office/drawing/2014/main" id="{6A849A49-1E63-EAB1-378D-21821BEC2666}"/>
              </a:ext>
            </a:extLst>
          </p:cNvPr>
          <p:cNvGrpSpPr/>
          <p:nvPr/>
        </p:nvGrpSpPr>
        <p:grpSpPr>
          <a:xfrm>
            <a:off x="4719191" y="2052191"/>
            <a:ext cx="2753618" cy="2753618"/>
            <a:chOff x="8020126" y="2645264"/>
            <a:chExt cx="2753618" cy="2753618"/>
          </a:xfrm>
          <a:effectLst>
            <a:outerShdw blurRad="101600" dist="50800" dir="9000000" sx="102000" sy="102000" algn="ctr" rotWithShape="0">
              <a:prstClr val="black">
                <a:alpha val="50000"/>
              </a:prstClr>
            </a:outerShdw>
          </a:effectLst>
        </p:grpSpPr>
        <p:sp>
          <p:nvSpPr>
            <p:cNvPr id="33" name="Oval 32">
              <a:extLst>
                <a:ext uri="{FF2B5EF4-FFF2-40B4-BE49-F238E27FC236}">
                  <a16:creationId xmlns:a16="http://schemas.microsoft.com/office/drawing/2014/main" id="{3B6C3499-4EC0-E7B3-1A1C-89C4DAC09161}"/>
                </a:ext>
              </a:extLst>
            </p:cNvPr>
            <p:cNvSpPr/>
            <p:nvPr/>
          </p:nvSpPr>
          <p:spPr>
            <a:xfrm>
              <a:off x="8020126" y="2645264"/>
              <a:ext cx="2753618" cy="2753618"/>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8" name="TextBox 47">
              <a:extLst>
                <a:ext uri="{FF2B5EF4-FFF2-40B4-BE49-F238E27FC236}">
                  <a16:creationId xmlns:a16="http://schemas.microsoft.com/office/drawing/2014/main" id="{F3486217-4AE8-C2E5-8B96-A7ACF486FAB2}"/>
                </a:ext>
              </a:extLst>
            </p:cNvPr>
            <p:cNvSpPr txBox="1"/>
            <p:nvPr/>
          </p:nvSpPr>
          <p:spPr>
            <a:xfrm>
              <a:off x="8100163" y="3662744"/>
              <a:ext cx="2593544" cy="718658"/>
            </a:xfrm>
            <a:prstGeom prst="rect">
              <a:avLst/>
            </a:prstGeom>
            <a:noFill/>
          </p:spPr>
          <p:txBody>
            <a:bodyPr wrap="square">
              <a:sp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kumimoji="0" lang="ar-EG"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رزا انسس دعاء</a:t>
              </a:r>
              <a:endParaRPr kumimoji="0" 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endParaRPr>
            </a:p>
          </p:txBody>
        </p:sp>
      </p:grpSp>
      <p:grpSp>
        <p:nvGrpSpPr>
          <p:cNvPr id="85" name="Group 84">
            <a:extLst>
              <a:ext uri="{FF2B5EF4-FFF2-40B4-BE49-F238E27FC236}">
                <a16:creationId xmlns:a16="http://schemas.microsoft.com/office/drawing/2014/main" id="{76BFA7A1-F4FC-BA96-44DE-9F9F008825B0}"/>
              </a:ext>
            </a:extLst>
          </p:cNvPr>
          <p:cNvGrpSpPr/>
          <p:nvPr/>
        </p:nvGrpSpPr>
        <p:grpSpPr>
          <a:xfrm>
            <a:off x="5190317" y="2523317"/>
            <a:ext cx="1811366" cy="1811366"/>
            <a:chOff x="6800943" y="5057304"/>
            <a:chExt cx="1811366" cy="1811366"/>
          </a:xfrm>
          <a:effectLst>
            <a:outerShdw blurRad="101600" dist="50800" dir="9000000" sx="102000" sy="102000" algn="ctr" rotWithShape="0">
              <a:prstClr val="black">
                <a:alpha val="50000"/>
              </a:prstClr>
            </a:outerShdw>
          </a:effectLst>
        </p:grpSpPr>
        <p:sp>
          <p:nvSpPr>
            <p:cNvPr id="37" name="Oval 36">
              <a:extLst>
                <a:ext uri="{FF2B5EF4-FFF2-40B4-BE49-F238E27FC236}">
                  <a16:creationId xmlns:a16="http://schemas.microsoft.com/office/drawing/2014/main" id="{AFAD1BFA-5CBF-002C-D65C-BA235C33F26C}"/>
                </a:ext>
              </a:extLst>
            </p:cNvPr>
            <p:cNvSpPr/>
            <p:nvPr/>
          </p:nvSpPr>
          <p:spPr>
            <a:xfrm>
              <a:off x="6800943" y="5057304"/>
              <a:ext cx="1811366" cy="1811366"/>
            </a:xfrm>
            <a:prstGeom prst="ellipse">
              <a:avLst/>
            </a:prstGeom>
            <a:solidFill>
              <a:srgbClr val="85AB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76" name="TextBox 75">
              <a:extLst>
                <a:ext uri="{FF2B5EF4-FFF2-40B4-BE49-F238E27FC236}">
                  <a16:creationId xmlns:a16="http://schemas.microsoft.com/office/drawing/2014/main" id="{7CFC5C7F-1E95-36E4-F3F1-54519CFE8CEE}"/>
                </a:ext>
              </a:extLst>
            </p:cNvPr>
            <p:cNvSpPr txBox="1"/>
            <p:nvPr/>
          </p:nvSpPr>
          <p:spPr>
            <a:xfrm>
              <a:off x="6961819" y="5362823"/>
              <a:ext cx="1489614" cy="1200329"/>
            </a:xfrm>
            <a:prstGeom prst="rect">
              <a:avLst/>
            </a:prstGeom>
            <a:noFill/>
          </p:spPr>
          <p:txBody>
            <a:bodyPr wrap="square">
              <a:spAutoFit/>
            </a:bodyPr>
            <a:lstStyle/>
            <a:p>
              <a:pPr marL="0" marR="0" lvl="0" indent="0" algn="ctr" defTabSz="1600200" rtl="1" eaLnBrk="1" fontAlgn="auto" latinLnBrk="0" hangingPunct="1">
                <a:spcBef>
                  <a:spcPct val="0"/>
                </a:spcBef>
                <a:spcAft>
                  <a:spcPct val="35000"/>
                </a:spcAft>
                <a:buClrTx/>
                <a:buSzTx/>
                <a:buFontTx/>
                <a:buNone/>
                <a:tabLst/>
                <a:defRPr/>
              </a:pPr>
              <a:r>
                <a:rPr kumimoji="0" lang="ar-EG" sz="3600" b="0" i="0" u="none" strike="noStrike" kern="1200" cap="none" spc="0" normalizeH="0" baseline="0" noProof="0" dirty="0">
                  <a:ln>
                    <a:noFill/>
                  </a:ln>
                  <a:solidFill>
                    <a:prstClr val="white"/>
                  </a:solidFill>
                  <a:effectLst/>
                  <a:uLnTx/>
                  <a:uFillTx/>
                  <a:latin typeface="Kanz-al-Marjaan" panose="03020500000000000000" pitchFamily="66" charset="-78"/>
                  <a:ea typeface="+mn-ea"/>
                  <a:cs typeface="Kanz-al-Marjaan" panose="03020500000000000000" pitchFamily="66" charset="-78"/>
                </a:rPr>
                <a:t>جهككراؤ</a:t>
              </a:r>
              <a:r>
                <a:rPr kumimoji="0" lang="en-US" sz="3600" b="0" i="0" u="none" strike="noStrike" kern="1200" cap="none" spc="0" normalizeH="0" baseline="0" noProof="0" dirty="0">
                  <a:ln>
                    <a:noFill/>
                  </a:ln>
                  <a:solidFill>
                    <a:prstClr val="white"/>
                  </a:solidFill>
                  <a:effectLst/>
                  <a:uLnTx/>
                  <a:uFillTx/>
                  <a:latin typeface="Kanz-al-Marjaan" panose="03020500000000000000" pitchFamily="66" charset="-78"/>
                  <a:ea typeface="+mn-ea"/>
                  <a:cs typeface="Kanz-al-Marjaan" panose="03020500000000000000" pitchFamily="66" charset="-78"/>
                </a:rPr>
                <a:t> </a:t>
              </a:r>
              <a:r>
                <a:rPr kumimoji="0" lang="ar-EG" sz="3600" b="0" i="0" u="none" strike="noStrike" kern="1200" cap="none" spc="0" normalizeH="0" baseline="0" noProof="0" dirty="0">
                  <a:ln>
                    <a:noFill/>
                  </a:ln>
                  <a:solidFill>
                    <a:prstClr val="white"/>
                  </a:solidFill>
                  <a:effectLst/>
                  <a:uLnTx/>
                  <a:uFillTx/>
                  <a:latin typeface="Kanz-al-Marjaan" panose="03020500000000000000" pitchFamily="66" charset="-78"/>
                  <a:ea typeface="+mn-ea"/>
                  <a:cs typeface="Kanz-al-Marjaan" panose="03020500000000000000" pitchFamily="66" charset="-78"/>
                </a:rPr>
                <a:t>سي بححاؤ</a:t>
              </a:r>
              <a:endParaRPr kumimoji="0" lang="en-US" sz="3600" b="0" i="0" u="none" strike="noStrike" kern="1200" cap="none" spc="0" normalizeH="0" baseline="0" noProof="0" dirty="0">
                <a:ln>
                  <a:noFill/>
                </a:ln>
                <a:solidFill>
                  <a:prstClr val="white"/>
                </a:solidFill>
                <a:effectLst/>
                <a:uLnTx/>
                <a:uFillTx/>
                <a:latin typeface="Kanz-al-Marjaan" panose="03020500000000000000" pitchFamily="66" charset="-78"/>
                <a:ea typeface="+mn-ea"/>
                <a:cs typeface="Kanz-al-Marjaan" panose="03020500000000000000" pitchFamily="66" charset="-78"/>
              </a:endParaRPr>
            </a:p>
          </p:txBody>
        </p:sp>
      </p:grpSp>
      <p:sp>
        <p:nvSpPr>
          <p:cNvPr id="86" name="Oval 85">
            <a:extLst>
              <a:ext uri="{FF2B5EF4-FFF2-40B4-BE49-F238E27FC236}">
                <a16:creationId xmlns:a16="http://schemas.microsoft.com/office/drawing/2014/main" id="{FFBF6FBD-C429-FD39-858D-1F77C8C007E8}"/>
              </a:ext>
            </a:extLst>
          </p:cNvPr>
          <p:cNvSpPr/>
          <p:nvPr/>
        </p:nvSpPr>
        <p:spPr>
          <a:xfrm>
            <a:off x="5675398" y="3008398"/>
            <a:ext cx="841204" cy="841204"/>
          </a:xfrm>
          <a:prstGeom prst="ellipse">
            <a:avLst/>
          </a:prstGeom>
          <a:solidFill>
            <a:srgbClr val="FFFFFF"/>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7" name="Oval 86">
            <a:extLst>
              <a:ext uri="{FF2B5EF4-FFF2-40B4-BE49-F238E27FC236}">
                <a16:creationId xmlns:a16="http://schemas.microsoft.com/office/drawing/2014/main" id="{2D506267-837E-CFCB-BD9F-64799675B5CB}"/>
              </a:ext>
            </a:extLst>
          </p:cNvPr>
          <p:cNvSpPr/>
          <p:nvPr/>
        </p:nvSpPr>
        <p:spPr>
          <a:xfrm>
            <a:off x="5675398" y="3008398"/>
            <a:ext cx="841204" cy="841204"/>
          </a:xfrm>
          <a:prstGeom prst="ellipse">
            <a:avLst/>
          </a:prstGeom>
          <a:solidFill>
            <a:srgbClr val="FFFFFF"/>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8" name="Oval 87">
            <a:extLst>
              <a:ext uri="{FF2B5EF4-FFF2-40B4-BE49-F238E27FC236}">
                <a16:creationId xmlns:a16="http://schemas.microsoft.com/office/drawing/2014/main" id="{D88E5713-1BF7-020C-ADAD-9639435BDAB6}"/>
              </a:ext>
            </a:extLst>
          </p:cNvPr>
          <p:cNvSpPr/>
          <p:nvPr/>
        </p:nvSpPr>
        <p:spPr>
          <a:xfrm>
            <a:off x="5818019" y="3151019"/>
            <a:ext cx="555962" cy="555962"/>
          </a:xfrm>
          <a:prstGeom prst="ellipse">
            <a:avLst/>
          </a:prstGeom>
          <a:solidFill>
            <a:srgbClr val="FFFFFF"/>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9" name="Oval 88">
            <a:extLst>
              <a:ext uri="{FF2B5EF4-FFF2-40B4-BE49-F238E27FC236}">
                <a16:creationId xmlns:a16="http://schemas.microsoft.com/office/drawing/2014/main" id="{21C54FAC-432D-7A4F-99CA-292A00F66561}"/>
              </a:ext>
            </a:extLst>
          </p:cNvPr>
          <p:cNvSpPr/>
          <p:nvPr/>
        </p:nvSpPr>
        <p:spPr>
          <a:xfrm>
            <a:off x="5811554" y="3144554"/>
            <a:ext cx="568892" cy="568892"/>
          </a:xfrm>
          <a:prstGeom prst="ellipse">
            <a:avLst/>
          </a:prstGeom>
          <a:solidFill>
            <a:srgbClr val="FFFFFF"/>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90" name="Oval 89">
            <a:extLst>
              <a:ext uri="{FF2B5EF4-FFF2-40B4-BE49-F238E27FC236}">
                <a16:creationId xmlns:a16="http://schemas.microsoft.com/office/drawing/2014/main" id="{2738907C-1ADF-AA48-48F3-84E9A5308750}"/>
              </a:ext>
            </a:extLst>
          </p:cNvPr>
          <p:cNvSpPr/>
          <p:nvPr/>
        </p:nvSpPr>
        <p:spPr>
          <a:xfrm>
            <a:off x="5675398" y="3008398"/>
            <a:ext cx="841204" cy="841204"/>
          </a:xfrm>
          <a:prstGeom prst="ellipse">
            <a:avLst/>
          </a:prstGeom>
          <a:solidFill>
            <a:srgbClr val="FFFFFF"/>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91" name="Oval 90">
            <a:extLst>
              <a:ext uri="{FF2B5EF4-FFF2-40B4-BE49-F238E27FC236}">
                <a16:creationId xmlns:a16="http://schemas.microsoft.com/office/drawing/2014/main" id="{9C8180C2-2CAF-E0F1-B866-1EA474954CD6}"/>
              </a:ext>
            </a:extLst>
          </p:cNvPr>
          <p:cNvSpPr/>
          <p:nvPr/>
        </p:nvSpPr>
        <p:spPr>
          <a:xfrm>
            <a:off x="5675398" y="3008398"/>
            <a:ext cx="841204" cy="841204"/>
          </a:xfrm>
          <a:prstGeom prst="ellipse">
            <a:avLst/>
          </a:prstGeom>
          <a:solidFill>
            <a:srgbClr val="FFFFFF"/>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18" name="Group 17">
            <a:extLst>
              <a:ext uri="{FF2B5EF4-FFF2-40B4-BE49-F238E27FC236}">
                <a16:creationId xmlns:a16="http://schemas.microsoft.com/office/drawing/2014/main" id="{6A48DC9B-8EF8-55B5-FCA8-27B22A522D9E}"/>
              </a:ext>
            </a:extLst>
          </p:cNvPr>
          <p:cNvGrpSpPr/>
          <p:nvPr/>
        </p:nvGrpSpPr>
        <p:grpSpPr>
          <a:xfrm>
            <a:off x="4694057" y="2027057"/>
            <a:ext cx="2803887" cy="2803887"/>
            <a:chOff x="4485373" y="1818373"/>
            <a:chExt cx="3221254" cy="3221254"/>
          </a:xfrm>
          <a:effectLst>
            <a:outerShdw blurRad="101600" dist="50800" dir="9000000" sx="102000" sy="102000" algn="ctr" rotWithShape="0">
              <a:prstClr val="black">
                <a:alpha val="50000"/>
              </a:prstClr>
            </a:outerShdw>
          </a:effectLst>
        </p:grpSpPr>
        <p:sp>
          <p:nvSpPr>
            <p:cNvPr id="12" name="Oval 11">
              <a:extLst>
                <a:ext uri="{FF2B5EF4-FFF2-40B4-BE49-F238E27FC236}">
                  <a16:creationId xmlns:a16="http://schemas.microsoft.com/office/drawing/2014/main" id="{9D50FB10-82BC-A017-F480-638E1D8D525B}"/>
                </a:ext>
              </a:extLst>
            </p:cNvPr>
            <p:cNvSpPr/>
            <p:nvPr/>
          </p:nvSpPr>
          <p:spPr>
            <a:xfrm>
              <a:off x="4485373" y="1818373"/>
              <a:ext cx="3221254" cy="3221254"/>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AE" sz="5400" spc="300" dirty="0">
                <a:solidFill>
                  <a:srgbClr val="0F2739"/>
                </a:solidFill>
                <a:latin typeface="Impact" panose="020B0806030902050204" pitchFamily="34" charset="0"/>
              </a:endParaRPr>
            </a:p>
          </p:txBody>
        </p:sp>
        <p:sp>
          <p:nvSpPr>
            <p:cNvPr id="17" name="TextBox 16">
              <a:extLst>
                <a:ext uri="{FF2B5EF4-FFF2-40B4-BE49-F238E27FC236}">
                  <a16:creationId xmlns:a16="http://schemas.microsoft.com/office/drawing/2014/main" id="{F4138D30-1953-3DC2-36B0-75F1F2818706}"/>
                </a:ext>
              </a:extLst>
            </p:cNvPr>
            <p:cNvSpPr txBox="1"/>
            <p:nvPr/>
          </p:nvSpPr>
          <p:spPr>
            <a:xfrm>
              <a:off x="4543123" y="3059668"/>
              <a:ext cx="3163504" cy="738664"/>
            </a:xfrm>
            <a:prstGeom prst="rect">
              <a:avLst/>
            </a:prstGeom>
            <a:noFill/>
            <a:ln>
              <a:noFill/>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300" normalizeH="0" baseline="0" noProof="0" dirty="0">
                  <a:ln>
                    <a:noFill/>
                  </a:ln>
                  <a:solidFill>
                    <a:srgbClr val="0F2739"/>
                  </a:solidFill>
                  <a:effectLst/>
                  <a:uLnTx/>
                  <a:uFillTx/>
                  <a:latin typeface="Impact" panose="020B0806030902050204" pitchFamily="34" charset="0"/>
                  <a:ea typeface="+mn-ea"/>
                  <a:cs typeface="+mn-cs"/>
                </a:rPr>
                <a:t>BENEFITS</a:t>
              </a:r>
              <a:endParaRPr kumimoji="0" lang="en-AE" sz="4800" b="0" i="0" u="none" strike="noStrike" kern="1200" cap="none" spc="300" normalizeH="0" baseline="0" noProof="0" dirty="0">
                <a:ln>
                  <a:noFill/>
                </a:ln>
                <a:solidFill>
                  <a:srgbClr val="0F2739"/>
                </a:solidFill>
                <a:effectLst/>
                <a:uLnTx/>
                <a:uFillTx/>
                <a:latin typeface="Impact" panose="020B0806030902050204" pitchFamily="34" charset="0"/>
                <a:ea typeface="+mn-ea"/>
                <a:cs typeface="+mn-cs"/>
              </a:endParaRPr>
            </a:p>
          </p:txBody>
        </p:sp>
      </p:grpSp>
    </p:spTree>
    <p:extLst>
      <p:ext uri="{BB962C8B-B14F-4D97-AF65-F5344CB8AC3E}">
        <p14:creationId xmlns:p14="http://schemas.microsoft.com/office/powerpoint/2010/main" val="1381140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0EDE5"/>
        </a:solidFill>
        <a:effectLst/>
      </p:bgPr>
    </p:bg>
    <p:spTree>
      <p:nvGrpSpPr>
        <p:cNvPr id="1" name="">
          <a:extLst>
            <a:ext uri="{FF2B5EF4-FFF2-40B4-BE49-F238E27FC236}">
              <a16:creationId xmlns:a16="http://schemas.microsoft.com/office/drawing/2014/main" id="{0060BADD-A16F-729F-89DE-E454DFCED2D4}"/>
            </a:ext>
          </a:extLst>
        </p:cNvPr>
        <p:cNvGrpSpPr/>
        <p:nvPr/>
      </p:nvGrpSpPr>
      <p:grpSpPr>
        <a:xfrm>
          <a:off x="0" y="0"/>
          <a:ext cx="0" cy="0"/>
          <a:chOff x="0" y="0"/>
          <a:chExt cx="0" cy="0"/>
        </a:xfrm>
      </p:grpSpPr>
      <p:grpSp>
        <p:nvGrpSpPr>
          <p:cNvPr id="84" name="Group 83">
            <a:extLst>
              <a:ext uri="{FF2B5EF4-FFF2-40B4-BE49-F238E27FC236}">
                <a16:creationId xmlns:a16="http://schemas.microsoft.com/office/drawing/2014/main" id="{2C1B3DF3-1D2B-74F6-17E8-2F9C4EBFA12D}"/>
              </a:ext>
            </a:extLst>
          </p:cNvPr>
          <p:cNvGrpSpPr/>
          <p:nvPr/>
        </p:nvGrpSpPr>
        <p:grpSpPr>
          <a:xfrm>
            <a:off x="1083433" y="3765543"/>
            <a:ext cx="1829722" cy="1829722"/>
            <a:chOff x="1083433" y="3765543"/>
            <a:chExt cx="1829722" cy="1829722"/>
          </a:xfrm>
          <a:effectLst>
            <a:outerShdw blurRad="101600" dist="50800" dir="9000000" sx="102000" sy="102000" algn="ctr" rotWithShape="0">
              <a:prstClr val="black">
                <a:alpha val="50000"/>
              </a:prstClr>
            </a:outerShdw>
          </a:effectLst>
        </p:grpSpPr>
        <p:sp>
          <p:nvSpPr>
            <p:cNvPr id="35" name="Oval 34">
              <a:extLst>
                <a:ext uri="{FF2B5EF4-FFF2-40B4-BE49-F238E27FC236}">
                  <a16:creationId xmlns:a16="http://schemas.microsoft.com/office/drawing/2014/main" id="{500AFCF4-F811-B48A-9103-100E712F153E}"/>
                </a:ext>
              </a:extLst>
            </p:cNvPr>
            <p:cNvSpPr/>
            <p:nvPr/>
          </p:nvSpPr>
          <p:spPr>
            <a:xfrm>
              <a:off x="1083433" y="3765543"/>
              <a:ext cx="1829722" cy="1829722"/>
            </a:xfrm>
            <a:prstGeom prst="ellipse">
              <a:avLst/>
            </a:prstGeom>
            <a:solidFill>
              <a:srgbClr val="092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4" name="TextBox 43">
              <a:extLst>
                <a:ext uri="{FF2B5EF4-FFF2-40B4-BE49-F238E27FC236}">
                  <a16:creationId xmlns:a16="http://schemas.microsoft.com/office/drawing/2014/main" id="{1BC5AE37-5A9F-94D7-D578-2A555FAA4CAF}"/>
                </a:ext>
              </a:extLst>
            </p:cNvPr>
            <p:cNvSpPr txBox="1"/>
            <p:nvPr/>
          </p:nvSpPr>
          <p:spPr>
            <a:xfrm>
              <a:off x="1094251" y="4438415"/>
              <a:ext cx="1808086" cy="483979"/>
            </a:xfrm>
            <a:prstGeom prst="rect">
              <a:avLst/>
            </a:prstGeom>
            <a:noFill/>
          </p:spPr>
          <p:txBody>
            <a:bodyPr wrap="square">
              <a:sp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lang="en-US" sz="2800" dirty="0">
                  <a:solidFill>
                    <a:prstClr val="white"/>
                  </a:solidFill>
                  <a:latin typeface="Garamond" panose="02020404030301010803" pitchFamily="18" charset="0"/>
                  <a:cs typeface="Kanz-al-Marjaan" panose="03020500000000000000" pitchFamily="66" charset="-78"/>
                </a:rPr>
                <a:t>Confidence</a:t>
              </a:r>
            </a:p>
          </p:txBody>
        </p:sp>
      </p:grpSp>
      <p:grpSp>
        <p:nvGrpSpPr>
          <p:cNvPr id="78" name="Group 77">
            <a:extLst>
              <a:ext uri="{FF2B5EF4-FFF2-40B4-BE49-F238E27FC236}">
                <a16:creationId xmlns:a16="http://schemas.microsoft.com/office/drawing/2014/main" id="{33CE9B5F-4EA2-4262-9F48-1541B99B3CE9}"/>
              </a:ext>
            </a:extLst>
          </p:cNvPr>
          <p:cNvGrpSpPr/>
          <p:nvPr/>
        </p:nvGrpSpPr>
        <p:grpSpPr>
          <a:xfrm>
            <a:off x="5238656" y="-308405"/>
            <a:ext cx="2116236" cy="2116236"/>
            <a:chOff x="5095282" y="-246608"/>
            <a:chExt cx="2236270" cy="2236270"/>
          </a:xfrm>
          <a:effectLst>
            <a:outerShdw blurRad="101600" dist="50800" dir="9000000" sx="102000" sy="102000" algn="ctr" rotWithShape="0">
              <a:prstClr val="black">
                <a:alpha val="50000"/>
              </a:prstClr>
            </a:outerShdw>
          </a:effectLst>
        </p:grpSpPr>
        <p:sp>
          <p:nvSpPr>
            <p:cNvPr id="30" name="Oval 29">
              <a:extLst>
                <a:ext uri="{FF2B5EF4-FFF2-40B4-BE49-F238E27FC236}">
                  <a16:creationId xmlns:a16="http://schemas.microsoft.com/office/drawing/2014/main" id="{BBB209C5-4EB5-F980-CA40-C8884D2E431B}"/>
                </a:ext>
              </a:extLst>
            </p:cNvPr>
            <p:cNvSpPr/>
            <p:nvPr/>
          </p:nvSpPr>
          <p:spPr>
            <a:xfrm>
              <a:off x="5095282" y="-246608"/>
              <a:ext cx="2236270" cy="2236270"/>
            </a:xfrm>
            <a:prstGeom prst="ellipse">
              <a:avLst/>
            </a:prstGeom>
            <a:solidFill>
              <a:srgbClr val="B547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2" name="TextBox 51">
              <a:extLst>
                <a:ext uri="{FF2B5EF4-FFF2-40B4-BE49-F238E27FC236}">
                  <a16:creationId xmlns:a16="http://schemas.microsoft.com/office/drawing/2014/main" id="{E8942626-421A-9008-1D18-03CE11F722F6}"/>
                </a:ext>
              </a:extLst>
            </p:cNvPr>
            <p:cNvSpPr txBox="1"/>
            <p:nvPr/>
          </p:nvSpPr>
          <p:spPr>
            <a:xfrm>
              <a:off x="5188298" y="28989"/>
              <a:ext cx="2050238" cy="1685077"/>
            </a:xfrm>
            <a:prstGeom prst="rect">
              <a:avLst/>
            </a:prstGeom>
            <a:noFill/>
          </p:spPr>
          <p:txBody>
            <a:bodyPr wrap="square">
              <a:spAutoFit/>
            </a:bodyPr>
            <a:lstStyle/>
            <a:p>
              <a:pPr marL="0" marR="0" lvl="0" indent="0" algn="ctr" defTabSz="1600200" rtl="0" eaLnBrk="1" fontAlgn="auto" latinLnBrk="0" hangingPunct="1">
                <a:lnSpc>
                  <a:spcPct val="150000"/>
                </a:lnSpc>
                <a:spcBef>
                  <a:spcPct val="0"/>
                </a:spcBef>
                <a:spcAft>
                  <a:spcPct val="35000"/>
                </a:spcAft>
                <a:buClrTx/>
                <a:buSzTx/>
                <a:buFontTx/>
                <a:buNone/>
                <a:tabLst/>
                <a:defRPr/>
              </a:pPr>
              <a:r>
                <a:rPr kumimoji="0" lang="ar-EG" sz="3600" b="0" i="0" u="none" strike="noStrike" kern="1200" cap="none" spc="0" normalizeH="0" baseline="0" noProof="0" dirty="0">
                  <a:ln>
                    <a:noFill/>
                  </a:ln>
                  <a:solidFill>
                    <a:prstClr val="white"/>
                  </a:solidFill>
                  <a:effectLst/>
                  <a:uLnTx/>
                  <a:uFillTx/>
                  <a:latin typeface="Kanz-al-Marjaan" panose="03020500000000000000" pitchFamily="66" charset="-78"/>
                  <a:ea typeface="+mn-ea"/>
                  <a:cs typeface="Kanz-al-Marjaan" panose="03020500000000000000" pitchFamily="66" charset="-78"/>
                </a:rPr>
                <a:t>حرام سي حفاظة</a:t>
              </a:r>
              <a:endParaRPr kumimoji="0" lang="en-US" sz="3600" b="0" i="0" u="none" strike="noStrike" kern="1200" cap="none" spc="0" normalizeH="0" baseline="0" noProof="0" dirty="0">
                <a:ln>
                  <a:noFill/>
                </a:ln>
                <a:solidFill>
                  <a:prstClr val="white"/>
                </a:solidFill>
                <a:effectLst/>
                <a:uLnTx/>
                <a:uFillTx/>
                <a:latin typeface="Kanz-al-Marjaan" panose="03020500000000000000" pitchFamily="66" charset="-78"/>
                <a:ea typeface="+mn-ea"/>
                <a:cs typeface="Kanz-al-Marjaan" panose="03020500000000000000" pitchFamily="66" charset="-78"/>
              </a:endParaRPr>
            </a:p>
          </p:txBody>
        </p:sp>
      </p:grpSp>
      <p:grpSp>
        <p:nvGrpSpPr>
          <p:cNvPr id="83" name="Group 82">
            <a:extLst>
              <a:ext uri="{FF2B5EF4-FFF2-40B4-BE49-F238E27FC236}">
                <a16:creationId xmlns:a16="http://schemas.microsoft.com/office/drawing/2014/main" id="{E209622B-EC24-AD50-9ADA-3993D7D4E78B}"/>
              </a:ext>
            </a:extLst>
          </p:cNvPr>
          <p:cNvGrpSpPr/>
          <p:nvPr/>
        </p:nvGrpSpPr>
        <p:grpSpPr>
          <a:xfrm>
            <a:off x="3223305" y="4680404"/>
            <a:ext cx="2520000" cy="2520000"/>
            <a:chOff x="3223305" y="4680404"/>
            <a:chExt cx="2520000" cy="2520000"/>
          </a:xfrm>
          <a:effectLst>
            <a:outerShdw blurRad="101600" dist="50800" dir="9000000" sx="102000" sy="102000" algn="ctr" rotWithShape="0">
              <a:prstClr val="black">
                <a:alpha val="50000"/>
              </a:prstClr>
            </a:outerShdw>
          </a:effectLst>
        </p:grpSpPr>
        <p:sp>
          <p:nvSpPr>
            <p:cNvPr id="36" name="Oval 35">
              <a:extLst>
                <a:ext uri="{FF2B5EF4-FFF2-40B4-BE49-F238E27FC236}">
                  <a16:creationId xmlns:a16="http://schemas.microsoft.com/office/drawing/2014/main" id="{2A7DB496-2521-05A3-37B9-FB8D00D71A42}"/>
                </a:ext>
              </a:extLst>
            </p:cNvPr>
            <p:cNvSpPr/>
            <p:nvPr/>
          </p:nvSpPr>
          <p:spPr>
            <a:xfrm>
              <a:off x="3223305" y="4680404"/>
              <a:ext cx="2520000" cy="2520000"/>
            </a:xfrm>
            <a:prstGeom prst="ellipse">
              <a:avLst/>
            </a:prstGeom>
            <a:solidFill>
              <a:srgbClr val="C78F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56" name="TextBox 55">
              <a:extLst>
                <a:ext uri="{FF2B5EF4-FFF2-40B4-BE49-F238E27FC236}">
                  <a16:creationId xmlns:a16="http://schemas.microsoft.com/office/drawing/2014/main" id="{0D6F1A7C-AA83-3D8C-D280-7EDDDFEA2CC5}"/>
                </a:ext>
              </a:extLst>
            </p:cNvPr>
            <p:cNvSpPr txBox="1"/>
            <p:nvPr/>
          </p:nvSpPr>
          <p:spPr>
            <a:xfrm>
              <a:off x="3223305" y="5699088"/>
              <a:ext cx="2520000" cy="482633"/>
            </a:xfrm>
            <a:prstGeom prst="rect">
              <a:avLst/>
            </a:prstGeom>
            <a:noFill/>
          </p:spPr>
          <p:txBody>
            <a:bodyPr wrap="square">
              <a:spAutoFit/>
            </a:bodyPr>
            <a:lstStyle/>
            <a:p>
              <a:pPr marL="0" marR="0" lvl="0" indent="0" algn="ctr" defTabSz="1244600" rtl="0" eaLnBrk="1" fontAlgn="auto" latinLnBrk="0" hangingPunct="1">
                <a:lnSpc>
                  <a:spcPct val="90000"/>
                </a:lnSpc>
                <a:spcBef>
                  <a:spcPct val="0"/>
                </a:spcBef>
                <a:spcAft>
                  <a:spcPct val="35000"/>
                </a:spcAft>
                <a:buClrTx/>
                <a:buSzTx/>
                <a:buFontTx/>
                <a:buNone/>
                <a:tabLst/>
                <a:defRPr/>
              </a:pPr>
              <a:r>
                <a:rPr lang="en-US" sz="2800" dirty="0">
                  <a:solidFill>
                    <a:prstClr val="white"/>
                  </a:solidFill>
                  <a:latin typeface="Garamond" panose="02020404030301010803" pitchFamily="18" charset="0"/>
                  <a:cs typeface="Kanz-al-Marjaan" panose="03020500000000000000" pitchFamily="66" charset="-78"/>
                </a:rPr>
                <a:t>Documentation</a:t>
              </a:r>
            </a:p>
          </p:txBody>
        </p:sp>
      </p:grpSp>
      <p:grpSp>
        <p:nvGrpSpPr>
          <p:cNvPr id="80" name="Group 79">
            <a:extLst>
              <a:ext uri="{FF2B5EF4-FFF2-40B4-BE49-F238E27FC236}">
                <a16:creationId xmlns:a16="http://schemas.microsoft.com/office/drawing/2014/main" id="{FF896B7E-C682-0062-1ED8-A9275F83406A}"/>
              </a:ext>
            </a:extLst>
          </p:cNvPr>
          <p:cNvGrpSpPr/>
          <p:nvPr/>
        </p:nvGrpSpPr>
        <p:grpSpPr>
          <a:xfrm>
            <a:off x="780929" y="338261"/>
            <a:ext cx="2361332" cy="2361332"/>
            <a:chOff x="780929" y="338261"/>
            <a:chExt cx="2361332" cy="2361332"/>
          </a:xfrm>
          <a:effectLst>
            <a:outerShdw blurRad="101600" dist="50800" dir="9000000" sx="102000" sy="102000" algn="ctr" rotWithShape="0">
              <a:prstClr val="black">
                <a:alpha val="50000"/>
              </a:prstClr>
            </a:outerShdw>
          </a:effectLst>
        </p:grpSpPr>
        <p:sp>
          <p:nvSpPr>
            <p:cNvPr id="29" name="Oval 28">
              <a:extLst>
                <a:ext uri="{FF2B5EF4-FFF2-40B4-BE49-F238E27FC236}">
                  <a16:creationId xmlns:a16="http://schemas.microsoft.com/office/drawing/2014/main" id="{57520E60-684E-7D02-2E07-C9AD48FF66AA}"/>
                </a:ext>
              </a:extLst>
            </p:cNvPr>
            <p:cNvSpPr/>
            <p:nvPr/>
          </p:nvSpPr>
          <p:spPr>
            <a:xfrm>
              <a:off x="780929" y="338261"/>
              <a:ext cx="2361332" cy="2361332"/>
            </a:xfrm>
            <a:prstGeom prst="ellipse">
              <a:avLst/>
            </a:prstGeom>
            <a:solidFill>
              <a:srgbClr val="747F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0" name="TextBox 59">
              <a:extLst>
                <a:ext uri="{FF2B5EF4-FFF2-40B4-BE49-F238E27FC236}">
                  <a16:creationId xmlns:a16="http://schemas.microsoft.com/office/drawing/2014/main" id="{9C17F55E-B35A-45ED-62A0-B310D7BB4995}"/>
                </a:ext>
              </a:extLst>
            </p:cNvPr>
            <p:cNvSpPr txBox="1"/>
            <p:nvPr/>
          </p:nvSpPr>
          <p:spPr>
            <a:xfrm>
              <a:off x="1063226" y="1041874"/>
              <a:ext cx="1801385" cy="954107"/>
            </a:xfrm>
            <a:prstGeom prst="rect">
              <a:avLst/>
            </a:prstGeom>
            <a:noFill/>
          </p:spPr>
          <p:txBody>
            <a:bodyPr wrap="square">
              <a:spAutoFit/>
            </a:bodyPr>
            <a:lstStyle/>
            <a:p>
              <a:pPr marL="0" marR="0" lvl="0" indent="0" algn="ctr" defTabSz="1244600" rtl="0" eaLnBrk="1" fontAlgn="auto" latinLnBrk="0" hangingPunct="1">
                <a:spcBef>
                  <a:spcPct val="0"/>
                </a:spcBef>
                <a:spcAft>
                  <a:spcPct val="350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Garamond" panose="02020404030301010803" pitchFamily="18" charset="0"/>
                  <a:ea typeface="Calibri" panose="020F0502020204030204" pitchFamily="34" charset="0"/>
                  <a:cs typeface="Calibri" panose="020F0502020204030204" pitchFamily="34" charset="0"/>
                </a:rPr>
                <a:t>Safe</a:t>
              </a:r>
              <a:r>
                <a:rPr lang="en-US" sz="2800" dirty="0">
                  <a:solidFill>
                    <a:prstClr val="white"/>
                  </a:solidFill>
                  <a:latin typeface="Garamond" panose="02020404030301010803" pitchFamily="18" charset="0"/>
                  <a:ea typeface="Calibri" panose="020F0502020204030204" pitchFamily="34" charset="0"/>
                  <a:cs typeface="Calibri" panose="020F0502020204030204" pitchFamily="34" charset="0"/>
                </a:rPr>
                <a:t> </a:t>
              </a:r>
              <a:r>
                <a:rPr kumimoji="0" lang="en-US" sz="2800" b="0" i="0" u="none" strike="noStrike" kern="1200" cap="none" spc="0" normalizeH="0" baseline="0" noProof="0" dirty="0">
                  <a:ln>
                    <a:noFill/>
                  </a:ln>
                  <a:solidFill>
                    <a:prstClr val="white"/>
                  </a:solidFill>
                  <a:effectLst/>
                  <a:uLnTx/>
                  <a:uFillTx/>
                  <a:latin typeface="Garamond" panose="02020404030301010803" pitchFamily="18" charset="0"/>
                  <a:ea typeface="Calibri" panose="020F0502020204030204" pitchFamily="34" charset="0"/>
                  <a:cs typeface="Calibri" panose="020F0502020204030204" pitchFamily="34" charset="0"/>
                </a:rPr>
                <a:t>Investment</a:t>
              </a:r>
            </a:p>
          </p:txBody>
        </p:sp>
      </p:grpSp>
      <p:grpSp>
        <p:nvGrpSpPr>
          <p:cNvPr id="79" name="Group 78">
            <a:extLst>
              <a:ext uri="{FF2B5EF4-FFF2-40B4-BE49-F238E27FC236}">
                <a16:creationId xmlns:a16="http://schemas.microsoft.com/office/drawing/2014/main" id="{CE0B001C-1458-4E62-593C-9F149E012BE6}"/>
              </a:ext>
            </a:extLst>
          </p:cNvPr>
          <p:cNvGrpSpPr/>
          <p:nvPr/>
        </p:nvGrpSpPr>
        <p:grpSpPr>
          <a:xfrm>
            <a:off x="2690920" y="1370593"/>
            <a:ext cx="1818282" cy="1801385"/>
            <a:chOff x="2690920" y="1370593"/>
            <a:chExt cx="1818282" cy="1801385"/>
          </a:xfrm>
          <a:effectLst>
            <a:outerShdw blurRad="101600" dist="50800" dir="9000000" sx="102000" sy="102000" algn="ctr" rotWithShape="0">
              <a:prstClr val="black">
                <a:alpha val="50000"/>
              </a:prstClr>
            </a:outerShdw>
          </a:effectLst>
        </p:grpSpPr>
        <p:sp>
          <p:nvSpPr>
            <p:cNvPr id="31" name="Oval 30">
              <a:extLst>
                <a:ext uri="{FF2B5EF4-FFF2-40B4-BE49-F238E27FC236}">
                  <a16:creationId xmlns:a16="http://schemas.microsoft.com/office/drawing/2014/main" id="{4470D9F7-66C3-C9F9-F69A-295A2931C1D4}"/>
                </a:ext>
              </a:extLst>
            </p:cNvPr>
            <p:cNvSpPr/>
            <p:nvPr/>
          </p:nvSpPr>
          <p:spPr>
            <a:xfrm>
              <a:off x="2707817" y="1370593"/>
              <a:ext cx="1801385" cy="1801385"/>
            </a:xfrm>
            <a:prstGeom prst="ellipse">
              <a:avLst/>
            </a:prstGeom>
            <a:solidFill>
              <a:srgbClr val="1F33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4" name="TextBox 63">
              <a:extLst>
                <a:ext uri="{FF2B5EF4-FFF2-40B4-BE49-F238E27FC236}">
                  <a16:creationId xmlns:a16="http://schemas.microsoft.com/office/drawing/2014/main" id="{C1CF93B5-2FDE-9914-AA73-FE7D6AE8ACB9}"/>
                </a:ext>
              </a:extLst>
            </p:cNvPr>
            <p:cNvSpPr txBox="1"/>
            <p:nvPr/>
          </p:nvSpPr>
          <p:spPr>
            <a:xfrm>
              <a:off x="2690920" y="1835812"/>
              <a:ext cx="1801385" cy="1001043"/>
            </a:xfrm>
            <a:prstGeom prst="rect">
              <a:avLst/>
            </a:prstGeom>
            <a:noFill/>
          </p:spPr>
          <p:txBody>
            <a:bodyPr wrap="square">
              <a:spAutoFit/>
            </a:bodyPr>
            <a:lstStyle/>
            <a:p>
              <a:pPr marL="0" marR="0" lvl="0" indent="0" algn="ctr" defTabSz="1600200" rtl="1" eaLnBrk="1" fontAlgn="auto" latinLnBrk="0" hangingPunct="1">
                <a:lnSpc>
                  <a:spcPct val="70000"/>
                </a:lnSpc>
                <a:spcBef>
                  <a:spcPct val="0"/>
                </a:spcBef>
                <a:spcAft>
                  <a:spcPct val="35000"/>
                </a:spcAft>
                <a:buClrTx/>
                <a:buSzTx/>
                <a:buFontTx/>
                <a:buNone/>
                <a:tabLst/>
                <a:defRPr/>
              </a:pPr>
              <a:r>
                <a:rPr kumimoji="0" lang="ar-EG" sz="3600" b="0" i="0" u="none" strike="noStrike" kern="1200" cap="none" spc="0" normalizeH="0" baseline="0" noProof="0" dirty="0">
                  <a:ln>
                    <a:noFill/>
                  </a:ln>
                  <a:solidFill>
                    <a:prstClr val="white"/>
                  </a:solidFill>
                  <a:effectLst/>
                  <a:uLnTx/>
                  <a:uFillTx/>
                  <a:latin typeface="Kanz-al-Marjaan" panose="03020500000000000000" pitchFamily="66" charset="-78"/>
                  <a:ea typeface="+mn-ea"/>
                  <a:cs typeface="Kanz-al-Marjaan" panose="03020500000000000000" pitchFamily="66" charset="-78"/>
                </a:rPr>
                <a:t>بركة</a:t>
              </a:r>
              <a:endParaRPr kumimoji="0" lang="en-US" sz="3600" b="0" i="0" u="none" strike="noStrike" kern="1200" cap="none" spc="0" normalizeH="0" baseline="0" noProof="0" dirty="0">
                <a:ln>
                  <a:noFill/>
                </a:ln>
                <a:solidFill>
                  <a:prstClr val="white"/>
                </a:solidFill>
                <a:effectLst/>
                <a:uLnTx/>
                <a:uFillTx/>
                <a:latin typeface="Kanz-al-Marjaan" panose="03020500000000000000" pitchFamily="66" charset="-78"/>
                <a:ea typeface="+mn-ea"/>
                <a:cs typeface="Kanz-al-Marjaan" panose="03020500000000000000" pitchFamily="66" charset="-78"/>
              </a:endParaRPr>
            </a:p>
            <a:p>
              <a:pPr marL="0" marR="0" lvl="0" indent="0" algn="ctr" defTabSz="1600200" rtl="1" eaLnBrk="1" fontAlgn="auto" latinLnBrk="0" hangingPunct="1">
                <a:lnSpc>
                  <a:spcPct val="70000"/>
                </a:lnSpc>
                <a:spcBef>
                  <a:spcPct val="0"/>
                </a:spcBef>
                <a:spcAft>
                  <a:spcPct val="35000"/>
                </a:spcAft>
                <a:buClrTx/>
                <a:buSzTx/>
                <a:buFontTx/>
                <a:buNone/>
                <a:tabLst/>
                <a:defRPr/>
              </a:pPr>
              <a:r>
                <a:rPr lang="en-US" sz="2800" dirty="0">
                  <a:solidFill>
                    <a:prstClr val="white"/>
                  </a:solidFill>
                  <a:latin typeface="Garamond" panose="02020404030301010803" pitchFamily="18" charset="0"/>
                  <a:cs typeface="Kanz-al-Marjaan" panose="03020500000000000000" pitchFamily="66" charset="-78"/>
                </a:rPr>
                <a:t>Growth</a:t>
              </a:r>
              <a:endParaRPr kumimoji="0" lang="en-US" sz="2800" b="0" u="none" strike="noStrike" kern="1200" cap="none" spc="0" normalizeH="0" baseline="0" noProof="0" dirty="0">
                <a:ln>
                  <a:noFill/>
                </a:ln>
                <a:solidFill>
                  <a:prstClr val="white"/>
                </a:solidFill>
                <a:uLnTx/>
                <a:uFillTx/>
                <a:latin typeface="Garamond" panose="02020404030301010803" pitchFamily="18" charset="0"/>
                <a:cs typeface="Kanz-al-Marjaan" panose="03020500000000000000" pitchFamily="66" charset="-78"/>
              </a:endParaRPr>
            </a:p>
          </p:txBody>
        </p:sp>
      </p:grpSp>
      <p:grpSp>
        <p:nvGrpSpPr>
          <p:cNvPr id="82" name="Group 81">
            <a:extLst>
              <a:ext uri="{FF2B5EF4-FFF2-40B4-BE49-F238E27FC236}">
                <a16:creationId xmlns:a16="http://schemas.microsoft.com/office/drawing/2014/main" id="{04781678-583B-81BE-DE47-D150575FCC89}"/>
              </a:ext>
            </a:extLst>
          </p:cNvPr>
          <p:cNvGrpSpPr/>
          <p:nvPr/>
        </p:nvGrpSpPr>
        <p:grpSpPr>
          <a:xfrm>
            <a:off x="9369056" y="1331201"/>
            <a:ext cx="2148368" cy="2097799"/>
            <a:chOff x="9699560" y="1331201"/>
            <a:chExt cx="2148368" cy="2097799"/>
          </a:xfrm>
          <a:effectLst>
            <a:outerShdw blurRad="101600" dist="50800" dir="9000000" sx="102000" sy="102000" algn="ctr" rotWithShape="0">
              <a:prstClr val="black">
                <a:alpha val="50000"/>
              </a:prstClr>
            </a:outerShdw>
          </a:effectLst>
        </p:grpSpPr>
        <p:sp>
          <p:nvSpPr>
            <p:cNvPr id="34" name="Oval 33">
              <a:extLst>
                <a:ext uri="{FF2B5EF4-FFF2-40B4-BE49-F238E27FC236}">
                  <a16:creationId xmlns:a16="http://schemas.microsoft.com/office/drawing/2014/main" id="{384863F0-CCE0-B06D-A654-950CBF65EC88}"/>
                </a:ext>
              </a:extLst>
            </p:cNvPr>
            <p:cNvSpPr/>
            <p:nvPr/>
          </p:nvSpPr>
          <p:spPr>
            <a:xfrm>
              <a:off x="9724845" y="1331201"/>
              <a:ext cx="2097799" cy="2097799"/>
            </a:xfrm>
            <a:prstGeom prst="ellipse">
              <a:avLst/>
            </a:prstGeom>
            <a:solidFill>
              <a:srgbClr val="E6B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8" name="TextBox 67">
              <a:extLst>
                <a:ext uri="{FF2B5EF4-FFF2-40B4-BE49-F238E27FC236}">
                  <a16:creationId xmlns:a16="http://schemas.microsoft.com/office/drawing/2014/main" id="{938D880B-081D-7619-DCD5-907B20BA129C}"/>
                </a:ext>
              </a:extLst>
            </p:cNvPr>
            <p:cNvSpPr txBox="1"/>
            <p:nvPr/>
          </p:nvSpPr>
          <p:spPr>
            <a:xfrm>
              <a:off x="9699560" y="1944212"/>
              <a:ext cx="2148368" cy="871777"/>
            </a:xfrm>
            <a:prstGeom prst="rect">
              <a:avLst/>
            </a:prstGeom>
            <a:noFill/>
          </p:spPr>
          <p:txBody>
            <a:bodyPr wrap="square">
              <a:spAutoFit/>
            </a:bodyPr>
            <a:lstStyle/>
            <a:p>
              <a:pPr marL="0" marR="0" lvl="0" indent="0" algn="ctr" defTabSz="1244600" rtl="0" eaLnBrk="1" fontAlgn="auto" latinLnBrk="0" hangingPunct="1">
                <a:lnSpc>
                  <a:spcPct val="90000"/>
                </a:lnSpc>
                <a:spcBef>
                  <a:spcPct val="0"/>
                </a:spcBef>
                <a:spcAft>
                  <a:spcPct val="35000"/>
                </a:spcAft>
                <a:buClrTx/>
                <a:buSzTx/>
                <a:buFontTx/>
                <a:buNone/>
                <a:tabLst/>
                <a:defRPr/>
              </a:pPr>
              <a:r>
                <a:rPr lang="en-US" sz="2800" dirty="0">
                  <a:solidFill>
                    <a:schemeClr val="bg1"/>
                  </a:solidFill>
                  <a:latin typeface="Garamond" panose="02020404030301010803" pitchFamily="18" charset="0"/>
                  <a:cs typeface="Kanz-al-Marjaan" panose="03020500000000000000" pitchFamily="66" charset="-78"/>
                </a:rPr>
                <a:t>Peace of mind</a:t>
              </a:r>
            </a:p>
          </p:txBody>
        </p:sp>
      </p:grpSp>
      <p:grpSp>
        <p:nvGrpSpPr>
          <p:cNvPr id="81" name="Group 80">
            <a:extLst>
              <a:ext uri="{FF2B5EF4-FFF2-40B4-BE49-F238E27FC236}">
                <a16:creationId xmlns:a16="http://schemas.microsoft.com/office/drawing/2014/main" id="{9110C450-A1D2-A706-2B1C-E12BDF831ECE}"/>
              </a:ext>
            </a:extLst>
          </p:cNvPr>
          <p:cNvGrpSpPr/>
          <p:nvPr/>
        </p:nvGrpSpPr>
        <p:grpSpPr>
          <a:xfrm>
            <a:off x="7386804" y="1180232"/>
            <a:ext cx="1519361" cy="1519361"/>
            <a:chOff x="8100163" y="896540"/>
            <a:chExt cx="1519361" cy="1519361"/>
          </a:xfrm>
          <a:effectLst>
            <a:outerShdw blurRad="101600" dist="50800" dir="9000000" sx="102000" sy="102000" algn="ctr" rotWithShape="0">
              <a:prstClr val="black">
                <a:alpha val="50000"/>
              </a:prstClr>
            </a:outerShdw>
          </a:effectLst>
        </p:grpSpPr>
        <p:sp>
          <p:nvSpPr>
            <p:cNvPr id="32" name="Oval 31">
              <a:extLst>
                <a:ext uri="{FF2B5EF4-FFF2-40B4-BE49-F238E27FC236}">
                  <a16:creationId xmlns:a16="http://schemas.microsoft.com/office/drawing/2014/main" id="{843CA507-F429-A1FB-7117-FEE47AA85BC5}"/>
                </a:ext>
              </a:extLst>
            </p:cNvPr>
            <p:cNvSpPr/>
            <p:nvPr/>
          </p:nvSpPr>
          <p:spPr>
            <a:xfrm>
              <a:off x="8100163" y="896540"/>
              <a:ext cx="1519361" cy="1519361"/>
            </a:xfrm>
            <a:prstGeom prst="ellipse">
              <a:avLst/>
            </a:prstGeom>
            <a:solidFill>
              <a:srgbClr val="5C75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72" name="TextBox 71">
              <a:extLst>
                <a:ext uri="{FF2B5EF4-FFF2-40B4-BE49-F238E27FC236}">
                  <a16:creationId xmlns:a16="http://schemas.microsoft.com/office/drawing/2014/main" id="{E751E1E9-692B-1647-42C8-16FE7AC15459}"/>
                </a:ext>
              </a:extLst>
            </p:cNvPr>
            <p:cNvSpPr txBox="1"/>
            <p:nvPr/>
          </p:nvSpPr>
          <p:spPr>
            <a:xfrm>
              <a:off x="8163988" y="1414231"/>
              <a:ext cx="1391710" cy="483979"/>
            </a:xfrm>
            <a:prstGeom prst="rect">
              <a:avLst/>
            </a:prstGeom>
            <a:noFill/>
          </p:spPr>
          <p:txBody>
            <a:bodyPr wrap="square">
              <a:sp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Garamond" panose="02020404030301010803" pitchFamily="18" charset="0"/>
                  <a:cs typeface="Kanz-al-Marjaan" panose="03020500000000000000" pitchFamily="66" charset="-78"/>
                </a:rPr>
                <a:t>Clarity</a:t>
              </a:r>
            </a:p>
          </p:txBody>
        </p:sp>
      </p:grpSp>
      <p:grpSp>
        <p:nvGrpSpPr>
          <p:cNvPr id="77" name="Group 76">
            <a:extLst>
              <a:ext uri="{FF2B5EF4-FFF2-40B4-BE49-F238E27FC236}">
                <a16:creationId xmlns:a16="http://schemas.microsoft.com/office/drawing/2014/main" id="{76FC6018-8081-B04F-C2C3-A70D6B4C871E}"/>
              </a:ext>
            </a:extLst>
          </p:cNvPr>
          <p:cNvGrpSpPr/>
          <p:nvPr/>
        </p:nvGrpSpPr>
        <p:grpSpPr>
          <a:xfrm>
            <a:off x="8024445" y="2836855"/>
            <a:ext cx="2753618" cy="2753618"/>
            <a:chOff x="8020126" y="2645264"/>
            <a:chExt cx="2753618" cy="2753618"/>
          </a:xfrm>
          <a:effectLst>
            <a:outerShdw blurRad="101600" dist="50800" dir="9000000" sx="102000" sy="102000" algn="ctr" rotWithShape="0">
              <a:prstClr val="black">
                <a:alpha val="50000"/>
              </a:prstClr>
            </a:outerShdw>
          </a:effectLst>
        </p:grpSpPr>
        <p:sp>
          <p:nvSpPr>
            <p:cNvPr id="33" name="Oval 32">
              <a:extLst>
                <a:ext uri="{FF2B5EF4-FFF2-40B4-BE49-F238E27FC236}">
                  <a16:creationId xmlns:a16="http://schemas.microsoft.com/office/drawing/2014/main" id="{70B8118F-217B-8FA2-679F-6FA80EBCAEF7}"/>
                </a:ext>
              </a:extLst>
            </p:cNvPr>
            <p:cNvSpPr/>
            <p:nvPr/>
          </p:nvSpPr>
          <p:spPr>
            <a:xfrm>
              <a:off x="8020126" y="2645264"/>
              <a:ext cx="2753618" cy="2753618"/>
            </a:xfrm>
            <a:prstGeom prst="ellipse">
              <a:avLst/>
            </a:prstGeom>
            <a:solidFill>
              <a:srgbClr val="004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8" name="TextBox 47">
              <a:extLst>
                <a:ext uri="{FF2B5EF4-FFF2-40B4-BE49-F238E27FC236}">
                  <a16:creationId xmlns:a16="http://schemas.microsoft.com/office/drawing/2014/main" id="{0BF8EFC1-95B0-6FDF-9F42-AF2C699B2578}"/>
                </a:ext>
              </a:extLst>
            </p:cNvPr>
            <p:cNvSpPr txBox="1"/>
            <p:nvPr/>
          </p:nvSpPr>
          <p:spPr>
            <a:xfrm>
              <a:off x="8100163" y="3662744"/>
              <a:ext cx="2593544" cy="718658"/>
            </a:xfrm>
            <a:prstGeom prst="rect">
              <a:avLst/>
            </a:prstGeom>
            <a:noFill/>
          </p:spPr>
          <p:txBody>
            <a:bodyPr wrap="square">
              <a:sp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kumimoji="0" lang="ar-EG"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rPr>
                <a:t>رزا انسس دعاء</a:t>
              </a:r>
              <a:endParaRPr kumimoji="0" 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Kanz-al-Marjaan" panose="03020500000000000000" pitchFamily="66" charset="-78"/>
                <a:ea typeface="+mn-ea"/>
                <a:cs typeface="Kanz-al-Marjaan" panose="03020500000000000000" pitchFamily="66" charset="-78"/>
              </a:endParaRPr>
            </a:p>
          </p:txBody>
        </p:sp>
      </p:grpSp>
      <p:grpSp>
        <p:nvGrpSpPr>
          <p:cNvPr id="85" name="Group 84">
            <a:extLst>
              <a:ext uri="{FF2B5EF4-FFF2-40B4-BE49-F238E27FC236}">
                <a16:creationId xmlns:a16="http://schemas.microsoft.com/office/drawing/2014/main" id="{75532568-0F5A-6A7B-67F6-107D4CE1245A}"/>
              </a:ext>
            </a:extLst>
          </p:cNvPr>
          <p:cNvGrpSpPr/>
          <p:nvPr/>
        </p:nvGrpSpPr>
        <p:grpSpPr>
          <a:xfrm>
            <a:off x="6404685" y="4869093"/>
            <a:ext cx="1811366" cy="1811366"/>
            <a:chOff x="6800943" y="5057304"/>
            <a:chExt cx="1811366" cy="1811366"/>
          </a:xfrm>
          <a:effectLst>
            <a:outerShdw blurRad="101600" dist="50800" dir="9000000" sx="102000" sy="102000" algn="ctr" rotWithShape="0">
              <a:prstClr val="black">
                <a:alpha val="50000"/>
              </a:prstClr>
            </a:outerShdw>
          </a:effectLst>
        </p:grpSpPr>
        <p:sp>
          <p:nvSpPr>
            <p:cNvPr id="37" name="Oval 36">
              <a:extLst>
                <a:ext uri="{FF2B5EF4-FFF2-40B4-BE49-F238E27FC236}">
                  <a16:creationId xmlns:a16="http://schemas.microsoft.com/office/drawing/2014/main" id="{7E1F85CD-A98E-8CD4-5326-09AC230875BC}"/>
                </a:ext>
              </a:extLst>
            </p:cNvPr>
            <p:cNvSpPr/>
            <p:nvPr/>
          </p:nvSpPr>
          <p:spPr>
            <a:xfrm>
              <a:off x="6800943" y="5057304"/>
              <a:ext cx="1811366" cy="1811366"/>
            </a:xfrm>
            <a:prstGeom prst="ellipse">
              <a:avLst/>
            </a:prstGeom>
            <a:solidFill>
              <a:srgbClr val="85AB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76" name="TextBox 75">
              <a:extLst>
                <a:ext uri="{FF2B5EF4-FFF2-40B4-BE49-F238E27FC236}">
                  <a16:creationId xmlns:a16="http://schemas.microsoft.com/office/drawing/2014/main" id="{7FD7FA64-8F40-B041-855B-1D04081FCEE9}"/>
                </a:ext>
              </a:extLst>
            </p:cNvPr>
            <p:cNvSpPr txBox="1"/>
            <p:nvPr/>
          </p:nvSpPr>
          <p:spPr>
            <a:xfrm>
              <a:off x="6961819" y="5362823"/>
              <a:ext cx="1489614" cy="1200329"/>
            </a:xfrm>
            <a:prstGeom prst="rect">
              <a:avLst/>
            </a:prstGeom>
            <a:noFill/>
          </p:spPr>
          <p:txBody>
            <a:bodyPr wrap="square">
              <a:spAutoFit/>
            </a:bodyPr>
            <a:lstStyle/>
            <a:p>
              <a:pPr marL="0" marR="0" lvl="0" indent="0" algn="ctr" defTabSz="1600200" rtl="1" eaLnBrk="1" fontAlgn="auto" latinLnBrk="0" hangingPunct="1">
                <a:spcBef>
                  <a:spcPct val="0"/>
                </a:spcBef>
                <a:spcAft>
                  <a:spcPct val="35000"/>
                </a:spcAft>
                <a:buClrTx/>
                <a:buSzTx/>
                <a:buFontTx/>
                <a:buNone/>
                <a:tabLst/>
                <a:defRPr/>
              </a:pPr>
              <a:r>
                <a:rPr kumimoji="0" lang="ar-EG" sz="3600" b="0" i="0" u="none" strike="noStrike" kern="1200" cap="none" spc="0" normalizeH="0" baseline="0" noProof="0" dirty="0">
                  <a:ln>
                    <a:noFill/>
                  </a:ln>
                  <a:solidFill>
                    <a:prstClr val="white"/>
                  </a:solidFill>
                  <a:effectLst/>
                  <a:uLnTx/>
                  <a:uFillTx/>
                  <a:latin typeface="Kanz-al-Marjaan" panose="03020500000000000000" pitchFamily="66" charset="-78"/>
                  <a:ea typeface="+mn-ea"/>
                  <a:cs typeface="Kanz-al-Marjaan" panose="03020500000000000000" pitchFamily="66" charset="-78"/>
                </a:rPr>
                <a:t>جهككراؤ</a:t>
              </a:r>
              <a:r>
                <a:rPr kumimoji="0" lang="en-US" sz="3600" b="0" i="0" u="none" strike="noStrike" kern="1200" cap="none" spc="0" normalizeH="0" baseline="0" noProof="0" dirty="0">
                  <a:ln>
                    <a:noFill/>
                  </a:ln>
                  <a:solidFill>
                    <a:prstClr val="white"/>
                  </a:solidFill>
                  <a:effectLst/>
                  <a:uLnTx/>
                  <a:uFillTx/>
                  <a:latin typeface="Kanz-al-Marjaan" panose="03020500000000000000" pitchFamily="66" charset="-78"/>
                  <a:ea typeface="+mn-ea"/>
                  <a:cs typeface="Kanz-al-Marjaan" panose="03020500000000000000" pitchFamily="66" charset="-78"/>
                </a:rPr>
                <a:t> </a:t>
              </a:r>
              <a:r>
                <a:rPr kumimoji="0" lang="ar-EG" sz="3600" b="0" i="0" u="none" strike="noStrike" kern="1200" cap="none" spc="0" normalizeH="0" baseline="0" noProof="0" dirty="0">
                  <a:ln>
                    <a:noFill/>
                  </a:ln>
                  <a:solidFill>
                    <a:prstClr val="white"/>
                  </a:solidFill>
                  <a:effectLst/>
                  <a:uLnTx/>
                  <a:uFillTx/>
                  <a:latin typeface="Kanz-al-Marjaan" panose="03020500000000000000" pitchFamily="66" charset="-78"/>
                  <a:ea typeface="+mn-ea"/>
                  <a:cs typeface="Kanz-al-Marjaan" panose="03020500000000000000" pitchFamily="66" charset="-78"/>
                </a:rPr>
                <a:t>سي بححاؤ</a:t>
              </a:r>
              <a:endParaRPr kumimoji="0" lang="en-US" sz="3600" b="0" i="0" u="none" strike="noStrike" kern="1200" cap="none" spc="0" normalizeH="0" baseline="0" noProof="0" dirty="0">
                <a:ln>
                  <a:noFill/>
                </a:ln>
                <a:solidFill>
                  <a:prstClr val="white"/>
                </a:solidFill>
                <a:effectLst/>
                <a:uLnTx/>
                <a:uFillTx/>
                <a:latin typeface="Kanz-al-Marjaan" panose="03020500000000000000" pitchFamily="66" charset="-78"/>
                <a:ea typeface="+mn-ea"/>
                <a:cs typeface="Kanz-al-Marjaan" panose="03020500000000000000" pitchFamily="66" charset="-78"/>
              </a:endParaRPr>
            </a:p>
          </p:txBody>
        </p:sp>
      </p:grpSp>
      <p:sp>
        <p:nvSpPr>
          <p:cNvPr id="86" name="Oval 85">
            <a:extLst>
              <a:ext uri="{FF2B5EF4-FFF2-40B4-BE49-F238E27FC236}">
                <a16:creationId xmlns:a16="http://schemas.microsoft.com/office/drawing/2014/main" id="{2D99B1DF-2567-5233-95C5-8ECCD7DC5E7A}"/>
              </a:ext>
            </a:extLst>
          </p:cNvPr>
          <p:cNvSpPr/>
          <p:nvPr/>
        </p:nvSpPr>
        <p:spPr>
          <a:xfrm>
            <a:off x="4078705" y="529389"/>
            <a:ext cx="841204" cy="841204"/>
          </a:xfrm>
          <a:prstGeom prst="ellipse">
            <a:avLst/>
          </a:prstGeom>
          <a:solidFill>
            <a:srgbClr val="FFFFFF"/>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7" name="Oval 86">
            <a:extLst>
              <a:ext uri="{FF2B5EF4-FFF2-40B4-BE49-F238E27FC236}">
                <a16:creationId xmlns:a16="http://schemas.microsoft.com/office/drawing/2014/main" id="{1CACE99D-6F69-6443-109C-26BDF0C3EC87}"/>
              </a:ext>
            </a:extLst>
          </p:cNvPr>
          <p:cNvSpPr/>
          <p:nvPr/>
        </p:nvSpPr>
        <p:spPr>
          <a:xfrm>
            <a:off x="9030363" y="553103"/>
            <a:ext cx="841204" cy="841204"/>
          </a:xfrm>
          <a:prstGeom prst="ellipse">
            <a:avLst/>
          </a:prstGeom>
          <a:solidFill>
            <a:srgbClr val="FFFFFF"/>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8" name="Oval 87">
            <a:extLst>
              <a:ext uri="{FF2B5EF4-FFF2-40B4-BE49-F238E27FC236}">
                <a16:creationId xmlns:a16="http://schemas.microsoft.com/office/drawing/2014/main" id="{EA38EC19-7101-F0D7-EC97-4DAF62FA658B}"/>
              </a:ext>
            </a:extLst>
          </p:cNvPr>
          <p:cNvSpPr/>
          <p:nvPr/>
        </p:nvSpPr>
        <p:spPr>
          <a:xfrm>
            <a:off x="3120298" y="4866277"/>
            <a:ext cx="555962" cy="555962"/>
          </a:xfrm>
          <a:prstGeom prst="ellipse">
            <a:avLst/>
          </a:prstGeom>
          <a:solidFill>
            <a:srgbClr val="FFFFFF"/>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9" name="Oval 88">
            <a:extLst>
              <a:ext uri="{FF2B5EF4-FFF2-40B4-BE49-F238E27FC236}">
                <a16:creationId xmlns:a16="http://schemas.microsoft.com/office/drawing/2014/main" id="{5DF6FDA6-353A-3E19-F4C7-7FECD95D6F09}"/>
              </a:ext>
            </a:extLst>
          </p:cNvPr>
          <p:cNvSpPr/>
          <p:nvPr/>
        </p:nvSpPr>
        <p:spPr>
          <a:xfrm>
            <a:off x="2121737" y="2998552"/>
            <a:ext cx="568892" cy="568892"/>
          </a:xfrm>
          <a:prstGeom prst="ellipse">
            <a:avLst/>
          </a:prstGeom>
          <a:solidFill>
            <a:srgbClr val="FFFFFF"/>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90" name="Oval 89">
            <a:extLst>
              <a:ext uri="{FF2B5EF4-FFF2-40B4-BE49-F238E27FC236}">
                <a16:creationId xmlns:a16="http://schemas.microsoft.com/office/drawing/2014/main" id="{5C790696-4998-B8E5-D531-C774FCAAFC64}"/>
              </a:ext>
            </a:extLst>
          </p:cNvPr>
          <p:cNvSpPr/>
          <p:nvPr/>
        </p:nvSpPr>
        <p:spPr>
          <a:xfrm>
            <a:off x="3884082" y="3297562"/>
            <a:ext cx="841204" cy="841204"/>
          </a:xfrm>
          <a:prstGeom prst="ellipse">
            <a:avLst/>
          </a:prstGeom>
          <a:solidFill>
            <a:srgbClr val="FFFFFF"/>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91" name="Oval 90">
            <a:extLst>
              <a:ext uri="{FF2B5EF4-FFF2-40B4-BE49-F238E27FC236}">
                <a16:creationId xmlns:a16="http://schemas.microsoft.com/office/drawing/2014/main" id="{23D5F44C-FD39-F6F4-930F-4DF7D7B74B67}"/>
              </a:ext>
            </a:extLst>
          </p:cNvPr>
          <p:cNvSpPr/>
          <p:nvPr/>
        </p:nvSpPr>
        <p:spPr>
          <a:xfrm>
            <a:off x="8553137" y="5699088"/>
            <a:ext cx="841204" cy="841204"/>
          </a:xfrm>
          <a:prstGeom prst="ellipse">
            <a:avLst/>
          </a:prstGeom>
          <a:solidFill>
            <a:srgbClr val="FFFFFF"/>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18" name="Group 17">
            <a:extLst>
              <a:ext uri="{FF2B5EF4-FFF2-40B4-BE49-F238E27FC236}">
                <a16:creationId xmlns:a16="http://schemas.microsoft.com/office/drawing/2014/main" id="{6BD8A07A-CC12-EB46-F5D3-6A25604C5DFF}"/>
              </a:ext>
            </a:extLst>
          </p:cNvPr>
          <p:cNvGrpSpPr/>
          <p:nvPr/>
        </p:nvGrpSpPr>
        <p:grpSpPr>
          <a:xfrm>
            <a:off x="4694057" y="2027057"/>
            <a:ext cx="2803887" cy="2803887"/>
            <a:chOff x="4485373" y="1818373"/>
            <a:chExt cx="3221254" cy="3221254"/>
          </a:xfrm>
          <a:effectLst>
            <a:outerShdw blurRad="101600" dist="50800" dir="9000000" sx="102000" sy="102000" algn="ctr" rotWithShape="0">
              <a:prstClr val="black">
                <a:alpha val="50000"/>
              </a:prstClr>
            </a:outerShdw>
          </a:effectLst>
        </p:grpSpPr>
        <p:sp>
          <p:nvSpPr>
            <p:cNvPr id="12" name="Oval 11">
              <a:extLst>
                <a:ext uri="{FF2B5EF4-FFF2-40B4-BE49-F238E27FC236}">
                  <a16:creationId xmlns:a16="http://schemas.microsoft.com/office/drawing/2014/main" id="{64B1A625-4D05-1041-A508-787AA5F5FAFA}"/>
                </a:ext>
              </a:extLst>
            </p:cNvPr>
            <p:cNvSpPr/>
            <p:nvPr/>
          </p:nvSpPr>
          <p:spPr>
            <a:xfrm>
              <a:off x="4485373" y="1818373"/>
              <a:ext cx="3221254" cy="3221254"/>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AE" sz="5400" spc="300" dirty="0">
                <a:solidFill>
                  <a:srgbClr val="0F2739"/>
                </a:solidFill>
                <a:latin typeface="Impact" panose="020B0806030902050204" pitchFamily="34" charset="0"/>
              </a:endParaRPr>
            </a:p>
          </p:txBody>
        </p:sp>
        <p:sp>
          <p:nvSpPr>
            <p:cNvPr id="17" name="TextBox 16">
              <a:extLst>
                <a:ext uri="{FF2B5EF4-FFF2-40B4-BE49-F238E27FC236}">
                  <a16:creationId xmlns:a16="http://schemas.microsoft.com/office/drawing/2014/main" id="{6FFD9D8E-F6B1-684A-3D19-055F8C9CE521}"/>
                </a:ext>
              </a:extLst>
            </p:cNvPr>
            <p:cNvSpPr txBox="1"/>
            <p:nvPr/>
          </p:nvSpPr>
          <p:spPr>
            <a:xfrm>
              <a:off x="4543123" y="3059668"/>
              <a:ext cx="3163504" cy="738664"/>
            </a:xfrm>
            <a:prstGeom prst="rect">
              <a:avLst/>
            </a:prstGeom>
            <a:noFill/>
            <a:ln>
              <a:noFill/>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300" normalizeH="0" baseline="0" noProof="0" dirty="0">
                  <a:ln>
                    <a:noFill/>
                  </a:ln>
                  <a:solidFill>
                    <a:srgbClr val="0F2739"/>
                  </a:solidFill>
                  <a:effectLst/>
                  <a:uLnTx/>
                  <a:uFillTx/>
                  <a:latin typeface="Impact" panose="020B0806030902050204" pitchFamily="34" charset="0"/>
                  <a:ea typeface="+mn-ea"/>
                  <a:cs typeface="+mn-cs"/>
                </a:rPr>
                <a:t>BENEFITS</a:t>
              </a:r>
              <a:endParaRPr kumimoji="0" lang="en-AE" sz="4800" b="0" i="0" u="none" strike="noStrike" kern="1200" cap="none" spc="300" normalizeH="0" baseline="0" noProof="0" dirty="0">
                <a:ln>
                  <a:noFill/>
                </a:ln>
                <a:solidFill>
                  <a:srgbClr val="0F2739"/>
                </a:solidFill>
                <a:effectLst/>
                <a:uLnTx/>
                <a:uFillTx/>
                <a:latin typeface="Impact" panose="020B0806030902050204" pitchFamily="34" charset="0"/>
                <a:ea typeface="+mn-ea"/>
                <a:cs typeface="+mn-cs"/>
              </a:endParaRPr>
            </a:p>
          </p:txBody>
        </p:sp>
      </p:grpSp>
    </p:spTree>
    <p:extLst>
      <p:ext uri="{BB962C8B-B14F-4D97-AF65-F5344CB8AC3E}">
        <p14:creationId xmlns:p14="http://schemas.microsoft.com/office/powerpoint/2010/main" val="501563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0EDE5"/>
        </a:solidFill>
        <a:effectLst/>
      </p:bgPr>
    </p:bg>
    <p:spTree>
      <p:nvGrpSpPr>
        <p:cNvPr id="1" name="">
          <a:extLst>
            <a:ext uri="{FF2B5EF4-FFF2-40B4-BE49-F238E27FC236}">
              <a16:creationId xmlns:a16="http://schemas.microsoft.com/office/drawing/2014/main" id="{2185895B-EABA-CF15-975C-CB50044ED59E}"/>
            </a:ext>
          </a:extLst>
        </p:cNvPr>
        <p:cNvGrpSpPr/>
        <p:nvPr/>
      </p:nvGrpSpPr>
      <p:grpSpPr>
        <a:xfrm>
          <a:off x="0" y="0"/>
          <a:ext cx="0" cy="0"/>
          <a:chOff x="0" y="0"/>
          <a:chExt cx="0" cy="0"/>
        </a:xfrm>
      </p:grpSpPr>
      <p:sp>
        <p:nvSpPr>
          <p:cNvPr id="4" name="Arrow: Notched Right 3">
            <a:extLst>
              <a:ext uri="{FF2B5EF4-FFF2-40B4-BE49-F238E27FC236}">
                <a16:creationId xmlns:a16="http://schemas.microsoft.com/office/drawing/2014/main" id="{F844F970-BA37-BD68-0E1E-281C76F4B5F5}"/>
              </a:ext>
            </a:extLst>
          </p:cNvPr>
          <p:cNvSpPr/>
          <p:nvPr/>
        </p:nvSpPr>
        <p:spPr>
          <a:xfrm>
            <a:off x="251460" y="2255267"/>
            <a:ext cx="11830050" cy="2167466"/>
          </a:xfrm>
          <a:prstGeom prst="notchedRightArrow">
            <a:avLst/>
          </a:prstGeom>
        </p:spPr>
        <p:style>
          <a:lnRef idx="0">
            <a:schemeClr val="dk1">
              <a:hueOff val="0"/>
              <a:satOff val="0"/>
              <a:lumOff val="0"/>
              <a:alphaOff val="0"/>
            </a:schemeClr>
          </a:lnRef>
          <a:fillRef idx="1">
            <a:schemeClr val="accent5">
              <a:tint val="40000"/>
              <a:hueOff val="0"/>
              <a:satOff val="0"/>
              <a:lumOff val="0"/>
              <a:alphaOff val="0"/>
            </a:schemeClr>
          </a:fillRef>
          <a:effectRef idx="0">
            <a:schemeClr val="accent5">
              <a:tint val="40000"/>
              <a:hueOff val="0"/>
              <a:satOff val="0"/>
              <a:lumOff val="0"/>
              <a:alphaOff val="0"/>
            </a:schemeClr>
          </a:effectRef>
          <a:fontRef idx="minor">
            <a:schemeClr val="dk1">
              <a:hueOff val="0"/>
              <a:satOff val="0"/>
              <a:lumOff val="0"/>
              <a:alphaOff val="0"/>
            </a:schemeClr>
          </a:fontRef>
        </p:style>
        <p:txBody>
          <a:bodyPr/>
          <a:lstStyle/>
          <a:p>
            <a:endParaRPr lang="en-AE"/>
          </a:p>
        </p:txBody>
      </p:sp>
      <p:sp>
        <p:nvSpPr>
          <p:cNvPr id="5" name="Freeform: Shape 4">
            <a:extLst>
              <a:ext uri="{FF2B5EF4-FFF2-40B4-BE49-F238E27FC236}">
                <a16:creationId xmlns:a16="http://schemas.microsoft.com/office/drawing/2014/main" id="{561155D2-5F46-4BBE-F5E8-1D4DBAE884C7}"/>
              </a:ext>
            </a:extLst>
          </p:cNvPr>
          <p:cNvSpPr/>
          <p:nvPr/>
        </p:nvSpPr>
        <p:spPr>
          <a:xfrm>
            <a:off x="689403" y="1154430"/>
            <a:ext cx="1410335" cy="1732703"/>
          </a:xfrm>
          <a:custGeom>
            <a:avLst/>
            <a:gdLst>
              <a:gd name="connsiteX0" fmla="*/ 0 w 1410335"/>
              <a:gd name="connsiteY0" fmla="*/ 0 h 2167466"/>
              <a:gd name="connsiteX1" fmla="*/ 1410335 w 1410335"/>
              <a:gd name="connsiteY1" fmla="*/ 0 h 2167466"/>
              <a:gd name="connsiteX2" fmla="*/ 1410335 w 1410335"/>
              <a:gd name="connsiteY2" fmla="*/ 2167466 h 2167466"/>
              <a:gd name="connsiteX3" fmla="*/ 0 w 1410335"/>
              <a:gd name="connsiteY3" fmla="*/ 2167466 h 2167466"/>
              <a:gd name="connsiteX4" fmla="*/ 0 w 1410335"/>
              <a:gd name="connsiteY4" fmla="*/ 0 h 2167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335" h="2167466">
                <a:moveTo>
                  <a:pt x="0" y="0"/>
                </a:moveTo>
                <a:lnTo>
                  <a:pt x="1410335" y="0"/>
                </a:lnTo>
                <a:lnTo>
                  <a:pt x="1410335" y="2167466"/>
                </a:lnTo>
                <a:lnTo>
                  <a:pt x="0" y="21674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8016" tIns="128016" rIns="128016" bIns="128016" numCol="1" spcCol="1270" anchor="b" anchorCtr="0">
            <a:noAutofit/>
          </a:bodyPr>
          <a:lstStyle/>
          <a:p>
            <a:pPr marL="0" lvl="0" indent="0" algn="ctr" defTabSz="800100">
              <a:lnSpc>
                <a:spcPct val="90000"/>
              </a:lnSpc>
              <a:spcBef>
                <a:spcPct val="0"/>
              </a:spcBef>
              <a:spcAft>
                <a:spcPct val="35000"/>
              </a:spcAft>
              <a:buNone/>
            </a:pPr>
            <a:r>
              <a:rPr lang="en-US" sz="1800" b="1" kern="1200" dirty="0">
                <a:latin typeface="Garamond" panose="02020404030301010803" pitchFamily="18" charset="0"/>
              </a:rPr>
              <a:t>Fill</a:t>
            </a:r>
            <a:r>
              <a:rPr lang="en-US" sz="1800" kern="1200" dirty="0">
                <a:latin typeface="Garamond" panose="02020404030301010803" pitchFamily="18" charset="0"/>
              </a:rPr>
              <a:t> Partnership form </a:t>
            </a:r>
            <a:r>
              <a:rPr lang="en-US" sz="1800" b="1" kern="1200" dirty="0">
                <a:latin typeface="Garamond" panose="02020404030301010803" pitchFamily="18" charset="0"/>
              </a:rPr>
              <a:t>online</a:t>
            </a:r>
            <a:r>
              <a:rPr lang="en-US" sz="1800" kern="1200" dirty="0">
                <a:latin typeface="Garamond" panose="02020404030301010803" pitchFamily="18" charset="0"/>
              </a:rPr>
              <a:t> &amp; </a:t>
            </a:r>
            <a:r>
              <a:rPr lang="en-US" sz="1800" b="1" kern="1200" dirty="0">
                <a:latin typeface="Garamond" panose="02020404030301010803" pitchFamily="18" charset="0"/>
              </a:rPr>
              <a:t>Submit</a:t>
            </a:r>
            <a:r>
              <a:rPr lang="en-US" sz="1800" kern="1200" dirty="0">
                <a:latin typeface="Garamond" panose="02020404030301010803" pitchFamily="18" charset="0"/>
              </a:rPr>
              <a:t> to Amil Saheb for review</a:t>
            </a:r>
          </a:p>
        </p:txBody>
      </p:sp>
      <p:sp>
        <p:nvSpPr>
          <p:cNvPr id="7" name="Freeform: Shape 6">
            <a:extLst>
              <a:ext uri="{FF2B5EF4-FFF2-40B4-BE49-F238E27FC236}">
                <a16:creationId xmlns:a16="http://schemas.microsoft.com/office/drawing/2014/main" id="{81527320-30CC-4C2B-FA7B-DD7BA6189CA4}"/>
              </a:ext>
            </a:extLst>
          </p:cNvPr>
          <p:cNvSpPr/>
          <p:nvPr/>
        </p:nvSpPr>
        <p:spPr>
          <a:xfrm>
            <a:off x="2488943" y="3790867"/>
            <a:ext cx="1411200" cy="1664123"/>
          </a:xfrm>
          <a:custGeom>
            <a:avLst/>
            <a:gdLst>
              <a:gd name="connsiteX0" fmla="*/ 0 w 1841559"/>
              <a:gd name="connsiteY0" fmla="*/ 0 h 2167466"/>
              <a:gd name="connsiteX1" fmla="*/ 1841559 w 1841559"/>
              <a:gd name="connsiteY1" fmla="*/ 0 h 2167466"/>
              <a:gd name="connsiteX2" fmla="*/ 1841559 w 1841559"/>
              <a:gd name="connsiteY2" fmla="*/ 2167466 h 2167466"/>
              <a:gd name="connsiteX3" fmla="*/ 0 w 1841559"/>
              <a:gd name="connsiteY3" fmla="*/ 2167466 h 2167466"/>
              <a:gd name="connsiteX4" fmla="*/ 0 w 1841559"/>
              <a:gd name="connsiteY4" fmla="*/ 0 h 2167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559" h="2167466">
                <a:moveTo>
                  <a:pt x="0" y="0"/>
                </a:moveTo>
                <a:lnTo>
                  <a:pt x="1841559" y="0"/>
                </a:lnTo>
                <a:lnTo>
                  <a:pt x="1841559" y="2167466"/>
                </a:lnTo>
                <a:lnTo>
                  <a:pt x="0" y="21674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dirty="0">
                <a:latin typeface="Garamond" panose="02020404030301010803" pitchFamily="18" charset="0"/>
              </a:rPr>
              <a:t>Amil Saheb must </a:t>
            </a:r>
            <a:r>
              <a:rPr lang="en-US" sz="1800" b="1" kern="1200" dirty="0">
                <a:latin typeface="Garamond" panose="02020404030301010803" pitchFamily="18" charset="0"/>
              </a:rPr>
              <a:t>review</a:t>
            </a:r>
            <a:r>
              <a:rPr lang="en-US" sz="1800" kern="1200" dirty="0">
                <a:latin typeface="Garamond" panose="02020404030301010803" pitchFamily="18" charset="0"/>
              </a:rPr>
              <a:t> &amp; </a:t>
            </a:r>
            <a:r>
              <a:rPr lang="en-US" sz="1800" b="1" kern="1200" dirty="0">
                <a:latin typeface="Garamond" panose="02020404030301010803" pitchFamily="18" charset="0"/>
              </a:rPr>
              <a:t>submit to </a:t>
            </a:r>
            <a:r>
              <a:rPr lang="en-US" sz="1800" b="1" kern="1200" dirty="0" err="1">
                <a:latin typeface="Garamond" panose="02020404030301010803" pitchFamily="18" charset="0"/>
              </a:rPr>
              <a:t>Idarah</a:t>
            </a:r>
            <a:r>
              <a:rPr lang="en-US" sz="1800" b="1" kern="1200" dirty="0">
                <a:latin typeface="Garamond" panose="02020404030301010803" pitchFamily="18" charset="0"/>
              </a:rPr>
              <a:t> </a:t>
            </a:r>
            <a:r>
              <a:rPr lang="en-US" sz="1800" kern="1200" dirty="0">
                <a:latin typeface="Garamond" panose="02020404030301010803" pitchFamily="18" charset="0"/>
              </a:rPr>
              <a:t>for approval</a:t>
            </a:r>
          </a:p>
        </p:txBody>
      </p:sp>
      <p:sp>
        <p:nvSpPr>
          <p:cNvPr id="9" name="Freeform: Shape 8">
            <a:extLst>
              <a:ext uri="{FF2B5EF4-FFF2-40B4-BE49-F238E27FC236}">
                <a16:creationId xmlns:a16="http://schemas.microsoft.com/office/drawing/2014/main" id="{4BE7F4EC-2608-CA14-E006-AE8C9811F1A5}"/>
              </a:ext>
            </a:extLst>
          </p:cNvPr>
          <p:cNvSpPr/>
          <p:nvPr/>
        </p:nvSpPr>
        <p:spPr>
          <a:xfrm>
            <a:off x="4288915" y="719667"/>
            <a:ext cx="1411200" cy="2167466"/>
          </a:xfrm>
          <a:custGeom>
            <a:avLst/>
            <a:gdLst>
              <a:gd name="connsiteX0" fmla="*/ 0 w 1854745"/>
              <a:gd name="connsiteY0" fmla="*/ 0 h 2167466"/>
              <a:gd name="connsiteX1" fmla="*/ 1854745 w 1854745"/>
              <a:gd name="connsiteY1" fmla="*/ 0 h 2167466"/>
              <a:gd name="connsiteX2" fmla="*/ 1854745 w 1854745"/>
              <a:gd name="connsiteY2" fmla="*/ 2167466 h 2167466"/>
              <a:gd name="connsiteX3" fmla="*/ 0 w 1854745"/>
              <a:gd name="connsiteY3" fmla="*/ 2167466 h 2167466"/>
              <a:gd name="connsiteX4" fmla="*/ 0 w 1854745"/>
              <a:gd name="connsiteY4" fmla="*/ 0 h 2167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4745" h="2167466">
                <a:moveTo>
                  <a:pt x="0" y="0"/>
                </a:moveTo>
                <a:lnTo>
                  <a:pt x="1854745" y="0"/>
                </a:lnTo>
                <a:lnTo>
                  <a:pt x="1854745" y="2167466"/>
                </a:lnTo>
                <a:lnTo>
                  <a:pt x="0" y="21674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8016" tIns="128016" rIns="128016" bIns="128016" numCol="1" spcCol="1270" anchor="b" anchorCtr="0">
            <a:noAutofit/>
          </a:bodyPr>
          <a:lstStyle/>
          <a:p>
            <a:pPr marL="0" lvl="0" indent="0" algn="ctr" defTabSz="800100">
              <a:lnSpc>
                <a:spcPct val="90000"/>
              </a:lnSpc>
              <a:spcBef>
                <a:spcPct val="0"/>
              </a:spcBef>
              <a:spcAft>
                <a:spcPct val="35000"/>
              </a:spcAft>
              <a:buNone/>
            </a:pPr>
            <a:r>
              <a:rPr lang="en-US" sz="1800" kern="1200" dirty="0">
                <a:latin typeface="Garamond" panose="02020404030301010803" pitchFamily="18" charset="0"/>
              </a:rPr>
              <a:t>After approval from the </a:t>
            </a:r>
            <a:r>
              <a:rPr lang="en-US" sz="1800" kern="1200" dirty="0" err="1">
                <a:latin typeface="Garamond" panose="02020404030301010803" pitchFamily="18" charset="0"/>
              </a:rPr>
              <a:t>Idaarah</a:t>
            </a:r>
            <a:r>
              <a:rPr lang="en-US" sz="1800" kern="1200" dirty="0">
                <a:latin typeface="Garamond" panose="02020404030301010803" pitchFamily="18" charset="0"/>
              </a:rPr>
              <a:t>, </a:t>
            </a:r>
            <a:r>
              <a:rPr lang="en-US" sz="1800" b="1" kern="1200" dirty="0">
                <a:latin typeface="Garamond" panose="02020404030301010803" pitchFamily="18" charset="0"/>
              </a:rPr>
              <a:t>Print</a:t>
            </a:r>
            <a:r>
              <a:rPr lang="en-US" sz="1800" kern="1200" dirty="0">
                <a:latin typeface="Garamond" panose="02020404030301010803" pitchFamily="18" charset="0"/>
              </a:rPr>
              <a:t> the documents &amp; </a:t>
            </a:r>
            <a:r>
              <a:rPr lang="en-US" sz="1800" b="1" kern="1200" dirty="0">
                <a:latin typeface="Garamond" panose="02020404030301010803" pitchFamily="18" charset="0"/>
              </a:rPr>
              <a:t>add signatures</a:t>
            </a:r>
          </a:p>
        </p:txBody>
      </p:sp>
      <p:sp>
        <p:nvSpPr>
          <p:cNvPr id="11" name="Freeform: Shape 10">
            <a:extLst>
              <a:ext uri="{FF2B5EF4-FFF2-40B4-BE49-F238E27FC236}">
                <a16:creationId xmlns:a16="http://schemas.microsoft.com/office/drawing/2014/main" id="{23326DDD-0E2F-904A-E8F9-F40A6EEF24E5}"/>
              </a:ext>
            </a:extLst>
          </p:cNvPr>
          <p:cNvSpPr/>
          <p:nvPr/>
        </p:nvSpPr>
        <p:spPr>
          <a:xfrm>
            <a:off x="6088886" y="3790867"/>
            <a:ext cx="1411200" cy="1306913"/>
          </a:xfrm>
          <a:custGeom>
            <a:avLst/>
            <a:gdLst>
              <a:gd name="connsiteX0" fmla="*/ 0 w 1410335"/>
              <a:gd name="connsiteY0" fmla="*/ 0 h 2167466"/>
              <a:gd name="connsiteX1" fmla="*/ 1410335 w 1410335"/>
              <a:gd name="connsiteY1" fmla="*/ 0 h 2167466"/>
              <a:gd name="connsiteX2" fmla="*/ 1410335 w 1410335"/>
              <a:gd name="connsiteY2" fmla="*/ 2167466 h 2167466"/>
              <a:gd name="connsiteX3" fmla="*/ 0 w 1410335"/>
              <a:gd name="connsiteY3" fmla="*/ 2167466 h 2167466"/>
              <a:gd name="connsiteX4" fmla="*/ 0 w 1410335"/>
              <a:gd name="connsiteY4" fmla="*/ 0 h 2167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335" h="2167466">
                <a:moveTo>
                  <a:pt x="0" y="0"/>
                </a:moveTo>
                <a:lnTo>
                  <a:pt x="1410335" y="0"/>
                </a:lnTo>
                <a:lnTo>
                  <a:pt x="1410335" y="2167466"/>
                </a:lnTo>
                <a:lnTo>
                  <a:pt x="0" y="21674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b="1" kern="1200" dirty="0">
                <a:latin typeface="Garamond" panose="02020404030301010803" pitchFamily="18" charset="0"/>
              </a:rPr>
              <a:t>Upload</a:t>
            </a:r>
            <a:r>
              <a:rPr lang="en-US" sz="1800" kern="1200" dirty="0">
                <a:latin typeface="Garamond" panose="02020404030301010803" pitchFamily="18" charset="0"/>
              </a:rPr>
              <a:t> the signature document for Araz</a:t>
            </a:r>
          </a:p>
        </p:txBody>
      </p:sp>
      <p:sp>
        <p:nvSpPr>
          <p:cNvPr id="14" name="Freeform: Shape 13">
            <a:extLst>
              <a:ext uri="{FF2B5EF4-FFF2-40B4-BE49-F238E27FC236}">
                <a16:creationId xmlns:a16="http://schemas.microsoft.com/office/drawing/2014/main" id="{BBAE9A1A-89D1-D9CE-9240-A01FF8226825}"/>
              </a:ext>
            </a:extLst>
          </p:cNvPr>
          <p:cNvSpPr/>
          <p:nvPr/>
        </p:nvSpPr>
        <p:spPr>
          <a:xfrm>
            <a:off x="7889292" y="719667"/>
            <a:ext cx="1411200" cy="2167466"/>
          </a:xfrm>
          <a:custGeom>
            <a:avLst/>
            <a:gdLst>
              <a:gd name="connsiteX0" fmla="*/ 0 w 1410335"/>
              <a:gd name="connsiteY0" fmla="*/ 0 h 2167466"/>
              <a:gd name="connsiteX1" fmla="*/ 1410335 w 1410335"/>
              <a:gd name="connsiteY1" fmla="*/ 0 h 2167466"/>
              <a:gd name="connsiteX2" fmla="*/ 1410335 w 1410335"/>
              <a:gd name="connsiteY2" fmla="*/ 2167466 h 2167466"/>
              <a:gd name="connsiteX3" fmla="*/ 0 w 1410335"/>
              <a:gd name="connsiteY3" fmla="*/ 2167466 h 2167466"/>
              <a:gd name="connsiteX4" fmla="*/ 0 w 1410335"/>
              <a:gd name="connsiteY4" fmla="*/ 0 h 2167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335" h="2167466">
                <a:moveTo>
                  <a:pt x="0" y="0"/>
                </a:moveTo>
                <a:lnTo>
                  <a:pt x="1410335" y="0"/>
                </a:lnTo>
                <a:lnTo>
                  <a:pt x="1410335" y="2167466"/>
                </a:lnTo>
                <a:lnTo>
                  <a:pt x="0" y="21674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8016" tIns="128016" rIns="128016" bIns="128016" numCol="1" spcCol="1270" anchor="b" anchorCtr="0">
            <a:noAutofit/>
          </a:bodyPr>
          <a:lstStyle/>
          <a:p>
            <a:pPr marL="0" lvl="0" indent="0" algn="ctr" defTabSz="800100">
              <a:lnSpc>
                <a:spcPct val="90000"/>
              </a:lnSpc>
              <a:spcBef>
                <a:spcPct val="0"/>
              </a:spcBef>
              <a:spcAft>
                <a:spcPct val="35000"/>
              </a:spcAft>
              <a:buNone/>
            </a:pPr>
            <a:r>
              <a:rPr lang="en-US" sz="1800" kern="1200" dirty="0">
                <a:latin typeface="Garamond" panose="02020404030301010803" pitchFamily="18" charset="0"/>
              </a:rPr>
              <a:t>Get </a:t>
            </a:r>
            <a:r>
              <a:rPr lang="en-US" sz="1800" b="1" kern="1200" dirty="0">
                <a:latin typeface="Garamond" panose="02020404030301010803" pitchFamily="18" charset="0"/>
              </a:rPr>
              <a:t>Raza</a:t>
            </a:r>
            <a:r>
              <a:rPr lang="en-US" sz="1800" kern="1200" dirty="0">
                <a:latin typeface="Garamond" panose="02020404030301010803" pitchFamily="18" charset="0"/>
              </a:rPr>
              <a:t> &amp; </a:t>
            </a:r>
            <a:r>
              <a:rPr lang="en-US" sz="1800" b="1" kern="1200" dirty="0">
                <a:latin typeface="Garamond" panose="02020404030301010803" pitchFamily="18" charset="0"/>
              </a:rPr>
              <a:t>Dua</a:t>
            </a:r>
            <a:r>
              <a:rPr lang="en-US" sz="1800" kern="1200" dirty="0">
                <a:latin typeface="Garamond" panose="02020404030301010803" pitchFamily="18" charset="0"/>
              </a:rPr>
              <a:t> Mubarak from </a:t>
            </a:r>
            <a:r>
              <a:rPr lang="en-US" sz="1800" kern="1200" dirty="0" err="1">
                <a:latin typeface="Garamond" panose="02020404030301010803" pitchFamily="18" charset="0"/>
              </a:rPr>
              <a:t>Huzuraala</a:t>
            </a:r>
            <a:r>
              <a:rPr lang="en-US" sz="1800" kern="1200" dirty="0">
                <a:latin typeface="Garamond" panose="02020404030301010803" pitchFamily="18" charset="0"/>
              </a:rPr>
              <a:t> TUS</a:t>
            </a:r>
          </a:p>
        </p:txBody>
      </p:sp>
      <p:sp>
        <p:nvSpPr>
          <p:cNvPr id="16" name="Freeform: Shape 15">
            <a:extLst>
              <a:ext uri="{FF2B5EF4-FFF2-40B4-BE49-F238E27FC236}">
                <a16:creationId xmlns:a16="http://schemas.microsoft.com/office/drawing/2014/main" id="{C7CC8EEC-BE3D-CE0D-8E14-3BA8650F7D13}"/>
              </a:ext>
            </a:extLst>
          </p:cNvPr>
          <p:cNvSpPr/>
          <p:nvPr/>
        </p:nvSpPr>
        <p:spPr>
          <a:xfrm>
            <a:off x="9688830" y="3790867"/>
            <a:ext cx="1411200" cy="2167466"/>
          </a:xfrm>
          <a:custGeom>
            <a:avLst/>
            <a:gdLst>
              <a:gd name="connsiteX0" fmla="*/ 0 w 1410335"/>
              <a:gd name="connsiteY0" fmla="*/ 0 h 2167466"/>
              <a:gd name="connsiteX1" fmla="*/ 1410335 w 1410335"/>
              <a:gd name="connsiteY1" fmla="*/ 0 h 2167466"/>
              <a:gd name="connsiteX2" fmla="*/ 1410335 w 1410335"/>
              <a:gd name="connsiteY2" fmla="*/ 2167466 h 2167466"/>
              <a:gd name="connsiteX3" fmla="*/ 0 w 1410335"/>
              <a:gd name="connsiteY3" fmla="*/ 2167466 h 2167466"/>
              <a:gd name="connsiteX4" fmla="*/ 0 w 1410335"/>
              <a:gd name="connsiteY4" fmla="*/ 0 h 2167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335" h="2167466">
                <a:moveTo>
                  <a:pt x="0" y="0"/>
                </a:moveTo>
                <a:lnTo>
                  <a:pt x="1410335" y="0"/>
                </a:lnTo>
                <a:lnTo>
                  <a:pt x="1410335" y="2167466"/>
                </a:lnTo>
                <a:lnTo>
                  <a:pt x="0" y="21674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dirty="0">
                <a:latin typeface="Garamond" panose="02020404030301010803" pitchFamily="18" charset="0"/>
              </a:rPr>
              <a:t>Collect </a:t>
            </a:r>
            <a:r>
              <a:rPr lang="en-US" sz="1800" b="1" kern="1200" dirty="0" err="1">
                <a:latin typeface="Garamond" panose="02020404030301010803" pitchFamily="18" charset="0"/>
              </a:rPr>
              <a:t>Misaal</a:t>
            </a:r>
            <a:r>
              <a:rPr lang="en-US" sz="1800" kern="1200" dirty="0">
                <a:latin typeface="Garamond" panose="02020404030301010803" pitchFamily="18" charset="0"/>
              </a:rPr>
              <a:t> shareef from Amil </a:t>
            </a:r>
            <a:r>
              <a:rPr lang="en-US" sz="1800" kern="1200" dirty="0" err="1">
                <a:latin typeface="Garamond" panose="02020404030301010803" pitchFamily="18" charset="0"/>
              </a:rPr>
              <a:t>saheb</a:t>
            </a:r>
            <a:endParaRPr lang="en-US" sz="1800" kern="1200" dirty="0">
              <a:latin typeface="Garamond" panose="02020404030301010803" pitchFamily="18" charset="0"/>
            </a:endParaRPr>
          </a:p>
        </p:txBody>
      </p:sp>
      <p:sp>
        <p:nvSpPr>
          <p:cNvPr id="86" name="Oval 85">
            <a:extLst>
              <a:ext uri="{FF2B5EF4-FFF2-40B4-BE49-F238E27FC236}">
                <a16:creationId xmlns:a16="http://schemas.microsoft.com/office/drawing/2014/main" id="{1D426422-55F5-9AF9-122F-8165548FBE82}"/>
              </a:ext>
            </a:extLst>
          </p:cNvPr>
          <p:cNvSpPr/>
          <p:nvPr/>
        </p:nvSpPr>
        <p:spPr>
          <a:xfrm>
            <a:off x="6524487" y="3069000"/>
            <a:ext cx="540000" cy="540000"/>
          </a:xfrm>
          <a:prstGeom prst="ellipse">
            <a:avLst/>
          </a:prstGeom>
          <a:solidFill>
            <a:srgbClr val="3F688D"/>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7" name="Oval 86">
            <a:extLst>
              <a:ext uri="{FF2B5EF4-FFF2-40B4-BE49-F238E27FC236}">
                <a16:creationId xmlns:a16="http://schemas.microsoft.com/office/drawing/2014/main" id="{B4555560-5D32-6B37-19E5-724D5F76B836}"/>
              </a:ext>
            </a:extLst>
          </p:cNvPr>
          <p:cNvSpPr/>
          <p:nvPr/>
        </p:nvSpPr>
        <p:spPr>
          <a:xfrm>
            <a:off x="10124430" y="3069000"/>
            <a:ext cx="540000" cy="540000"/>
          </a:xfrm>
          <a:prstGeom prst="ellipse">
            <a:avLst/>
          </a:prstGeom>
          <a:solidFill>
            <a:srgbClr val="1F3345"/>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8" name="Oval 87">
            <a:extLst>
              <a:ext uri="{FF2B5EF4-FFF2-40B4-BE49-F238E27FC236}">
                <a16:creationId xmlns:a16="http://schemas.microsoft.com/office/drawing/2014/main" id="{07AA901F-FA7F-FE9D-ACB4-FAF58DF1F3FC}"/>
              </a:ext>
            </a:extLst>
          </p:cNvPr>
          <p:cNvSpPr/>
          <p:nvPr/>
        </p:nvSpPr>
        <p:spPr>
          <a:xfrm>
            <a:off x="2924543" y="3069000"/>
            <a:ext cx="540000" cy="540000"/>
          </a:xfrm>
          <a:prstGeom prst="ellipse">
            <a:avLst/>
          </a:prstGeom>
          <a:solidFill>
            <a:srgbClr val="ABC3D9"/>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9" name="Oval 88">
            <a:extLst>
              <a:ext uri="{FF2B5EF4-FFF2-40B4-BE49-F238E27FC236}">
                <a16:creationId xmlns:a16="http://schemas.microsoft.com/office/drawing/2014/main" id="{036AE50C-0336-06EC-6C95-BB2D5FD9266B}"/>
              </a:ext>
            </a:extLst>
          </p:cNvPr>
          <p:cNvSpPr/>
          <p:nvPr/>
        </p:nvSpPr>
        <p:spPr>
          <a:xfrm>
            <a:off x="1124571" y="3069000"/>
            <a:ext cx="540000" cy="540000"/>
          </a:xfrm>
          <a:prstGeom prst="ellipse">
            <a:avLst/>
          </a:prstGeom>
          <a:solidFill>
            <a:srgbClr val="E8E2D8"/>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90" name="Oval 89">
            <a:extLst>
              <a:ext uri="{FF2B5EF4-FFF2-40B4-BE49-F238E27FC236}">
                <a16:creationId xmlns:a16="http://schemas.microsoft.com/office/drawing/2014/main" id="{E0632DE9-AFAA-8FEB-5EEA-C79673ED42F3}"/>
              </a:ext>
            </a:extLst>
          </p:cNvPr>
          <p:cNvSpPr/>
          <p:nvPr/>
        </p:nvSpPr>
        <p:spPr>
          <a:xfrm>
            <a:off x="4724515" y="3069000"/>
            <a:ext cx="540000" cy="540000"/>
          </a:xfrm>
          <a:prstGeom prst="ellipse">
            <a:avLst/>
          </a:prstGeom>
          <a:solidFill>
            <a:srgbClr val="759DC1"/>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91" name="Oval 90">
            <a:extLst>
              <a:ext uri="{FF2B5EF4-FFF2-40B4-BE49-F238E27FC236}">
                <a16:creationId xmlns:a16="http://schemas.microsoft.com/office/drawing/2014/main" id="{71F281CA-86CD-1946-6531-DC56AC3B2C5D}"/>
              </a:ext>
            </a:extLst>
          </p:cNvPr>
          <p:cNvSpPr/>
          <p:nvPr/>
        </p:nvSpPr>
        <p:spPr>
          <a:xfrm>
            <a:off x="8324459" y="3069000"/>
            <a:ext cx="540000" cy="540000"/>
          </a:xfrm>
          <a:prstGeom prst="ellipse">
            <a:avLst/>
          </a:prstGeom>
          <a:solidFill>
            <a:srgbClr val="31506D"/>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Tree>
    <p:extLst>
      <p:ext uri="{BB962C8B-B14F-4D97-AF65-F5344CB8AC3E}">
        <p14:creationId xmlns:p14="http://schemas.microsoft.com/office/powerpoint/2010/main" val="1491084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4" grpId="0"/>
      <p:bldP spid="16"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0EDE5"/>
        </a:solidFill>
        <a:effectLst/>
      </p:bgPr>
    </p:bg>
    <p:spTree>
      <p:nvGrpSpPr>
        <p:cNvPr id="1" name="">
          <a:extLst>
            <a:ext uri="{FF2B5EF4-FFF2-40B4-BE49-F238E27FC236}">
              <a16:creationId xmlns:a16="http://schemas.microsoft.com/office/drawing/2014/main" id="{5AABE373-FA69-0315-54C6-BEF9EA2A986E}"/>
            </a:ext>
          </a:extLst>
        </p:cNvPr>
        <p:cNvGrpSpPr/>
        <p:nvPr/>
      </p:nvGrpSpPr>
      <p:grpSpPr>
        <a:xfrm>
          <a:off x="0" y="0"/>
          <a:ext cx="0" cy="0"/>
          <a:chOff x="0" y="0"/>
          <a:chExt cx="0" cy="0"/>
        </a:xfrm>
      </p:grpSpPr>
      <p:sp>
        <p:nvSpPr>
          <p:cNvPr id="4" name="Arrow: Notched Right 3">
            <a:extLst>
              <a:ext uri="{FF2B5EF4-FFF2-40B4-BE49-F238E27FC236}">
                <a16:creationId xmlns:a16="http://schemas.microsoft.com/office/drawing/2014/main" id="{8BBCCCB2-D3AD-2C9E-DFC9-B3F31A4228BF}"/>
              </a:ext>
            </a:extLst>
          </p:cNvPr>
          <p:cNvSpPr/>
          <p:nvPr/>
        </p:nvSpPr>
        <p:spPr>
          <a:xfrm>
            <a:off x="12523671" y="2255267"/>
            <a:ext cx="11830050" cy="2167466"/>
          </a:xfrm>
          <a:prstGeom prst="notchedRightArrow">
            <a:avLst/>
          </a:prstGeom>
        </p:spPr>
        <p:style>
          <a:lnRef idx="0">
            <a:schemeClr val="dk1">
              <a:hueOff val="0"/>
              <a:satOff val="0"/>
              <a:lumOff val="0"/>
              <a:alphaOff val="0"/>
            </a:schemeClr>
          </a:lnRef>
          <a:fillRef idx="1">
            <a:schemeClr val="accent5">
              <a:tint val="40000"/>
              <a:hueOff val="0"/>
              <a:satOff val="0"/>
              <a:lumOff val="0"/>
              <a:alphaOff val="0"/>
            </a:schemeClr>
          </a:fillRef>
          <a:effectRef idx="0">
            <a:schemeClr val="accent5">
              <a:tint val="40000"/>
              <a:hueOff val="0"/>
              <a:satOff val="0"/>
              <a:lumOff val="0"/>
              <a:alphaOff val="0"/>
            </a:schemeClr>
          </a:effectRef>
          <a:fontRef idx="minor">
            <a:schemeClr val="dk1">
              <a:hueOff val="0"/>
              <a:satOff val="0"/>
              <a:lumOff val="0"/>
              <a:alphaOff val="0"/>
            </a:schemeClr>
          </a:fontRef>
        </p:style>
        <p:txBody>
          <a:bodyPr/>
          <a:lstStyle/>
          <a:p>
            <a:endParaRPr lang="en-AE"/>
          </a:p>
        </p:txBody>
      </p:sp>
      <p:sp>
        <p:nvSpPr>
          <p:cNvPr id="86" name="Oval 85">
            <a:extLst>
              <a:ext uri="{FF2B5EF4-FFF2-40B4-BE49-F238E27FC236}">
                <a16:creationId xmlns:a16="http://schemas.microsoft.com/office/drawing/2014/main" id="{5E4C7355-A6F7-F2B1-4A88-4D3E40690FA9}"/>
              </a:ext>
            </a:extLst>
          </p:cNvPr>
          <p:cNvSpPr/>
          <p:nvPr/>
        </p:nvSpPr>
        <p:spPr>
          <a:xfrm>
            <a:off x="22396641" y="3069000"/>
            <a:ext cx="540000" cy="540000"/>
          </a:xfrm>
          <a:prstGeom prst="ellipse">
            <a:avLst/>
          </a:prstGeom>
          <a:solidFill>
            <a:srgbClr val="3F688D"/>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7" name="Oval 86">
            <a:extLst>
              <a:ext uri="{FF2B5EF4-FFF2-40B4-BE49-F238E27FC236}">
                <a16:creationId xmlns:a16="http://schemas.microsoft.com/office/drawing/2014/main" id="{A07C3544-ED0C-5594-84AB-E87769CABEBD}"/>
              </a:ext>
            </a:extLst>
          </p:cNvPr>
          <p:cNvSpPr/>
          <p:nvPr/>
        </p:nvSpPr>
        <p:spPr>
          <a:xfrm>
            <a:off x="22396641" y="3069000"/>
            <a:ext cx="540000" cy="540000"/>
          </a:xfrm>
          <a:prstGeom prst="ellipse">
            <a:avLst/>
          </a:prstGeom>
          <a:solidFill>
            <a:srgbClr val="1F3345"/>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8" name="Oval 87">
            <a:extLst>
              <a:ext uri="{FF2B5EF4-FFF2-40B4-BE49-F238E27FC236}">
                <a16:creationId xmlns:a16="http://schemas.microsoft.com/office/drawing/2014/main" id="{0F89162A-8316-ECD0-1F81-99EB4352F747}"/>
              </a:ext>
            </a:extLst>
          </p:cNvPr>
          <p:cNvSpPr/>
          <p:nvPr/>
        </p:nvSpPr>
        <p:spPr>
          <a:xfrm>
            <a:off x="22396641" y="3069000"/>
            <a:ext cx="540000" cy="540000"/>
          </a:xfrm>
          <a:prstGeom prst="ellipse">
            <a:avLst/>
          </a:prstGeom>
          <a:solidFill>
            <a:srgbClr val="ABC3D9"/>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9" name="Oval 88">
            <a:extLst>
              <a:ext uri="{FF2B5EF4-FFF2-40B4-BE49-F238E27FC236}">
                <a16:creationId xmlns:a16="http://schemas.microsoft.com/office/drawing/2014/main" id="{B720FF92-DEBE-5FAD-9C2C-8611B2B2C2D4}"/>
              </a:ext>
            </a:extLst>
          </p:cNvPr>
          <p:cNvSpPr/>
          <p:nvPr/>
        </p:nvSpPr>
        <p:spPr>
          <a:xfrm>
            <a:off x="22396641" y="3069000"/>
            <a:ext cx="540000" cy="540000"/>
          </a:xfrm>
          <a:prstGeom prst="ellipse">
            <a:avLst/>
          </a:prstGeom>
          <a:solidFill>
            <a:srgbClr val="E8E2D8"/>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90" name="Oval 89">
            <a:extLst>
              <a:ext uri="{FF2B5EF4-FFF2-40B4-BE49-F238E27FC236}">
                <a16:creationId xmlns:a16="http://schemas.microsoft.com/office/drawing/2014/main" id="{70D8378B-7F8A-72A5-94BA-DF1B7638F62B}"/>
              </a:ext>
            </a:extLst>
          </p:cNvPr>
          <p:cNvSpPr/>
          <p:nvPr/>
        </p:nvSpPr>
        <p:spPr>
          <a:xfrm>
            <a:off x="22396641" y="3069000"/>
            <a:ext cx="540000" cy="540000"/>
          </a:xfrm>
          <a:prstGeom prst="ellipse">
            <a:avLst/>
          </a:prstGeom>
          <a:solidFill>
            <a:srgbClr val="759DC1"/>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91" name="Oval 90">
            <a:extLst>
              <a:ext uri="{FF2B5EF4-FFF2-40B4-BE49-F238E27FC236}">
                <a16:creationId xmlns:a16="http://schemas.microsoft.com/office/drawing/2014/main" id="{4CEFF97B-4239-96ED-A023-B89AD0F46AEE}"/>
              </a:ext>
            </a:extLst>
          </p:cNvPr>
          <p:cNvSpPr/>
          <p:nvPr/>
        </p:nvSpPr>
        <p:spPr>
          <a:xfrm>
            <a:off x="22396641" y="3069000"/>
            <a:ext cx="540000" cy="540000"/>
          </a:xfrm>
          <a:prstGeom prst="ellipse">
            <a:avLst/>
          </a:prstGeom>
          <a:solidFill>
            <a:srgbClr val="31506D"/>
          </a:solidFill>
          <a:ln>
            <a:noFill/>
          </a:ln>
          <a:effectLst>
            <a:outerShdw blurRad="101600" dist="50800" dir="9000000" sx="102000" sy="102000" algn="ctr"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8" name="Picture 7" descr="A black and blue pattern&#10;&#10;AI-generated content may be incorrect.">
            <a:extLst>
              <a:ext uri="{FF2B5EF4-FFF2-40B4-BE49-F238E27FC236}">
                <a16:creationId xmlns:a16="http://schemas.microsoft.com/office/drawing/2014/main" id="{D8D14F6D-19A3-B20F-A58A-5292F5C2B7FB}"/>
              </a:ext>
            </a:extLst>
          </p:cNvPr>
          <p:cNvPicPr>
            <a:picLocks noChangeAspect="1"/>
          </p:cNvPicPr>
          <p:nvPr/>
        </p:nvPicPr>
        <p:blipFill>
          <a:blip r:embed="rId3">
            <a:duotone>
              <a:prstClr val="black"/>
              <a:srgbClr val="D9C3A5">
                <a:tint val="50000"/>
                <a:satMod val="180000"/>
              </a:srgbClr>
            </a:duotone>
            <a:alphaModFix amt="18000"/>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10" name="Picture 9">
            <a:extLst>
              <a:ext uri="{FF2B5EF4-FFF2-40B4-BE49-F238E27FC236}">
                <a16:creationId xmlns:a16="http://schemas.microsoft.com/office/drawing/2014/main" id="{D554D922-1694-FC4F-6ECD-F1C79AA2922B}"/>
              </a:ext>
            </a:extLst>
          </p:cNvPr>
          <p:cNvPicPr>
            <a:picLocks noChangeAspect="1"/>
          </p:cNvPicPr>
          <p:nvPr/>
        </p:nvPicPr>
        <p:blipFill>
          <a:blip r:embed="rId4"/>
          <a:srcRect l="14331" t="-683" r="13565" b="12682"/>
          <a:stretch/>
        </p:blipFill>
        <p:spPr>
          <a:xfrm>
            <a:off x="2457450" y="901847"/>
            <a:ext cx="2769372" cy="5054307"/>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C435CCA9-78FE-4CB2-C3F7-E56DA21745C7}"/>
              </a:ext>
            </a:extLst>
          </p:cNvPr>
          <p:cNvPicPr>
            <a:picLocks noChangeAspect="1"/>
          </p:cNvPicPr>
          <p:nvPr/>
        </p:nvPicPr>
        <p:blipFill>
          <a:blip r:embed="rId5"/>
          <a:srcRect/>
          <a:stretch/>
        </p:blipFill>
        <p:spPr>
          <a:xfrm>
            <a:off x="6169642" y="901847"/>
            <a:ext cx="3564908" cy="50484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47670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0EDE5"/>
        </a:solidFill>
        <a:effectLst/>
      </p:bgPr>
    </p:bg>
    <p:spTree>
      <p:nvGrpSpPr>
        <p:cNvPr id="1" name="">
          <a:extLst>
            <a:ext uri="{FF2B5EF4-FFF2-40B4-BE49-F238E27FC236}">
              <a16:creationId xmlns:a16="http://schemas.microsoft.com/office/drawing/2014/main" id="{AFD04A27-C8C0-E4E2-A54A-9D5B3109475B}"/>
            </a:ext>
          </a:extLst>
        </p:cNvPr>
        <p:cNvGrpSpPr/>
        <p:nvPr/>
      </p:nvGrpSpPr>
      <p:grpSpPr>
        <a:xfrm>
          <a:off x="0" y="0"/>
          <a:ext cx="0" cy="0"/>
          <a:chOff x="0" y="0"/>
          <a:chExt cx="0" cy="0"/>
        </a:xfrm>
      </p:grpSpPr>
      <p:pic>
        <p:nvPicPr>
          <p:cNvPr id="8" name="Picture 7" descr="A black and blue pattern&#10;&#10;AI-generated content may be incorrect.">
            <a:extLst>
              <a:ext uri="{FF2B5EF4-FFF2-40B4-BE49-F238E27FC236}">
                <a16:creationId xmlns:a16="http://schemas.microsoft.com/office/drawing/2014/main" id="{4BE04CC9-ED2E-5780-E001-CD82A6AB04E3}"/>
              </a:ext>
            </a:extLst>
          </p:cNvPr>
          <p:cNvPicPr>
            <a:picLocks noChangeAspect="1"/>
          </p:cNvPicPr>
          <p:nvPr/>
        </p:nvPicPr>
        <p:blipFill>
          <a:blip r:embed="rId3">
            <a:duotone>
              <a:prstClr val="black"/>
              <a:srgbClr val="D9C3A5">
                <a:tint val="50000"/>
                <a:satMod val="180000"/>
              </a:srgbClr>
            </a:duotone>
            <a:alphaModFix amt="18000"/>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2" name="Picture 1">
            <a:extLst>
              <a:ext uri="{FF2B5EF4-FFF2-40B4-BE49-F238E27FC236}">
                <a16:creationId xmlns:a16="http://schemas.microsoft.com/office/drawing/2014/main" id="{E312D432-2069-525E-D72A-F86E057BF799}"/>
              </a:ext>
            </a:extLst>
          </p:cNvPr>
          <p:cNvPicPr>
            <a:picLocks noChangeAspect="1"/>
          </p:cNvPicPr>
          <p:nvPr/>
        </p:nvPicPr>
        <p:blipFill>
          <a:blip r:embed="rId4">
            <a:duotone>
              <a:prstClr val="black"/>
              <a:srgbClr val="D9C3A5">
                <a:tint val="50000"/>
                <a:satMod val="180000"/>
              </a:srgbClr>
            </a:duotone>
          </a:blip>
          <a:stretch>
            <a:fillRect/>
          </a:stretch>
        </p:blipFill>
        <p:spPr>
          <a:xfrm>
            <a:off x="367817" y="537875"/>
            <a:ext cx="5685369" cy="5685369"/>
          </a:xfrm>
          <a:prstGeom prst="rect">
            <a:avLst/>
          </a:prstGeom>
        </p:spPr>
      </p:pic>
      <p:sp>
        <p:nvSpPr>
          <p:cNvPr id="3" name="Rectangle 2">
            <a:extLst>
              <a:ext uri="{FF2B5EF4-FFF2-40B4-BE49-F238E27FC236}">
                <a16:creationId xmlns:a16="http://schemas.microsoft.com/office/drawing/2014/main" id="{E6BFD6A3-5EE7-77A6-D11F-53688F9D81BA}"/>
              </a:ext>
            </a:extLst>
          </p:cNvPr>
          <p:cNvSpPr/>
          <p:nvPr/>
        </p:nvSpPr>
        <p:spPr>
          <a:xfrm>
            <a:off x="277602" y="6223244"/>
            <a:ext cx="5865800" cy="595932"/>
          </a:xfrm>
          <a:prstGeom prst="rect">
            <a:avLst/>
          </a:prstGeom>
        </p:spPr>
        <p:txBody>
          <a:bodyPr wrap="square">
            <a:spAutoFit/>
          </a:bodyPr>
          <a:lstStyle/>
          <a:p>
            <a:pPr algn="ctr" rtl="1">
              <a:lnSpc>
                <a:spcPct val="107000"/>
              </a:lnSpc>
              <a:spcAft>
                <a:spcPts val="800"/>
              </a:spcAft>
              <a:tabLst>
                <a:tab pos="2865755" algn="ctr"/>
                <a:tab pos="5731510" algn="r"/>
              </a:tabLst>
            </a:pPr>
            <a:r>
              <a:rPr lang="en-US" sz="3200" b="1" dirty="0">
                <a:latin typeface="Gilmer Medium" panose="00000700000000000000" pitchFamily="50" charset="0"/>
                <a:ea typeface="Calibri" panose="020F0502020204030204" pitchFamily="34" charset="0"/>
                <a:cs typeface="Kanz-al-Marjaan" panose="03020500000000000000" pitchFamily="66" charset="-78"/>
              </a:rPr>
              <a:t>partnership.tijaaratraabehah.org</a:t>
            </a:r>
            <a:endParaRPr lang="en-IN" sz="2000" b="1" dirty="0">
              <a:effectLst/>
              <a:latin typeface="Gilmer Medium" panose="00000700000000000000" pitchFamily="50"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A38DD58B-014D-129C-D211-C8FAC0B643B9}"/>
              </a:ext>
            </a:extLst>
          </p:cNvPr>
          <p:cNvPicPr>
            <a:picLocks noChangeAspect="1"/>
          </p:cNvPicPr>
          <p:nvPr/>
        </p:nvPicPr>
        <p:blipFill rotWithShape="1">
          <a:blip r:embed="rId5">
            <a:extLst>
              <a:ext uri="{28A0092B-C50C-407E-A947-70E740481C1C}">
                <a14:useLocalDpi xmlns:a14="http://schemas.microsoft.com/office/drawing/2010/main" val="0"/>
              </a:ext>
            </a:extLst>
          </a:blip>
          <a:srcRect t="39236" b="33518"/>
          <a:stretch/>
        </p:blipFill>
        <p:spPr>
          <a:xfrm>
            <a:off x="6370894" y="0"/>
            <a:ext cx="5593612" cy="6858000"/>
          </a:xfrm>
          <a:prstGeom prst="rect">
            <a:avLst/>
          </a:prstGeom>
        </p:spPr>
      </p:pic>
    </p:spTree>
    <p:extLst>
      <p:ext uri="{BB962C8B-B14F-4D97-AF65-F5344CB8AC3E}">
        <p14:creationId xmlns:p14="http://schemas.microsoft.com/office/powerpoint/2010/main" val="2006300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2000"/>
                                        <p:tgtEl>
                                          <p:spTgt spid="4"/>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2000" fill="hold"/>
                                        <p:tgtEl>
                                          <p:spTgt spid="3"/>
                                        </p:tgtEl>
                                        <p:attrNameLst>
                                          <p:attrName>ppt_w</p:attrName>
                                        </p:attrNameLst>
                                      </p:cBhvr>
                                      <p:tavLst>
                                        <p:tav tm="0">
                                          <p:val>
                                            <p:fltVal val="0"/>
                                          </p:val>
                                        </p:tav>
                                        <p:tav tm="100000">
                                          <p:val>
                                            <p:strVal val="#ppt_w"/>
                                          </p:val>
                                        </p:tav>
                                      </p:tavLst>
                                    </p:anim>
                                    <p:anim calcmode="lin" valueType="num">
                                      <p:cBhvr>
                                        <p:cTn id="16" dur="2000" fill="hold"/>
                                        <p:tgtEl>
                                          <p:spTgt spid="3"/>
                                        </p:tgtEl>
                                        <p:attrNameLst>
                                          <p:attrName>ppt_h</p:attrName>
                                        </p:attrNameLst>
                                      </p:cBhvr>
                                      <p:tavLst>
                                        <p:tav tm="0">
                                          <p:val>
                                            <p:fltVal val="0"/>
                                          </p:val>
                                        </p:tav>
                                        <p:tav tm="100000">
                                          <p:val>
                                            <p:strVal val="#ppt_h"/>
                                          </p:val>
                                        </p:tav>
                                      </p:tavLst>
                                    </p:anim>
                                    <p:animEffect transition="in" filter="fade">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TM10001115[[fn=Parcel]]</Template>
  <TotalTime>2326</TotalTime>
  <Words>3331</Words>
  <Application>Microsoft Macintosh PowerPoint</Application>
  <PresentationFormat>Widescreen</PresentationFormat>
  <Paragraphs>726</Paragraphs>
  <Slides>67</Slides>
  <Notes>12</Notes>
  <HiddenSlides>0</HiddenSlides>
  <MMClips>1</MMClips>
  <ScaleCrop>false</ScaleCrop>
  <HeadingPairs>
    <vt:vector size="6" baseType="variant">
      <vt:variant>
        <vt:lpstr>Fonts Used</vt:lpstr>
      </vt:variant>
      <vt:variant>
        <vt:i4>21</vt:i4>
      </vt:variant>
      <vt:variant>
        <vt:lpstr>Theme</vt:lpstr>
      </vt:variant>
      <vt:variant>
        <vt:i4>1</vt:i4>
      </vt:variant>
      <vt:variant>
        <vt:lpstr>Slide Titles</vt:lpstr>
      </vt:variant>
      <vt:variant>
        <vt:i4>67</vt:i4>
      </vt:variant>
    </vt:vector>
  </HeadingPairs>
  <TitlesOfParts>
    <vt:vector size="89" baseType="lpstr">
      <vt:lpstr>Acumin Pro</vt:lpstr>
      <vt:lpstr>Al-Fatemi LSD1424 ver1</vt:lpstr>
      <vt:lpstr>AL-KANZ</vt:lpstr>
      <vt:lpstr>Aptos</vt:lpstr>
      <vt:lpstr>Aptos Display</vt:lpstr>
      <vt:lpstr>Arabic Typesetting</vt:lpstr>
      <vt:lpstr>Arial</vt:lpstr>
      <vt:lpstr>Calibri</vt:lpstr>
      <vt:lpstr>Century Gothic</vt:lpstr>
      <vt:lpstr>Chalkboard</vt:lpstr>
      <vt:lpstr>Franklin Gothic Medium</vt:lpstr>
      <vt:lpstr>Garamond</vt:lpstr>
      <vt:lpstr>Gilmer Bold</vt:lpstr>
      <vt:lpstr>Gilmer Heavy</vt:lpstr>
      <vt:lpstr>Gilmer Light</vt:lpstr>
      <vt:lpstr>Gilmer Medium</vt:lpstr>
      <vt:lpstr>Impact</vt:lpstr>
      <vt:lpstr>Kanz-al-Marjaan</vt:lpstr>
      <vt:lpstr>Times New Roman</vt:lpstr>
      <vt:lpstr>Vijaya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Office</dc:creator>
  <cp:lastModifiedBy>M.idrees bhai kotawala</cp:lastModifiedBy>
  <cp:revision>72</cp:revision>
  <dcterms:created xsi:type="dcterms:W3CDTF">2025-07-31T10:28:14Z</dcterms:created>
  <dcterms:modified xsi:type="dcterms:W3CDTF">2026-01-17T06:26:18Z</dcterms:modified>
</cp:coreProperties>
</file>