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4"/>
  </p:sldMasterIdLst>
  <p:notesMasterIdLst>
    <p:notesMasterId r:id="rId12"/>
  </p:notesMasterIdLst>
  <p:sldIdLst>
    <p:sldId id="291" r:id="rId5"/>
    <p:sldId id="297" r:id="rId6"/>
    <p:sldId id="296" r:id="rId7"/>
    <p:sldId id="321" r:id="rId8"/>
    <p:sldId id="324" r:id="rId9"/>
    <p:sldId id="323" r:id="rId10"/>
    <p:sldId id="322" r:id="rId11"/>
  </p:sldIdLst>
  <p:sldSz cx="12192000" cy="6858000"/>
  <p:notesSz cx="9928225" cy="6797675"/>
  <p:embeddedFontLst>
    <p:embeddedFont>
      <p:font typeface="AL-KANZ" panose="02000000000000000000" pitchFamily="2" charset="-78"/>
      <p:regular r:id="rId13"/>
    </p:embeddedFont>
    <p:embeddedFont>
      <p:font typeface="Arabic Typesetting" panose="03020402040406030203" pitchFamily="66" charset="-78"/>
      <p:regular r:id="rId14"/>
    </p:embeddedFont>
    <p:embeddedFont>
      <p:font typeface="Cambria" panose="02040503050406030204" pitchFamily="18" charset="0"/>
      <p:regular r:id="rId15"/>
      <p:bold r:id="rId16"/>
      <p:italic r:id="rId17"/>
      <p:boldItalic r:id="rId18"/>
    </p:embeddedFont>
    <p:embeddedFont>
      <p:font typeface="Garamond" panose="02020404030301010803" pitchFamily="18" charset="0"/>
      <p:regular r:id="rId19"/>
      <p:bold r:id="rId20"/>
      <p:italic r:id="rId21"/>
      <p:boldItalic r:id="rId22"/>
    </p:embeddedFont>
    <p:embeddedFont>
      <p:font typeface="Kanz-al-Marjaan" panose="03020500000000000000" pitchFamily="66" charset="-78"/>
      <p:regular r:id="rId23"/>
    </p:embeddedFont>
    <p:embeddedFont>
      <p:font typeface="Vijaya" panose="020B0604020202020204" pitchFamily="34" charset="0"/>
      <p:regular r:id="rId24"/>
      <p:bold r:id="rId25"/>
    </p:embeddedFont>
  </p:embeddedFontLst>
  <p:defaultTextStyle>
    <a:defPPr lvl="0">
      <a:defRPr lang="en-US"/>
    </a:defPPr>
    <a:lvl1pPr marL="0" lvl="0" algn="l" defTabSz="914400" rtl="0" eaLnBrk="1" latinLnBrk="0" hangingPunct="1">
      <a:defRPr sz="1800" kern="1200">
        <a:solidFill>
          <a:schemeClr val="tx1"/>
        </a:solidFill>
        <a:latin typeface="+mn-lt"/>
        <a:ea typeface="+mn-ea"/>
        <a:cs typeface="+mn-cs"/>
      </a:defRPr>
    </a:lvl1pPr>
    <a:lvl2pPr marL="457200" lvl="1" algn="l" defTabSz="914400" rtl="0" eaLnBrk="1" latinLnBrk="0" hangingPunct="1">
      <a:defRPr sz="1800" kern="1200">
        <a:solidFill>
          <a:schemeClr val="tx1"/>
        </a:solidFill>
        <a:latin typeface="+mn-lt"/>
        <a:ea typeface="+mn-ea"/>
        <a:cs typeface="+mn-cs"/>
      </a:defRPr>
    </a:lvl2pPr>
    <a:lvl3pPr marL="914400" lvl="2" algn="l" defTabSz="914400" rtl="0" eaLnBrk="1" latinLnBrk="0" hangingPunct="1">
      <a:defRPr sz="1800" kern="1200">
        <a:solidFill>
          <a:schemeClr val="tx1"/>
        </a:solidFill>
        <a:latin typeface="+mn-lt"/>
        <a:ea typeface="+mn-ea"/>
        <a:cs typeface="+mn-cs"/>
      </a:defRPr>
    </a:lvl3pPr>
    <a:lvl4pPr marL="1371600" lvl="3" algn="l" defTabSz="914400" rtl="0" eaLnBrk="1" latinLnBrk="0" hangingPunct="1">
      <a:defRPr sz="1800" kern="1200">
        <a:solidFill>
          <a:schemeClr val="tx1"/>
        </a:solidFill>
        <a:latin typeface="+mn-lt"/>
        <a:ea typeface="+mn-ea"/>
        <a:cs typeface="+mn-cs"/>
      </a:defRPr>
    </a:lvl4pPr>
    <a:lvl5pPr marL="1828800" lvl="4" algn="l" defTabSz="914400" rtl="0" eaLnBrk="1" latinLnBrk="0" hangingPunct="1">
      <a:defRPr sz="1800" kern="1200">
        <a:solidFill>
          <a:schemeClr val="tx1"/>
        </a:solidFill>
        <a:latin typeface="+mn-lt"/>
        <a:ea typeface="+mn-ea"/>
        <a:cs typeface="+mn-cs"/>
      </a:defRPr>
    </a:lvl5pPr>
    <a:lvl6pPr marL="2286000" lvl="5" algn="l" defTabSz="914400" rtl="0" eaLnBrk="1" latinLnBrk="0" hangingPunct="1">
      <a:defRPr sz="1800" kern="1200">
        <a:solidFill>
          <a:schemeClr val="tx1"/>
        </a:solidFill>
        <a:latin typeface="+mn-lt"/>
        <a:ea typeface="+mn-ea"/>
        <a:cs typeface="+mn-cs"/>
      </a:defRPr>
    </a:lvl6pPr>
    <a:lvl7pPr marL="2743200" lvl="6" algn="l" defTabSz="914400" rtl="0" eaLnBrk="1" latinLnBrk="0" hangingPunct="1">
      <a:defRPr sz="1800" kern="1200">
        <a:solidFill>
          <a:schemeClr val="tx1"/>
        </a:solidFill>
        <a:latin typeface="+mn-lt"/>
        <a:ea typeface="+mn-ea"/>
        <a:cs typeface="+mn-cs"/>
      </a:defRPr>
    </a:lvl7pPr>
    <a:lvl8pPr marL="3200400" lvl="7" algn="l" defTabSz="914400" rtl="0" eaLnBrk="1" latinLnBrk="0" hangingPunct="1">
      <a:defRPr sz="1800" kern="1200">
        <a:solidFill>
          <a:schemeClr val="tx1"/>
        </a:solidFill>
        <a:latin typeface="+mn-lt"/>
        <a:ea typeface="+mn-ea"/>
        <a:cs typeface="+mn-cs"/>
      </a:defRPr>
    </a:lvl8pPr>
    <a:lvl9pPr marL="3657600" lvl="8"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051A0"/>
    <a:srgbClr val="6B5748"/>
    <a:srgbClr val="C48F5B"/>
    <a:srgbClr val="DEA974"/>
    <a:srgbClr val="FFD5D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97"/>
    <p:restoredTop sz="92483" autoAdjust="0"/>
  </p:normalViewPr>
  <p:slideViewPr>
    <p:cSldViewPr snapToGrid="0">
      <p:cViewPr varScale="1">
        <p:scale>
          <a:sx n="120" d="100"/>
          <a:sy n="120" d="100"/>
        </p:scale>
        <p:origin x="280" y="14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font" Target="fonts/font1.fntdata"/><Relationship Id="rId18" Type="http://schemas.openxmlformats.org/officeDocument/2006/relationships/font" Target="fonts/font6.fntdata"/><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font" Target="fonts/font9.fntdata"/><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font" Target="fonts/font5.fntdata"/><Relationship Id="rId25" Type="http://schemas.openxmlformats.org/officeDocument/2006/relationships/font" Target="fonts/font13.fntdata"/><Relationship Id="rId2" Type="http://schemas.openxmlformats.org/officeDocument/2006/relationships/customXml" Target="../customXml/item2.xml"/><Relationship Id="rId16" Type="http://schemas.openxmlformats.org/officeDocument/2006/relationships/font" Target="fonts/font4.fntdata"/><Relationship Id="rId20" Type="http://schemas.openxmlformats.org/officeDocument/2006/relationships/font" Target="fonts/font8.fntdata"/><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12.fntdata"/><Relationship Id="rId5" Type="http://schemas.openxmlformats.org/officeDocument/2006/relationships/slide" Target="slides/slide1.xml"/><Relationship Id="rId15" Type="http://schemas.openxmlformats.org/officeDocument/2006/relationships/font" Target="fonts/font3.fntdata"/><Relationship Id="rId23" Type="http://schemas.openxmlformats.org/officeDocument/2006/relationships/font" Target="fonts/font11.fntdata"/><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font" Target="fonts/font7.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font" Target="fonts/font2.fntdata"/><Relationship Id="rId22" Type="http://schemas.openxmlformats.org/officeDocument/2006/relationships/font" Target="fonts/font10.fntdata"/><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drees bhai kotawala" userId="2c71031d-128b-4f55-a724-bf681491e75e" providerId="ADAL" clId="{628EE9C5-D86C-5E2B-9213-101E61FA6421}"/>
    <pc:docChg chg="undo custSel modSld">
      <pc:chgData name="M.idrees bhai kotawala" userId="2c71031d-128b-4f55-a724-bf681491e75e" providerId="ADAL" clId="{628EE9C5-D86C-5E2B-9213-101E61FA6421}" dt="2026-01-14T06:01:54.149" v="225" actId="20577"/>
      <pc:docMkLst>
        <pc:docMk/>
      </pc:docMkLst>
      <pc:sldChg chg="modSp mod">
        <pc:chgData name="M.idrees bhai kotawala" userId="2c71031d-128b-4f55-a724-bf681491e75e" providerId="ADAL" clId="{628EE9C5-D86C-5E2B-9213-101E61FA6421}" dt="2026-01-14T06:01:54.149" v="225" actId="20577"/>
        <pc:sldMkLst>
          <pc:docMk/>
          <pc:sldMk cId="980564901" sldId="324"/>
        </pc:sldMkLst>
        <pc:spChg chg="mod">
          <ac:chgData name="M.idrees bhai kotawala" userId="2c71031d-128b-4f55-a724-bf681491e75e" providerId="ADAL" clId="{628EE9C5-D86C-5E2B-9213-101E61FA6421}" dt="2026-01-14T06:01:54.149" v="225" actId="20577"/>
          <ac:spMkLst>
            <pc:docMk/>
            <pc:sldMk cId="980564901" sldId="324"/>
            <ac:spMk id="4"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302004" cy="34004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5624515" y="0"/>
            <a:ext cx="4302004" cy="340040"/>
          </a:xfrm>
          <a:prstGeom prst="rect">
            <a:avLst/>
          </a:prstGeom>
        </p:spPr>
        <p:txBody>
          <a:bodyPr vert="horz" lIns="91440" tIns="45720" rIns="91440" bIns="45720" rtlCol="0"/>
          <a:lstStyle>
            <a:lvl1pPr algn="r">
              <a:defRPr sz="1200"/>
            </a:lvl1pPr>
          </a:lstStyle>
          <a:p>
            <a:fld id="{489694A6-CF68-4B1C-BA4C-7490BAD3A502}" type="datetimeFigureOut">
              <a:rPr lang="en-IN" smtClean="0"/>
              <a:t>14/01/26</a:t>
            </a:fld>
            <a:endParaRPr lang="en-IN"/>
          </a:p>
        </p:txBody>
      </p:sp>
      <p:sp>
        <p:nvSpPr>
          <p:cNvPr id="4" name="Slide Image Placeholder 3"/>
          <p:cNvSpPr>
            <a:spLocks noGrp="1" noRot="1" noChangeAspect="1"/>
          </p:cNvSpPr>
          <p:nvPr>
            <p:ph type="sldImg" idx="2"/>
          </p:nvPr>
        </p:nvSpPr>
        <p:spPr>
          <a:xfrm>
            <a:off x="2924175" y="849313"/>
            <a:ext cx="4079875" cy="2295525"/>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993165" y="3271517"/>
            <a:ext cx="7941897" cy="2676837"/>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6457636"/>
            <a:ext cx="4302004" cy="340039"/>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5624515" y="6457636"/>
            <a:ext cx="4302004" cy="340039"/>
          </a:xfrm>
          <a:prstGeom prst="rect">
            <a:avLst/>
          </a:prstGeom>
        </p:spPr>
        <p:txBody>
          <a:bodyPr vert="horz" lIns="91440" tIns="45720" rIns="91440" bIns="45720" rtlCol="0" anchor="b"/>
          <a:lstStyle>
            <a:lvl1pPr algn="r">
              <a:defRPr sz="1200"/>
            </a:lvl1pPr>
          </a:lstStyle>
          <a:p>
            <a:fld id="{A9C699DE-486F-4ABD-9EA8-0E4054B77EF4}" type="slidenum">
              <a:rPr lang="en-IN" smtClean="0"/>
              <a:t>‹#›</a:t>
            </a:fld>
            <a:endParaRPr lang="en-IN"/>
          </a:p>
        </p:txBody>
      </p:sp>
    </p:spTree>
    <p:extLst>
      <p:ext uri="{BB962C8B-B14F-4D97-AF65-F5344CB8AC3E}">
        <p14:creationId xmlns:p14="http://schemas.microsoft.com/office/powerpoint/2010/main" val="4163378420"/>
      </p:ext>
    </p:extLst>
  </p:cSld>
  <p:clrMap bg1="lt1" tx1="dk1" bg2="lt2" tx2="dk2" accent1="accent1" accent2="accent2" accent3="accent3" accent4="accent4" accent5="accent5" accent6="accent6" hlink="hlink" folHlink="folHlink"/>
  <p:hf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endParaRPr lang="en-IN"/>
          </a:p>
        </p:txBody>
      </p:sp>
      <p:sp>
        <p:nvSpPr>
          <p:cNvPr id="5" name="Slide Number Placeholder 4"/>
          <p:cNvSpPr>
            <a:spLocks noGrp="1"/>
          </p:cNvSpPr>
          <p:nvPr>
            <p:ph type="sldNum" sz="quarter" idx="5"/>
          </p:nvPr>
        </p:nvSpPr>
        <p:spPr/>
        <p:txBody>
          <a:bodyPr/>
          <a:lstStyle/>
          <a:p>
            <a:fld id="{A9C699DE-486F-4ABD-9EA8-0E4054B77EF4}" type="slidenum">
              <a:rPr lang="en-IN" smtClean="0"/>
              <a:t>3</a:t>
            </a:fld>
            <a:endParaRPr lang="en-IN"/>
          </a:p>
        </p:txBody>
      </p:sp>
    </p:spTree>
    <p:extLst>
      <p:ext uri="{BB962C8B-B14F-4D97-AF65-F5344CB8AC3E}">
        <p14:creationId xmlns:p14="http://schemas.microsoft.com/office/powerpoint/2010/main" val="18908230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2"/>
            <a:ext cx="103632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7"/>
            <a:ext cx="2844800" cy="365125"/>
          </a:xfrm>
          <a:prstGeom prst="rect">
            <a:avLst/>
          </a:prstGeom>
        </p:spPr>
        <p:txBody>
          <a:bodyPr/>
          <a:lstStyle/>
          <a:p>
            <a:fld id="{1D8BD707-D9CF-40AE-B4C6-C98DA3205C09}" type="datetimeFigureOut">
              <a:rPr lang="en-US" smtClean="0"/>
              <a:pPr/>
              <a:t>1/14/26</a:t>
            </a:fld>
            <a:endParaRPr lang="en-US"/>
          </a:p>
        </p:txBody>
      </p:sp>
      <p:sp>
        <p:nvSpPr>
          <p:cNvPr id="5" name="Footer Placeholder 4"/>
          <p:cNvSpPr>
            <a:spLocks noGrp="1"/>
          </p:cNvSpPr>
          <p:nvPr>
            <p:ph type="ftr" sz="quarter" idx="11"/>
          </p:nvPr>
        </p:nvSpPr>
        <p:spPr>
          <a:xfrm>
            <a:off x="4165600" y="6356357"/>
            <a:ext cx="3860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737600" y="6356357"/>
            <a:ext cx="2844800" cy="365125"/>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741954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7"/>
            <a:ext cx="2844800" cy="365125"/>
          </a:xfrm>
          <a:prstGeom prst="rect">
            <a:avLst/>
          </a:prstGeom>
        </p:spPr>
        <p:txBody>
          <a:bodyPr/>
          <a:lstStyle/>
          <a:p>
            <a:fld id="{1D8BD707-D9CF-40AE-B4C6-C98DA3205C09}" type="datetimeFigureOut">
              <a:rPr lang="en-US" smtClean="0"/>
              <a:pPr/>
              <a:t>1/14/26</a:t>
            </a:fld>
            <a:endParaRPr lang="en-US"/>
          </a:p>
        </p:txBody>
      </p:sp>
      <p:sp>
        <p:nvSpPr>
          <p:cNvPr id="5" name="Footer Placeholder 4"/>
          <p:cNvSpPr>
            <a:spLocks noGrp="1"/>
          </p:cNvSpPr>
          <p:nvPr>
            <p:ph type="ftr" sz="quarter" idx="11"/>
          </p:nvPr>
        </p:nvSpPr>
        <p:spPr>
          <a:xfrm>
            <a:off x="4165600" y="6356357"/>
            <a:ext cx="3860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737600" y="6356357"/>
            <a:ext cx="2844800" cy="365125"/>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00859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7"/>
            <a:ext cx="103632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600" y="6356357"/>
            <a:ext cx="2844800" cy="365125"/>
          </a:xfrm>
          <a:prstGeom prst="rect">
            <a:avLst/>
          </a:prstGeom>
        </p:spPr>
        <p:txBody>
          <a:bodyPr/>
          <a:lstStyle/>
          <a:p>
            <a:fld id="{1D8BD707-D9CF-40AE-B4C6-C98DA3205C09}" type="datetimeFigureOut">
              <a:rPr lang="en-US" smtClean="0"/>
              <a:pPr/>
              <a:t>1/14/26</a:t>
            </a:fld>
            <a:endParaRPr lang="en-US"/>
          </a:p>
        </p:txBody>
      </p:sp>
      <p:sp>
        <p:nvSpPr>
          <p:cNvPr id="5" name="Footer Placeholder 4"/>
          <p:cNvSpPr>
            <a:spLocks noGrp="1"/>
          </p:cNvSpPr>
          <p:nvPr>
            <p:ph type="ftr" sz="quarter" idx="11"/>
          </p:nvPr>
        </p:nvSpPr>
        <p:spPr>
          <a:xfrm>
            <a:off x="4165600" y="6356357"/>
            <a:ext cx="3860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737600" y="6356357"/>
            <a:ext cx="2844800" cy="365125"/>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319906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356357"/>
            <a:ext cx="2844800" cy="365125"/>
          </a:xfrm>
          <a:prstGeom prst="rect">
            <a:avLst/>
          </a:prstGeom>
        </p:spPr>
        <p:txBody>
          <a:bodyPr/>
          <a:lstStyle/>
          <a:p>
            <a:fld id="{1D8BD707-D9CF-40AE-B4C6-C98DA3205C09}" type="datetimeFigureOut">
              <a:rPr lang="en-US" smtClean="0"/>
              <a:pPr/>
              <a:t>1/14/26</a:t>
            </a:fld>
            <a:endParaRPr lang="en-US"/>
          </a:p>
        </p:txBody>
      </p:sp>
      <p:sp>
        <p:nvSpPr>
          <p:cNvPr id="6" name="Footer Placeholder 5"/>
          <p:cNvSpPr>
            <a:spLocks noGrp="1"/>
          </p:cNvSpPr>
          <p:nvPr>
            <p:ph type="ftr" sz="quarter" idx="11"/>
          </p:nvPr>
        </p:nvSpPr>
        <p:spPr>
          <a:xfrm>
            <a:off x="4165600" y="6356357"/>
            <a:ext cx="3860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737600" y="6356357"/>
            <a:ext cx="2844800" cy="365125"/>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326659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72" y="1535113"/>
            <a:ext cx="5389033" cy="63976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09600" y="6356357"/>
            <a:ext cx="2844800" cy="365125"/>
          </a:xfrm>
          <a:prstGeom prst="rect">
            <a:avLst/>
          </a:prstGeom>
        </p:spPr>
        <p:txBody>
          <a:bodyPr/>
          <a:lstStyle/>
          <a:p>
            <a:fld id="{1D8BD707-D9CF-40AE-B4C6-C98DA3205C09}" type="datetimeFigureOut">
              <a:rPr lang="en-US" smtClean="0"/>
              <a:pPr/>
              <a:t>1/14/26</a:t>
            </a:fld>
            <a:endParaRPr lang="en-US"/>
          </a:p>
        </p:txBody>
      </p:sp>
      <p:sp>
        <p:nvSpPr>
          <p:cNvPr id="8" name="Footer Placeholder 7"/>
          <p:cNvSpPr>
            <a:spLocks noGrp="1"/>
          </p:cNvSpPr>
          <p:nvPr>
            <p:ph type="ftr" sz="quarter" idx="11"/>
          </p:nvPr>
        </p:nvSpPr>
        <p:spPr>
          <a:xfrm>
            <a:off x="4165600" y="6356357"/>
            <a:ext cx="3860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737600" y="6356357"/>
            <a:ext cx="2844800" cy="365125"/>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2574906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609600" y="6356357"/>
            <a:ext cx="2844800" cy="365125"/>
          </a:xfrm>
          <a:prstGeom prst="rect">
            <a:avLst/>
          </a:prstGeom>
        </p:spPr>
        <p:txBody>
          <a:bodyPr/>
          <a:lstStyle/>
          <a:p>
            <a:fld id="{1D8BD707-D9CF-40AE-B4C6-C98DA3205C09}" type="datetimeFigureOut">
              <a:rPr lang="en-US" smtClean="0"/>
              <a:pPr/>
              <a:t>1/14/26</a:t>
            </a:fld>
            <a:endParaRPr lang="en-US"/>
          </a:p>
        </p:txBody>
      </p:sp>
      <p:sp>
        <p:nvSpPr>
          <p:cNvPr id="4" name="Footer Placeholder 3"/>
          <p:cNvSpPr>
            <a:spLocks noGrp="1"/>
          </p:cNvSpPr>
          <p:nvPr>
            <p:ph type="ftr" sz="quarter" idx="11"/>
          </p:nvPr>
        </p:nvSpPr>
        <p:spPr>
          <a:xfrm>
            <a:off x="4165600" y="6356357"/>
            <a:ext cx="3860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737600" y="6356357"/>
            <a:ext cx="2844800" cy="365125"/>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006286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7"/>
            <a:ext cx="2844800" cy="365125"/>
          </a:xfrm>
          <a:prstGeom prst="rect">
            <a:avLst/>
          </a:prstGeom>
        </p:spPr>
        <p:txBody>
          <a:bodyPr/>
          <a:lstStyle/>
          <a:p>
            <a:fld id="{1D8BD707-D9CF-40AE-B4C6-C98DA3205C09}" type="datetimeFigureOut">
              <a:rPr lang="en-US" smtClean="0"/>
              <a:pPr/>
              <a:t>1/14/26</a:t>
            </a:fld>
            <a:endParaRPr lang="en-US"/>
          </a:p>
        </p:txBody>
      </p:sp>
      <p:sp>
        <p:nvSpPr>
          <p:cNvPr id="3" name="Footer Placeholder 2"/>
          <p:cNvSpPr>
            <a:spLocks noGrp="1"/>
          </p:cNvSpPr>
          <p:nvPr>
            <p:ph type="ftr" sz="quarter" idx="11"/>
          </p:nvPr>
        </p:nvSpPr>
        <p:spPr>
          <a:xfrm>
            <a:off x="4165600" y="6356357"/>
            <a:ext cx="3860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737600" y="6356357"/>
            <a:ext cx="2844800" cy="365125"/>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572862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7" y="273057"/>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7"/>
            <a:ext cx="2844800" cy="365125"/>
          </a:xfrm>
          <a:prstGeom prst="rect">
            <a:avLst/>
          </a:prstGeom>
        </p:spPr>
        <p:txBody>
          <a:bodyPr/>
          <a:lstStyle/>
          <a:p>
            <a:fld id="{1D8BD707-D9CF-40AE-B4C6-C98DA3205C09}" type="datetimeFigureOut">
              <a:rPr lang="en-US" smtClean="0"/>
              <a:pPr/>
              <a:t>1/14/26</a:t>
            </a:fld>
            <a:endParaRPr lang="en-US"/>
          </a:p>
        </p:txBody>
      </p:sp>
      <p:sp>
        <p:nvSpPr>
          <p:cNvPr id="6" name="Footer Placeholder 5"/>
          <p:cNvSpPr>
            <a:spLocks noGrp="1"/>
          </p:cNvSpPr>
          <p:nvPr>
            <p:ph type="ftr" sz="quarter" idx="11"/>
          </p:nvPr>
        </p:nvSpPr>
        <p:spPr>
          <a:xfrm>
            <a:off x="4165600" y="6356357"/>
            <a:ext cx="3860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737600" y="6356357"/>
            <a:ext cx="2844800" cy="365125"/>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473436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7"/>
            <a:ext cx="2844800" cy="365125"/>
          </a:xfrm>
          <a:prstGeom prst="rect">
            <a:avLst/>
          </a:prstGeom>
        </p:spPr>
        <p:txBody>
          <a:bodyPr/>
          <a:lstStyle/>
          <a:p>
            <a:fld id="{1D8BD707-D9CF-40AE-B4C6-C98DA3205C09}" type="datetimeFigureOut">
              <a:rPr lang="en-US" smtClean="0"/>
              <a:pPr/>
              <a:t>1/14/26</a:t>
            </a:fld>
            <a:endParaRPr lang="en-US"/>
          </a:p>
        </p:txBody>
      </p:sp>
      <p:sp>
        <p:nvSpPr>
          <p:cNvPr id="6" name="Footer Placeholder 5"/>
          <p:cNvSpPr>
            <a:spLocks noGrp="1"/>
          </p:cNvSpPr>
          <p:nvPr>
            <p:ph type="ftr" sz="quarter" idx="11"/>
          </p:nvPr>
        </p:nvSpPr>
        <p:spPr>
          <a:xfrm>
            <a:off x="4165600" y="6356357"/>
            <a:ext cx="3860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737600" y="6356357"/>
            <a:ext cx="2844800" cy="365125"/>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021041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7"/>
            <a:ext cx="2844800" cy="365125"/>
          </a:xfrm>
          <a:prstGeom prst="rect">
            <a:avLst/>
          </a:prstGeom>
        </p:spPr>
        <p:txBody>
          <a:bodyPr/>
          <a:lstStyle/>
          <a:p>
            <a:fld id="{1D8BD707-D9CF-40AE-B4C6-C98DA3205C09}" type="datetimeFigureOut">
              <a:rPr lang="en-US" smtClean="0"/>
              <a:pPr/>
              <a:t>1/14/26</a:t>
            </a:fld>
            <a:endParaRPr lang="en-US"/>
          </a:p>
        </p:txBody>
      </p:sp>
      <p:sp>
        <p:nvSpPr>
          <p:cNvPr id="5" name="Footer Placeholder 4"/>
          <p:cNvSpPr>
            <a:spLocks noGrp="1"/>
          </p:cNvSpPr>
          <p:nvPr>
            <p:ph type="ftr" sz="quarter" idx="11"/>
          </p:nvPr>
        </p:nvSpPr>
        <p:spPr>
          <a:xfrm>
            <a:off x="4165600" y="6356357"/>
            <a:ext cx="3860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737600" y="6356357"/>
            <a:ext cx="2844800" cy="365125"/>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674798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5"/>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5"/>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7"/>
            <a:ext cx="2844800" cy="365125"/>
          </a:xfrm>
          <a:prstGeom prst="rect">
            <a:avLst/>
          </a:prstGeom>
        </p:spPr>
        <p:txBody>
          <a:bodyPr/>
          <a:lstStyle/>
          <a:p>
            <a:fld id="{1D8BD707-D9CF-40AE-B4C6-C98DA3205C09}" type="datetimeFigureOut">
              <a:rPr lang="en-US" smtClean="0"/>
              <a:pPr/>
              <a:t>1/14/26</a:t>
            </a:fld>
            <a:endParaRPr lang="en-US"/>
          </a:p>
        </p:txBody>
      </p:sp>
      <p:sp>
        <p:nvSpPr>
          <p:cNvPr id="5" name="Footer Placeholder 4"/>
          <p:cNvSpPr>
            <a:spLocks noGrp="1"/>
          </p:cNvSpPr>
          <p:nvPr>
            <p:ph type="ftr" sz="quarter" idx="11"/>
          </p:nvPr>
        </p:nvSpPr>
        <p:spPr>
          <a:xfrm>
            <a:off x="4165600" y="6356357"/>
            <a:ext cx="3860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737600" y="6356357"/>
            <a:ext cx="2844800" cy="365125"/>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844686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b="-100000"/>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11200" y="2133605"/>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p:nvPr userDrawn="1"/>
        </p:nvSpPr>
        <p:spPr>
          <a:xfrm>
            <a:off x="8331200" y="621470"/>
            <a:ext cx="2235200" cy="6095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lumMod val="50000"/>
                    <a:lumOff val="50000"/>
                  </a:schemeClr>
                </a:solidFill>
                <a:latin typeface="Cambria" pitchFamily="18" charset="0"/>
              </a:rPr>
              <a:t>Partnerships</a:t>
            </a:r>
            <a:endParaRPr lang="en-US" sz="1400" dirty="0">
              <a:solidFill>
                <a:schemeClr val="tx1">
                  <a:lumMod val="50000"/>
                  <a:lumOff val="50000"/>
                </a:schemeClr>
              </a:solidFill>
              <a:latin typeface="Cambria" pitchFamily="18" charset="0"/>
            </a:endParaRPr>
          </a:p>
        </p:txBody>
      </p:sp>
    </p:spTree>
    <p:extLst>
      <p:ext uri="{BB962C8B-B14F-4D97-AF65-F5344CB8AC3E}">
        <p14:creationId xmlns:p14="http://schemas.microsoft.com/office/powerpoint/2010/main" val="427029916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377" rtl="0" eaLnBrk="1" latinLnBrk="0" hangingPunct="1">
        <a:spcBef>
          <a:spcPct val="0"/>
        </a:spcBef>
        <a:buNone/>
        <a:defRPr sz="4400" kern="1200">
          <a:solidFill>
            <a:schemeClr val="tx1"/>
          </a:solidFill>
          <a:latin typeface="+mj-lt"/>
          <a:ea typeface="+mj-ea"/>
          <a:cs typeface="+mj-cs"/>
        </a:defRPr>
      </a:lvl1pPr>
    </p:titleStyle>
    <p:bodyStyle>
      <a:lvl1pPr marL="342891" indent="-342891" algn="l" defTabSz="914377"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32" indent="-285744" algn="l" defTabSz="914377"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971" indent="-228594" algn="l" defTabSz="914377"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160"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349"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2.JPG"/></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1667434" y="2225079"/>
            <a:ext cx="8848165" cy="3490186"/>
          </a:xfrm>
          <a:prstGeom prst="rect">
            <a:avLst/>
          </a:prstGeom>
        </p:spPr>
        <p:txBody>
          <a:bodyPr wrap="square">
            <a:spAutoFit/>
          </a:bodyPr>
          <a:lstStyle/>
          <a:p>
            <a:pPr marL="0" indent="0" algn="just" rtl="1">
              <a:lnSpc>
                <a:spcPct val="150000"/>
              </a:lnSpc>
              <a:buNone/>
            </a:pPr>
            <a:r>
              <a:rPr lang="ar-SA" sz="2400" dirty="0">
                <a:ln w="0"/>
                <a:effectLst>
                  <a:outerShdw blurRad="38100" dist="19050" dir="2700000" algn="tl" rotWithShape="0">
                    <a:schemeClr val="dk1">
                      <a:alpha val="40000"/>
                    </a:schemeClr>
                  </a:outerShdw>
                </a:effectLst>
                <a:latin typeface="Kanz-al-Marjaan" panose="03020500000000000000" pitchFamily="66" charset="-78"/>
                <a:ea typeface="Kanz-al-Marjaan" panose="03020500000000000000" pitchFamily="66" charset="-78"/>
                <a:cs typeface="Kanz-al-Marjaan" panose="03020500000000000000" pitchFamily="66" charset="-78"/>
              </a:rPr>
              <a:t>مؤمنين ني جماعة ! مملوك اْل محمد ني اميد ؛ ك</a:t>
            </a:r>
            <a:r>
              <a:rPr lang="ar-EG" sz="2400" dirty="0">
                <a:ln w="0"/>
                <a:effectLst>
                  <a:outerShdw blurRad="38100" dist="19050" dir="2700000" algn="tl" rotWithShape="0">
                    <a:schemeClr val="dk1">
                      <a:alpha val="40000"/>
                    </a:schemeClr>
                  </a:outerShdw>
                </a:effectLst>
                <a:latin typeface="Kanz-al-Marjaan" panose="03020500000000000000" pitchFamily="66" charset="-78"/>
                <a:ea typeface="Kanz-al-Marjaan" panose="03020500000000000000" pitchFamily="66" charset="-78"/>
                <a:cs typeface="Kanz-al-Marjaan" panose="03020500000000000000" pitchFamily="66" charset="-78"/>
              </a:rPr>
              <a:t>ھ</a:t>
            </a:r>
            <a:r>
              <a:rPr lang="ar-SA" sz="2400" dirty="0">
                <a:ln w="0"/>
                <a:effectLst>
                  <a:outerShdw blurRad="38100" dist="19050" dir="2700000" algn="tl" rotWithShape="0">
                    <a:schemeClr val="dk1">
                      <a:alpha val="40000"/>
                    </a:schemeClr>
                  </a:outerShdw>
                </a:effectLst>
                <a:latin typeface="Kanz-al-Marjaan" panose="03020500000000000000" pitchFamily="66" charset="-78"/>
                <a:ea typeface="Kanz-al-Marjaan" panose="03020500000000000000" pitchFamily="66" charset="-78"/>
                <a:cs typeface="Kanz-al-Marjaan" panose="03020500000000000000" pitchFamily="66" charset="-78"/>
              </a:rPr>
              <a:t> </a:t>
            </a:r>
            <a:r>
              <a:rPr lang="ar-SA" sz="2400" b="1" dirty="0">
                <a:ln w="0"/>
                <a:solidFill>
                  <a:schemeClr val="accent1">
                    <a:lumMod val="75000"/>
                  </a:schemeClr>
                </a:solidFill>
                <a:effectLst>
                  <a:outerShdw blurRad="38100" dist="19050" dir="2700000" algn="tl" rotWithShape="0">
                    <a:schemeClr val="dk1">
                      <a:alpha val="40000"/>
                    </a:schemeClr>
                  </a:outerShdw>
                </a:effectLst>
                <a:latin typeface="Kanz-al-Marjaan" panose="03020500000000000000" pitchFamily="66" charset="-78"/>
                <a:ea typeface="Kanz-al-Marjaan" panose="03020500000000000000" pitchFamily="66" charset="-78"/>
                <a:cs typeface="Kanz-al-Marjaan" panose="03020500000000000000" pitchFamily="66" charset="-78"/>
              </a:rPr>
              <a:t>مؤمنين نا تمام تجارة نا امور شريعة موافق هوئي</a:t>
            </a:r>
            <a:r>
              <a:rPr lang="ar-SA" sz="2400" dirty="0">
                <a:ln w="0"/>
                <a:effectLst>
                  <a:outerShdw blurRad="38100" dist="19050" dir="2700000" algn="tl" rotWithShape="0">
                    <a:schemeClr val="dk1">
                      <a:alpha val="40000"/>
                    </a:schemeClr>
                  </a:outerShdw>
                </a:effectLst>
                <a:latin typeface="Kanz-al-Marjaan" panose="03020500000000000000" pitchFamily="66" charset="-78"/>
                <a:ea typeface="Kanz-al-Marjaan" panose="03020500000000000000" pitchFamily="66" charset="-78"/>
                <a:cs typeface="Kanz-al-Marjaan" panose="03020500000000000000" pitchFamily="66" charset="-78"/>
              </a:rPr>
              <a:t>، اْج نا زمان ما ج</a:t>
            </a:r>
            <a:r>
              <a:rPr lang="ar-EG" sz="2400" dirty="0">
                <a:ln w="0"/>
                <a:effectLst>
                  <a:outerShdw blurRad="38100" dist="19050" dir="2700000" algn="tl" rotWithShape="0">
                    <a:schemeClr val="dk1">
                      <a:alpha val="40000"/>
                    </a:schemeClr>
                  </a:outerShdw>
                </a:effectLst>
                <a:latin typeface="Kanz-al-Marjaan" panose="03020500000000000000" pitchFamily="66" charset="-78"/>
                <a:ea typeface="Kanz-al-Marjaan" panose="03020500000000000000" pitchFamily="66" charset="-78"/>
                <a:cs typeface="Kanz-al-Marjaan" panose="03020500000000000000" pitchFamily="66" charset="-78"/>
              </a:rPr>
              <a:t>ھ</a:t>
            </a:r>
            <a:r>
              <a:rPr lang="ar-SA" sz="2400" dirty="0">
                <a:ln w="0"/>
                <a:effectLst>
                  <a:outerShdw blurRad="38100" dist="19050" dir="2700000" algn="tl" rotWithShape="0">
                    <a:schemeClr val="dk1">
                      <a:alpha val="40000"/>
                    </a:schemeClr>
                  </a:outerShdw>
                </a:effectLst>
                <a:latin typeface="Kanz-al-Marjaan" panose="03020500000000000000" pitchFamily="66" charset="-78"/>
                <a:ea typeface="Kanz-al-Marjaan" panose="03020500000000000000" pitchFamily="66" charset="-78"/>
                <a:cs typeface="Kanz-al-Marjaan" panose="03020500000000000000" pitchFamily="66" charset="-78"/>
              </a:rPr>
              <a:t> </a:t>
            </a:r>
            <a:r>
              <a:rPr lang="en-US" sz="2400" dirty="0">
                <a:ln w="0"/>
                <a:effectLst>
                  <a:outerShdw blurRad="38100" dist="19050" dir="2700000" algn="tl" rotWithShape="0">
                    <a:schemeClr val="dk1">
                      <a:alpha val="40000"/>
                    </a:schemeClr>
                  </a:outerShdw>
                </a:effectLst>
                <a:latin typeface="Garamond" panose="02020404030301010803" pitchFamily="18" charset="0"/>
                <a:ea typeface="Kanz-al-Marjaan" panose="03020500000000000000" pitchFamily="66" charset="-78"/>
                <a:cs typeface="Vijaya" panose="020B0604020202020204" pitchFamily="34" charset="0"/>
              </a:rPr>
              <a:t>Challenges</a:t>
            </a:r>
            <a:r>
              <a:rPr lang="ar-EG" sz="2400" dirty="0">
                <a:ln w="0"/>
                <a:effectLst>
                  <a:outerShdw blurRad="38100" dist="19050" dir="2700000" algn="tl" rotWithShape="0">
                    <a:schemeClr val="dk1">
                      <a:alpha val="40000"/>
                    </a:schemeClr>
                  </a:outerShdw>
                </a:effectLst>
                <a:latin typeface="Kanz-al-Marjaan" panose="03020500000000000000" pitchFamily="66" charset="-78"/>
                <a:ea typeface="Kanz-al-Marjaan" panose="03020500000000000000" pitchFamily="66" charset="-78"/>
                <a:cs typeface="Kanz-al-Marjaan" panose="03020500000000000000" pitchFamily="66" charset="-78"/>
              </a:rPr>
              <a:t> </a:t>
            </a:r>
            <a:r>
              <a:rPr lang="en-US" sz="2400" dirty="0">
                <a:ln w="0"/>
                <a:effectLst>
                  <a:outerShdw blurRad="38100" dist="19050" dir="2700000" algn="tl" rotWithShape="0">
                    <a:schemeClr val="dk1">
                      <a:alpha val="40000"/>
                    </a:schemeClr>
                  </a:outerShdw>
                </a:effectLst>
                <a:latin typeface="Kanz-al-Marjaan" panose="03020500000000000000" pitchFamily="66" charset="-78"/>
                <a:ea typeface="Kanz-al-Marjaan" panose="03020500000000000000" pitchFamily="66" charset="-78"/>
                <a:cs typeface="Kanz-al-Marjaan" panose="03020500000000000000" pitchFamily="66" charset="-78"/>
              </a:rPr>
              <a:t> ؛، </a:t>
            </a:r>
            <a:r>
              <a:rPr lang="ar-SA" sz="2400" dirty="0">
                <a:ln w="0"/>
                <a:effectLst>
                  <a:outerShdw blurRad="38100" dist="19050" dir="2700000" algn="tl" rotWithShape="0">
                    <a:schemeClr val="dk1">
                      <a:alpha val="40000"/>
                    </a:schemeClr>
                  </a:outerShdw>
                </a:effectLst>
                <a:latin typeface="Kanz-al-Marjaan" panose="03020500000000000000" pitchFamily="66" charset="-78"/>
                <a:ea typeface="Kanz-al-Marjaan" panose="03020500000000000000" pitchFamily="66" charset="-78"/>
                <a:cs typeface="Kanz-al-Marjaan" panose="03020500000000000000" pitchFamily="66" charset="-78"/>
              </a:rPr>
              <a:t>اهنا ساتهـ شريعة ني معرفة كري نسس بظظتر ما بظظتر شاكلة سي مؤمنين ويثثار كرسس، خدا سككلا نا امور سظظل كرسس ، نسس ككهني بركة اْثثسس،</a:t>
            </a:r>
            <a:endParaRPr lang="en-US" sz="2400" dirty="0">
              <a:ln w="0"/>
              <a:effectLst>
                <a:outerShdw blurRad="38100" dist="19050" dir="2700000" algn="tl" rotWithShape="0">
                  <a:schemeClr val="dk1">
                    <a:alpha val="40000"/>
                  </a:schemeClr>
                </a:outerShdw>
              </a:effectLst>
              <a:latin typeface="Kanz-al-Marjaan" panose="03020500000000000000" pitchFamily="66" charset="-78"/>
              <a:ea typeface="Kanz-al-Marjaan" panose="03020500000000000000" pitchFamily="66" charset="-78"/>
              <a:cs typeface="Kanz-al-Marjaan" panose="03020500000000000000" pitchFamily="66" charset="-78"/>
            </a:endParaRPr>
          </a:p>
          <a:p>
            <a:pPr marL="0" indent="0" algn="just" rtl="1">
              <a:lnSpc>
                <a:spcPct val="150000"/>
              </a:lnSpc>
              <a:buNone/>
            </a:pPr>
            <a:r>
              <a:rPr lang="ar-SA" sz="2400" dirty="0">
                <a:ln w="0"/>
                <a:effectLst>
                  <a:outerShdw blurRad="38100" dist="19050" dir="2700000" algn="tl" rotWithShape="0">
                    <a:schemeClr val="dk1">
                      <a:alpha val="40000"/>
                    </a:schemeClr>
                  </a:outerShdw>
                </a:effectLst>
                <a:latin typeface="Kanz-al-Marjaan" panose="03020500000000000000" pitchFamily="66" charset="-78"/>
                <a:ea typeface="Kanz-al-Marjaan" panose="03020500000000000000" pitchFamily="66" charset="-78"/>
                <a:cs typeface="Kanz-al-Marjaan" panose="03020500000000000000" pitchFamily="66" charset="-78"/>
              </a:rPr>
              <a:t>اْثثس ما</a:t>
            </a:r>
            <a:r>
              <a:rPr lang="ar-EG" sz="2400" dirty="0">
                <a:ln w="0"/>
                <a:effectLst>
                  <a:outerShdw blurRad="38100" dist="19050" dir="2700000" algn="tl" rotWithShape="0">
                    <a:schemeClr val="dk1">
                      <a:alpha val="40000"/>
                    </a:schemeClr>
                  </a:outerShdw>
                </a:effectLst>
                <a:latin typeface="Kanz-al-Marjaan" panose="03020500000000000000" pitchFamily="66" charset="-78"/>
                <a:ea typeface="Kanz-al-Marjaan" panose="03020500000000000000" pitchFamily="66" charset="-78"/>
                <a:cs typeface="Kanz-al-Marjaan" panose="03020500000000000000" pitchFamily="66" charset="-78"/>
              </a:rPr>
              <a:t> </a:t>
            </a:r>
            <a:r>
              <a:rPr lang="en-US" sz="2400" b="1" dirty="0">
                <a:ln w="0"/>
                <a:solidFill>
                  <a:schemeClr val="accent1">
                    <a:lumMod val="75000"/>
                  </a:schemeClr>
                </a:solidFill>
                <a:effectLst>
                  <a:outerShdw blurRad="38100" dist="19050" dir="2700000" algn="tl" rotWithShape="0">
                    <a:schemeClr val="dk1">
                      <a:alpha val="40000"/>
                    </a:schemeClr>
                  </a:outerShdw>
                </a:effectLst>
                <a:latin typeface="Garamond" panose="02020404030301010803" pitchFamily="18" charset="0"/>
                <a:ea typeface="Kanz-al-Marjaan" panose="03020500000000000000" pitchFamily="66" charset="-78"/>
                <a:cs typeface="Vijaya" panose="020B0604020202020204" pitchFamily="34" charset="0"/>
              </a:rPr>
              <a:t>Partnership</a:t>
            </a:r>
            <a:r>
              <a:rPr lang="ar-EG" sz="2400" dirty="0">
                <a:ln w="0"/>
                <a:solidFill>
                  <a:srgbClr val="FF0000"/>
                </a:solidFill>
                <a:effectLst>
                  <a:outerShdw blurRad="38100" dist="19050" dir="2700000" algn="tl" rotWithShape="0">
                    <a:schemeClr val="dk1">
                      <a:alpha val="40000"/>
                    </a:schemeClr>
                  </a:outerShdw>
                </a:effectLst>
                <a:latin typeface="Vijaya" panose="020B0604020202020204" pitchFamily="34" charset="0"/>
                <a:ea typeface="Kanz-al-Marjaan" panose="03020500000000000000" pitchFamily="66" charset="-78"/>
                <a:cs typeface="Kanz-al-Marjaan" panose="03020500000000000000" pitchFamily="66" charset="-78"/>
              </a:rPr>
              <a:t> </a:t>
            </a:r>
            <a:r>
              <a:rPr lang="en-US" sz="2400" dirty="0">
                <a:ln w="0"/>
                <a:solidFill>
                  <a:srgbClr val="FF0000"/>
                </a:solidFill>
                <a:effectLst>
                  <a:outerShdw blurRad="38100" dist="19050" dir="2700000" algn="tl" rotWithShape="0">
                    <a:schemeClr val="dk1">
                      <a:alpha val="40000"/>
                    </a:schemeClr>
                  </a:outerShdw>
                </a:effectLst>
                <a:latin typeface="Kanz-al-Marjaan" panose="03020500000000000000" pitchFamily="66" charset="-78"/>
                <a:ea typeface="Kanz-al-Marjaan" panose="03020500000000000000" pitchFamily="66" charset="-78"/>
                <a:cs typeface="Kanz-al-Marjaan" panose="03020500000000000000" pitchFamily="66" charset="-78"/>
              </a:rPr>
              <a:t> </a:t>
            </a:r>
            <a:r>
              <a:rPr lang="ar-SA" sz="2400" b="1" dirty="0">
                <a:ln w="0"/>
                <a:solidFill>
                  <a:schemeClr val="accent1">
                    <a:lumMod val="75000"/>
                  </a:schemeClr>
                </a:solidFill>
                <a:effectLst>
                  <a:outerShdw blurRad="38100" dist="19050" dir="2700000" algn="tl" rotWithShape="0">
                    <a:schemeClr val="dk1">
                      <a:alpha val="40000"/>
                    </a:schemeClr>
                  </a:outerShdw>
                </a:effectLst>
                <a:latin typeface="Kanz-al-Marjaan" panose="03020500000000000000" pitchFamily="66" charset="-78"/>
                <a:ea typeface="Kanz-al-Marjaan" panose="03020500000000000000" pitchFamily="66" charset="-78"/>
                <a:cs typeface="Kanz-al-Marjaan" panose="03020500000000000000" pitchFamily="66" charset="-78"/>
              </a:rPr>
              <a:t>شريعة نا قانون موافق هوئي </a:t>
            </a:r>
            <a:r>
              <a:rPr lang="ar-SA" sz="2400" dirty="0">
                <a:ln w="0"/>
                <a:effectLst>
                  <a:outerShdw blurRad="38100" dist="19050" dir="2700000" algn="tl" rotWithShape="0">
                    <a:schemeClr val="dk1">
                      <a:alpha val="40000"/>
                    </a:schemeClr>
                  </a:outerShdw>
                </a:effectLst>
                <a:latin typeface="Kanz-al-Marjaan" panose="03020500000000000000" pitchFamily="66" charset="-78"/>
                <a:ea typeface="Kanz-al-Marjaan" panose="03020500000000000000" pitchFamily="66" charset="-78"/>
                <a:cs typeface="Kanz-al-Marjaan" panose="03020500000000000000" pitchFamily="66" charset="-78"/>
              </a:rPr>
              <a:t>، هر ايك </a:t>
            </a:r>
            <a:r>
              <a:rPr lang="en-US" sz="2400" dirty="0">
                <a:ln w="0"/>
                <a:effectLst>
                  <a:outerShdw blurRad="38100" dist="19050" dir="2700000" algn="tl" rotWithShape="0">
                    <a:schemeClr val="dk1">
                      <a:alpha val="40000"/>
                    </a:schemeClr>
                  </a:outerShdw>
                </a:effectLst>
                <a:latin typeface="Garamond" panose="02020404030301010803" pitchFamily="18" charset="0"/>
                <a:ea typeface="Kanz-al-Marjaan" panose="03020500000000000000" pitchFamily="66" charset="-78"/>
                <a:cs typeface="Vijaya" panose="020B0604020202020204" pitchFamily="34" charset="0"/>
              </a:rPr>
              <a:t>Party</a:t>
            </a:r>
            <a:r>
              <a:rPr lang="ar-EG" sz="2400" dirty="0">
                <a:ln w="0"/>
                <a:effectLst>
                  <a:outerShdw blurRad="38100" dist="19050" dir="2700000" algn="tl" rotWithShape="0">
                    <a:schemeClr val="dk1">
                      <a:alpha val="40000"/>
                    </a:schemeClr>
                  </a:outerShdw>
                </a:effectLst>
                <a:latin typeface="Kanz-al-Marjaan" panose="03020500000000000000" pitchFamily="66" charset="-78"/>
                <a:ea typeface="Kanz-al-Marjaan" panose="03020500000000000000" pitchFamily="66" charset="-78"/>
                <a:cs typeface="Kanz-al-Marjaan" panose="03020500000000000000" pitchFamily="66" charset="-78"/>
              </a:rPr>
              <a:t> </a:t>
            </a:r>
            <a:r>
              <a:rPr lang="en-US" sz="2400" dirty="0">
                <a:ln w="0"/>
                <a:effectLst>
                  <a:outerShdw blurRad="38100" dist="19050" dir="2700000" algn="tl" rotWithShape="0">
                    <a:schemeClr val="dk1">
                      <a:alpha val="40000"/>
                    </a:schemeClr>
                  </a:outerShdw>
                </a:effectLst>
                <a:latin typeface="Kanz-al-Marjaan" panose="03020500000000000000" pitchFamily="66" charset="-78"/>
                <a:ea typeface="Kanz-al-Marjaan" panose="03020500000000000000" pitchFamily="66" charset="-78"/>
                <a:cs typeface="Kanz-al-Marjaan" panose="03020500000000000000" pitchFamily="66" charset="-78"/>
              </a:rPr>
              <a:t> </a:t>
            </a:r>
            <a:r>
              <a:rPr lang="ar-SA" sz="2400" dirty="0">
                <a:ln w="0"/>
                <a:effectLst>
                  <a:outerShdw blurRad="38100" dist="19050" dir="2700000" algn="tl" rotWithShape="0">
                    <a:schemeClr val="dk1">
                      <a:alpha val="40000"/>
                    </a:schemeClr>
                  </a:outerShdw>
                </a:effectLst>
                <a:latin typeface="Kanz-al-Marjaan" panose="03020500000000000000" pitchFamily="66" charset="-78"/>
                <a:ea typeface="Kanz-al-Marjaan" panose="03020500000000000000" pitchFamily="66" charset="-78"/>
                <a:cs typeface="Kanz-al-Marjaan" panose="03020500000000000000" pitchFamily="66" charset="-78"/>
              </a:rPr>
              <a:t>ما ج</a:t>
            </a:r>
            <a:r>
              <a:rPr lang="ar-EG" sz="2400" dirty="0">
                <a:ln w="0"/>
                <a:effectLst>
                  <a:outerShdw blurRad="38100" dist="19050" dir="2700000" algn="tl" rotWithShape="0">
                    <a:schemeClr val="dk1">
                      <a:alpha val="40000"/>
                    </a:schemeClr>
                  </a:outerShdw>
                </a:effectLst>
                <a:latin typeface="Kanz-al-Marjaan" panose="03020500000000000000" pitchFamily="66" charset="-78"/>
                <a:ea typeface="Kanz-al-Marjaan" panose="03020500000000000000" pitchFamily="66" charset="-78"/>
                <a:cs typeface="Kanz-al-Marjaan" panose="03020500000000000000" pitchFamily="66" charset="-78"/>
              </a:rPr>
              <a:t>ھ</a:t>
            </a:r>
            <a:r>
              <a:rPr lang="ar-SA" sz="2400" dirty="0">
                <a:ln w="0"/>
                <a:effectLst>
                  <a:outerShdw blurRad="38100" dist="19050" dir="2700000" algn="tl" rotWithShape="0">
                    <a:schemeClr val="dk1">
                      <a:alpha val="40000"/>
                    </a:schemeClr>
                  </a:outerShdw>
                </a:effectLst>
                <a:latin typeface="Kanz-al-Marjaan" panose="03020500000000000000" pitchFamily="66" charset="-78"/>
                <a:ea typeface="Kanz-al-Marjaan" panose="03020500000000000000" pitchFamily="66" charset="-78"/>
                <a:cs typeface="Kanz-al-Marjaan" panose="03020500000000000000" pitchFamily="66" charset="-78"/>
              </a:rPr>
              <a:t> بهي اتفاق تهائي ي</a:t>
            </a:r>
            <a:r>
              <a:rPr lang="ar-EG" sz="2400" dirty="0">
                <a:ln w="0"/>
                <a:effectLst>
                  <a:outerShdw blurRad="38100" dist="19050" dir="2700000" algn="tl" rotWithShape="0">
                    <a:schemeClr val="dk1">
                      <a:alpha val="40000"/>
                    </a:schemeClr>
                  </a:outerShdw>
                </a:effectLst>
                <a:latin typeface="Kanz-al-Marjaan" panose="03020500000000000000" pitchFamily="66" charset="-78"/>
                <a:ea typeface="Kanz-al-Marjaan" panose="03020500000000000000" pitchFamily="66" charset="-78"/>
                <a:cs typeface="Kanz-al-Marjaan" panose="03020500000000000000" pitchFamily="66" charset="-78"/>
              </a:rPr>
              <a:t>ھ</a:t>
            </a:r>
            <a:r>
              <a:rPr lang="ar-SA" sz="2400" dirty="0">
                <a:ln w="0"/>
                <a:effectLst>
                  <a:outerShdw blurRad="38100" dist="19050" dir="2700000" algn="tl" rotWithShape="0">
                    <a:schemeClr val="dk1">
                      <a:alpha val="40000"/>
                    </a:schemeClr>
                  </a:outerShdw>
                </a:effectLst>
                <a:latin typeface="Kanz-al-Marjaan" panose="03020500000000000000" pitchFamily="66" charset="-78"/>
                <a:ea typeface="Kanz-al-Marjaan" panose="03020500000000000000" pitchFamily="66" charset="-78"/>
                <a:cs typeface="Kanz-al-Marjaan" panose="03020500000000000000" pitchFamily="66" charset="-78"/>
              </a:rPr>
              <a:t> عن تراض ـــ </a:t>
            </a:r>
            <a:r>
              <a:rPr lang="ar-SA" sz="2400" b="1" dirty="0">
                <a:ln w="0"/>
                <a:solidFill>
                  <a:schemeClr val="accent1">
                    <a:lumMod val="75000"/>
                  </a:schemeClr>
                </a:solidFill>
                <a:effectLst>
                  <a:outerShdw blurRad="38100" dist="19050" dir="2700000" algn="tl" rotWithShape="0">
                    <a:schemeClr val="dk1">
                      <a:alpha val="40000"/>
                    </a:schemeClr>
                  </a:outerShdw>
                </a:effectLst>
                <a:latin typeface="Kanz-al-Marjaan" panose="03020500000000000000" pitchFamily="66" charset="-78"/>
                <a:ea typeface="Kanz-al-Marjaan" panose="03020500000000000000" pitchFamily="66" charset="-78"/>
                <a:cs typeface="Kanz-al-Marjaan" panose="03020500000000000000" pitchFamily="66" charset="-78"/>
              </a:rPr>
              <a:t>خوشي سي هوئي </a:t>
            </a:r>
            <a:r>
              <a:rPr lang="ar-SA" sz="2400" dirty="0">
                <a:ln w="0"/>
                <a:effectLst>
                  <a:outerShdw blurRad="38100" dist="19050" dir="2700000" algn="tl" rotWithShape="0">
                    <a:schemeClr val="dk1">
                      <a:alpha val="40000"/>
                    </a:schemeClr>
                  </a:outerShdw>
                </a:effectLst>
                <a:latin typeface="Kanz-al-Marjaan" panose="03020500000000000000" pitchFamily="66" charset="-78"/>
                <a:ea typeface="Kanz-al-Marjaan" panose="03020500000000000000" pitchFamily="66" charset="-78"/>
                <a:cs typeface="Kanz-al-Marjaan" panose="03020500000000000000" pitchFamily="66" charset="-78"/>
              </a:rPr>
              <a:t>، برابر </a:t>
            </a:r>
            <a:r>
              <a:rPr lang="en-US" sz="2400" dirty="0">
                <a:ln w="0"/>
                <a:effectLst>
                  <a:outerShdw blurRad="38100" dist="19050" dir="2700000" algn="tl" rotWithShape="0">
                    <a:schemeClr val="dk1">
                      <a:alpha val="40000"/>
                    </a:schemeClr>
                  </a:outerShdw>
                </a:effectLst>
                <a:latin typeface="Garamond" panose="02020404030301010803" pitchFamily="18" charset="0"/>
                <a:ea typeface="Kanz-al-Marjaan" panose="03020500000000000000" pitchFamily="66" charset="-78"/>
                <a:cs typeface="Vijaya" panose="020B0604020202020204" pitchFamily="34" charset="0"/>
              </a:rPr>
              <a:t>Legal Documents </a:t>
            </a:r>
            <a:r>
              <a:rPr lang="ar-EG" sz="2400" dirty="0">
                <a:ln w="0"/>
                <a:effectLst>
                  <a:outerShdw blurRad="38100" dist="19050" dir="2700000" algn="tl" rotWithShape="0">
                    <a:schemeClr val="dk1">
                      <a:alpha val="40000"/>
                    </a:schemeClr>
                  </a:outerShdw>
                </a:effectLst>
                <a:latin typeface="Garamond" panose="02020404030301010803" pitchFamily="18" charset="0"/>
                <a:ea typeface="Kanz-al-Marjaan" panose="03020500000000000000" pitchFamily="66" charset="-78"/>
                <a:cs typeface="Kanz-al-Marjaan" panose="03020500000000000000" pitchFamily="66" charset="-78"/>
              </a:rPr>
              <a:t> </a:t>
            </a:r>
            <a:r>
              <a:rPr lang="ar-SA" sz="2400" dirty="0">
                <a:ln w="0"/>
                <a:effectLst>
                  <a:outerShdw blurRad="38100" dist="19050" dir="2700000" algn="tl" rotWithShape="0">
                    <a:schemeClr val="dk1">
                      <a:alpha val="40000"/>
                    </a:schemeClr>
                  </a:outerShdw>
                </a:effectLst>
                <a:latin typeface="Kanz-al-Marjaan" panose="03020500000000000000" pitchFamily="66" charset="-78"/>
                <a:ea typeface="Kanz-al-Marjaan" panose="03020500000000000000" pitchFamily="66" charset="-78"/>
                <a:cs typeface="Kanz-al-Marjaan" panose="03020500000000000000" pitchFamily="66" charset="-78"/>
              </a:rPr>
              <a:t>تيار تهائي تا ك</a:t>
            </a:r>
            <a:r>
              <a:rPr lang="ar-EG" sz="2400" dirty="0">
                <a:ln w="0"/>
                <a:effectLst>
                  <a:outerShdw blurRad="38100" dist="19050" dir="2700000" algn="tl" rotWithShape="0">
                    <a:schemeClr val="dk1">
                      <a:alpha val="40000"/>
                    </a:schemeClr>
                  </a:outerShdw>
                </a:effectLst>
                <a:latin typeface="Kanz-al-Marjaan" panose="03020500000000000000" pitchFamily="66" charset="-78"/>
                <a:ea typeface="Kanz-al-Marjaan" panose="03020500000000000000" pitchFamily="66" charset="-78"/>
                <a:cs typeface="Kanz-al-Marjaan" panose="03020500000000000000" pitchFamily="66" charset="-78"/>
              </a:rPr>
              <a:t>ھ</a:t>
            </a:r>
            <a:r>
              <a:rPr lang="ar-SA" sz="2400" dirty="0">
                <a:ln w="0"/>
                <a:effectLst>
                  <a:outerShdw blurRad="38100" dist="19050" dir="2700000" algn="tl" rotWithShape="0">
                    <a:schemeClr val="dk1">
                      <a:alpha val="40000"/>
                    </a:schemeClr>
                  </a:outerShdw>
                </a:effectLst>
                <a:latin typeface="Kanz-al-Marjaan" panose="03020500000000000000" pitchFamily="66" charset="-78"/>
                <a:ea typeface="Kanz-al-Marjaan" panose="03020500000000000000" pitchFamily="66" charset="-78"/>
                <a:cs typeface="Kanz-al-Marjaan" panose="03020500000000000000" pitchFamily="66" charset="-78"/>
              </a:rPr>
              <a:t> اْثثس ما </a:t>
            </a:r>
            <a:r>
              <a:rPr lang="ar-SA" sz="2400" b="1" dirty="0">
                <a:ln w="0"/>
                <a:solidFill>
                  <a:schemeClr val="accent1">
                    <a:lumMod val="75000"/>
                  </a:schemeClr>
                </a:solidFill>
                <a:effectLst>
                  <a:outerShdw blurRad="38100" dist="19050" dir="2700000" algn="tl" rotWithShape="0">
                    <a:schemeClr val="dk1">
                      <a:alpha val="40000"/>
                    </a:schemeClr>
                  </a:outerShdw>
                </a:effectLst>
                <a:latin typeface="Kanz-al-Marjaan" panose="03020500000000000000" pitchFamily="66" charset="-78"/>
                <a:ea typeface="Kanz-al-Marjaan" panose="03020500000000000000" pitchFamily="66" charset="-78"/>
                <a:cs typeface="Kanz-al-Marjaan" panose="03020500000000000000" pitchFamily="66" charset="-78"/>
              </a:rPr>
              <a:t>محبة س</a:t>
            </a:r>
            <a:r>
              <a:rPr lang="ar-EG" sz="2400" b="1" dirty="0">
                <a:ln w="0"/>
                <a:solidFill>
                  <a:schemeClr val="accent1">
                    <a:lumMod val="75000"/>
                  </a:schemeClr>
                </a:solidFill>
                <a:effectLst>
                  <a:outerShdw blurRad="38100" dist="19050" dir="2700000" algn="tl" rotWithShape="0">
                    <a:schemeClr val="dk1">
                      <a:alpha val="40000"/>
                    </a:schemeClr>
                  </a:outerShdw>
                </a:effectLst>
                <a:latin typeface="Kanz-al-Marjaan" panose="03020500000000000000" pitchFamily="66" charset="-78"/>
                <a:ea typeface="Kanz-al-Marjaan" panose="03020500000000000000" pitchFamily="66" charset="-78"/>
                <a:cs typeface="Kanz-al-Marjaan" panose="03020500000000000000" pitchFamily="66" charset="-78"/>
              </a:rPr>
              <a:t>ي</a:t>
            </a:r>
            <a:r>
              <a:rPr lang="ar-SA" sz="2400" dirty="0">
                <a:ln w="0"/>
                <a:effectLst>
                  <a:outerShdw blurRad="38100" dist="19050" dir="2700000" algn="tl" rotWithShape="0">
                    <a:schemeClr val="dk1">
                      <a:alpha val="40000"/>
                    </a:schemeClr>
                  </a:outerShdw>
                </a:effectLst>
                <a:latin typeface="Kanz-al-Marjaan" panose="03020500000000000000" pitchFamily="66" charset="-78"/>
                <a:ea typeface="Kanz-al-Marjaan" panose="03020500000000000000" pitchFamily="66" charset="-78"/>
                <a:cs typeface="Kanz-al-Marjaan" panose="03020500000000000000" pitchFamily="66" charset="-78"/>
              </a:rPr>
              <a:t> </a:t>
            </a:r>
            <a:r>
              <a:rPr lang="en-US" sz="2400" dirty="0">
                <a:ln w="0"/>
                <a:effectLst>
                  <a:outerShdw blurRad="38100" dist="19050" dir="2700000" algn="tl" rotWithShape="0">
                    <a:schemeClr val="dk1">
                      <a:alpha val="40000"/>
                    </a:schemeClr>
                  </a:outerShdw>
                </a:effectLst>
                <a:latin typeface="Garamond" panose="02020404030301010803" pitchFamily="18" charset="0"/>
                <a:ea typeface="Kanz-al-Marjaan" panose="03020500000000000000" pitchFamily="66" charset="-78"/>
                <a:cs typeface="Vijaya" panose="020B0604020202020204" pitchFamily="34" charset="0"/>
              </a:rPr>
              <a:t>Unity</a:t>
            </a:r>
            <a:r>
              <a:rPr lang="en-US" sz="2400" dirty="0">
                <a:ln w="0"/>
                <a:effectLst>
                  <a:outerShdw blurRad="38100" dist="19050" dir="2700000" algn="tl" rotWithShape="0">
                    <a:schemeClr val="dk1">
                      <a:alpha val="40000"/>
                    </a:schemeClr>
                  </a:outerShdw>
                </a:effectLst>
                <a:latin typeface="Kanz-al-Marjaan" panose="03020500000000000000" pitchFamily="66" charset="-78"/>
                <a:ea typeface="Kanz-al-Marjaan" panose="03020500000000000000" pitchFamily="66" charset="-78"/>
                <a:cs typeface="Kanz-al-Marjaan" panose="03020500000000000000" pitchFamily="66" charset="-78"/>
              </a:rPr>
              <a:t> </a:t>
            </a:r>
            <a:r>
              <a:rPr lang="ar-EG" sz="2400" dirty="0">
                <a:ln w="0"/>
                <a:effectLst>
                  <a:outerShdw blurRad="38100" dist="19050" dir="2700000" algn="tl" rotWithShape="0">
                    <a:schemeClr val="dk1">
                      <a:alpha val="40000"/>
                    </a:schemeClr>
                  </a:outerShdw>
                </a:effectLst>
                <a:latin typeface="Kanz-al-Marjaan" panose="03020500000000000000" pitchFamily="66" charset="-78"/>
                <a:ea typeface="Kanz-al-Marjaan" panose="03020500000000000000" pitchFamily="66" charset="-78"/>
                <a:cs typeface="Kanz-al-Marjaan" panose="03020500000000000000" pitchFamily="66" charset="-78"/>
              </a:rPr>
              <a:t> </a:t>
            </a:r>
            <a:r>
              <a:rPr lang="ar-SA" sz="2400" dirty="0">
                <a:ln w="0"/>
                <a:effectLst>
                  <a:outerShdw blurRad="38100" dist="19050" dir="2700000" algn="tl" rotWithShape="0">
                    <a:schemeClr val="dk1">
                      <a:alpha val="40000"/>
                    </a:schemeClr>
                  </a:outerShdw>
                </a:effectLst>
                <a:latin typeface="Kanz-al-Marjaan" panose="03020500000000000000" pitchFamily="66" charset="-78"/>
                <a:ea typeface="Kanz-al-Marjaan" panose="03020500000000000000" pitchFamily="66" charset="-78"/>
                <a:cs typeface="Kanz-al-Marjaan" panose="03020500000000000000" pitchFamily="66" charset="-78"/>
              </a:rPr>
              <a:t>نا ساتهسس  </a:t>
            </a:r>
            <a:r>
              <a:rPr lang="ar-SA" sz="2400" b="1" dirty="0">
                <a:ln w="0"/>
                <a:solidFill>
                  <a:schemeClr val="accent1">
                    <a:lumMod val="75000"/>
                  </a:schemeClr>
                </a:solidFill>
                <a:effectLst>
                  <a:outerShdw blurRad="38100" dist="19050" dir="2700000" algn="tl" rotWithShape="0">
                    <a:schemeClr val="dk1">
                      <a:alpha val="40000"/>
                    </a:schemeClr>
                  </a:outerShdw>
                </a:effectLst>
                <a:latin typeface="Kanz-al-Marjaan" panose="03020500000000000000" pitchFamily="66" charset="-78"/>
                <a:ea typeface="Kanz-al-Marjaan" panose="03020500000000000000" pitchFamily="66" charset="-78"/>
                <a:cs typeface="Kanz-al-Marjaan" panose="03020500000000000000" pitchFamily="66" charset="-78"/>
              </a:rPr>
              <a:t>زيادة ويثثار تهائي </a:t>
            </a:r>
            <a:r>
              <a:rPr lang="ar-SA" sz="2400" dirty="0">
                <a:ln w="0"/>
                <a:effectLst>
                  <a:outerShdw blurRad="38100" dist="19050" dir="2700000" algn="tl" rotWithShape="0">
                    <a:schemeClr val="dk1">
                      <a:alpha val="40000"/>
                    </a:schemeClr>
                  </a:outerShdw>
                </a:effectLst>
                <a:latin typeface="Kanz-al-Marjaan" panose="03020500000000000000" pitchFamily="66" charset="-78"/>
                <a:ea typeface="Kanz-al-Marjaan" panose="03020500000000000000" pitchFamily="66" charset="-78"/>
                <a:cs typeface="Kanz-al-Marjaan" panose="03020500000000000000" pitchFamily="66" charset="-78"/>
              </a:rPr>
              <a:t>، </a:t>
            </a:r>
            <a:r>
              <a:rPr lang="ar-EG" sz="2400" dirty="0">
                <a:ln w="0"/>
                <a:effectLst>
                  <a:outerShdw blurRad="38100" dist="19050" dir="2700000" algn="tl" rotWithShape="0">
                    <a:schemeClr val="dk1">
                      <a:alpha val="40000"/>
                    </a:schemeClr>
                  </a:outerShdw>
                </a:effectLst>
                <a:latin typeface="Kanz-al-Marjaan" panose="03020500000000000000" pitchFamily="66" charset="-78"/>
                <a:ea typeface="Kanz-al-Marjaan" panose="03020500000000000000" pitchFamily="66" charset="-78"/>
                <a:cs typeface="Kanz-al-Marjaan" panose="03020500000000000000" pitchFamily="66" charset="-78"/>
              </a:rPr>
              <a:t>ا</a:t>
            </a:r>
            <a:r>
              <a:rPr lang="ar-SA" sz="2400" dirty="0">
                <a:ln w="0"/>
                <a:effectLst>
                  <a:outerShdw blurRad="38100" dist="19050" dir="2700000" algn="tl" rotWithShape="0">
                    <a:schemeClr val="dk1">
                      <a:alpha val="40000"/>
                    </a:schemeClr>
                  </a:outerShdw>
                </a:effectLst>
                <a:latin typeface="Kanz-al-Marjaan" panose="03020500000000000000" pitchFamily="66" charset="-78"/>
                <a:ea typeface="Kanz-al-Marjaan" panose="03020500000000000000" pitchFamily="66" charset="-78"/>
                <a:cs typeface="Kanz-al-Marjaan" panose="03020500000000000000" pitchFamily="66" charset="-78"/>
              </a:rPr>
              <a:t>نسس </a:t>
            </a:r>
            <a:r>
              <a:rPr lang="ar-SA" sz="2400" b="1" dirty="0">
                <a:ln w="0"/>
                <a:solidFill>
                  <a:schemeClr val="accent1">
                    <a:lumMod val="75000"/>
                  </a:schemeClr>
                </a:solidFill>
                <a:effectLst>
                  <a:outerShdw blurRad="38100" dist="19050" dir="2700000" algn="tl" rotWithShape="0">
                    <a:schemeClr val="dk1">
                      <a:alpha val="40000"/>
                    </a:schemeClr>
                  </a:outerShdw>
                </a:effectLst>
                <a:latin typeface="Kanz-al-Marjaan" panose="03020500000000000000" pitchFamily="66" charset="-78"/>
                <a:ea typeface="Kanz-al-Marjaan" panose="03020500000000000000" pitchFamily="66" charset="-78"/>
                <a:cs typeface="Kanz-al-Marjaan" panose="03020500000000000000" pitchFamily="66" charset="-78"/>
              </a:rPr>
              <a:t>شيطان نا وساوس سي دور رهسس،</a:t>
            </a:r>
            <a:endParaRPr lang="en-IN" sz="2400" b="1" dirty="0">
              <a:ln w="0"/>
              <a:solidFill>
                <a:schemeClr val="accent1">
                  <a:lumMod val="75000"/>
                </a:schemeClr>
              </a:solidFill>
              <a:effectLst>
                <a:outerShdw blurRad="38100" dist="19050" dir="2700000" algn="tl" rotWithShape="0">
                  <a:schemeClr val="dk1">
                    <a:alpha val="40000"/>
                  </a:schemeClr>
                </a:outerShdw>
              </a:effectLst>
              <a:latin typeface="Kanz-al-Marjaan" panose="03020500000000000000" pitchFamily="66" charset="-78"/>
              <a:ea typeface="Kanz-al-Marjaan" panose="03020500000000000000" pitchFamily="66" charset="-78"/>
              <a:cs typeface="Kanz-al-Marjaan" panose="03020500000000000000" pitchFamily="66" charset="-78"/>
            </a:endParaRPr>
          </a:p>
        </p:txBody>
      </p:sp>
      <p:pic>
        <p:nvPicPr>
          <p:cNvPr id="14" name="Picture 13">
            <a:extLst>
              <a:ext uri="{FF2B5EF4-FFF2-40B4-BE49-F238E27FC236}">
                <a16:creationId xmlns:a16="http://schemas.microsoft.com/office/drawing/2014/main" id="{54D8B1C0-EA4F-4196-A522-1F1B698A1AAC}"/>
              </a:ext>
            </a:extLst>
          </p:cNvPr>
          <p:cNvPicPr>
            <a:picLocks noChangeAspect="1"/>
          </p:cNvPicPr>
          <p:nvPr/>
        </p:nvPicPr>
        <p:blipFill rotWithShape="1">
          <a:blip r:embed="rId2">
            <a:duotone>
              <a:schemeClr val="accent1">
                <a:shade val="45000"/>
                <a:satMod val="135000"/>
              </a:schemeClr>
              <a:prstClr val="white"/>
            </a:duotone>
          </a:blip>
          <a:srcRect t="25870" b="26175"/>
          <a:stretch/>
        </p:blipFill>
        <p:spPr>
          <a:xfrm>
            <a:off x="8643795" y="553215"/>
            <a:ext cx="1650826" cy="68427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16" name="Rectangle 15"/>
          <p:cNvSpPr/>
          <p:nvPr/>
        </p:nvSpPr>
        <p:spPr>
          <a:xfrm>
            <a:off x="9498827" y="6469304"/>
            <a:ext cx="2693173" cy="388696"/>
          </a:xfrm>
          <a:prstGeom prst="rect">
            <a:avLst/>
          </a:prstGeom>
        </p:spPr>
        <p:txBody>
          <a:bodyPr wrap="none">
            <a:spAutoFit/>
          </a:bodyPr>
          <a:lstStyle/>
          <a:p>
            <a:pPr algn="ctr" rtl="1">
              <a:lnSpc>
                <a:spcPct val="107000"/>
              </a:lnSpc>
              <a:spcAft>
                <a:spcPts val="800"/>
              </a:spcAft>
              <a:tabLst>
                <a:tab pos="2865755" algn="ctr"/>
                <a:tab pos="5731510" algn="r"/>
              </a:tabLst>
            </a:pPr>
            <a:r>
              <a:rPr lang="en-US" dirty="0">
                <a:solidFill>
                  <a:schemeClr val="bg1">
                    <a:lumMod val="65000"/>
                  </a:schemeClr>
                </a:solidFill>
                <a:latin typeface="Garamond" panose="02020404030301010803" pitchFamily="18" charset="0"/>
                <a:ea typeface="Calibri" panose="020F0502020204030204" pitchFamily="34" charset="0"/>
                <a:cs typeface="Kanz-al-Marjaan" panose="03020500000000000000" pitchFamily="66" charset="-78"/>
              </a:rPr>
              <a:t>trpartnership@alvazarat.org</a:t>
            </a:r>
            <a:endParaRPr lang="en-IN" sz="1200" dirty="0">
              <a:solidFill>
                <a:schemeClr val="bg1">
                  <a:lumMod val="65000"/>
                </a:schemeClr>
              </a:solidFill>
              <a:effectLst/>
              <a:latin typeface="Calibri" panose="020F0502020204030204" pitchFamily="34" charset="0"/>
              <a:ea typeface="Calibri" panose="020F0502020204030204" pitchFamily="34" charset="0"/>
              <a:cs typeface="Arial" panose="020B0604020202020204" pitchFamily="34" charset="0"/>
            </a:endParaRPr>
          </a:p>
        </p:txBody>
      </p:sp>
      <p:grpSp>
        <p:nvGrpSpPr>
          <p:cNvPr id="17" name="Group 16">
            <a:extLst>
              <a:ext uri="{FF2B5EF4-FFF2-40B4-BE49-F238E27FC236}">
                <a16:creationId xmlns:a16="http://schemas.microsoft.com/office/drawing/2014/main" id="{B0DC679F-5D2F-472F-A3BD-7C89C3C07502}"/>
              </a:ext>
            </a:extLst>
          </p:cNvPr>
          <p:cNvGrpSpPr/>
          <p:nvPr/>
        </p:nvGrpSpPr>
        <p:grpSpPr>
          <a:xfrm flipH="1">
            <a:off x="1215958" y="2399019"/>
            <a:ext cx="89942" cy="3176822"/>
            <a:chOff x="16687396" y="3510253"/>
            <a:chExt cx="110473" cy="3506470"/>
          </a:xfrm>
        </p:grpSpPr>
        <p:sp>
          <p:nvSpPr>
            <p:cNvPr id="18" name="object 13">
              <a:extLst>
                <a:ext uri="{FF2B5EF4-FFF2-40B4-BE49-F238E27FC236}">
                  <a16:creationId xmlns:a16="http://schemas.microsoft.com/office/drawing/2014/main" id="{3CA89673-5C96-4756-90CF-9020784A7FBA}"/>
                </a:ext>
              </a:extLst>
            </p:cNvPr>
            <p:cNvSpPr/>
            <p:nvPr/>
          </p:nvSpPr>
          <p:spPr>
            <a:xfrm>
              <a:off x="16687396" y="3510253"/>
              <a:ext cx="0" cy="3506470"/>
            </a:xfrm>
            <a:custGeom>
              <a:avLst/>
              <a:gdLst/>
              <a:ahLst/>
              <a:cxnLst/>
              <a:rect l="l" t="t" r="r" b="b"/>
              <a:pathLst>
                <a:path h="3506470">
                  <a:moveTo>
                    <a:pt x="0" y="0"/>
                  </a:moveTo>
                  <a:lnTo>
                    <a:pt x="0" y="3506343"/>
                  </a:lnTo>
                </a:path>
              </a:pathLst>
            </a:custGeom>
            <a:ln w="37695">
              <a:solidFill>
                <a:srgbClr val="D6AF53"/>
              </a:solidFill>
            </a:ln>
          </p:spPr>
          <p:txBody>
            <a:bodyPr wrap="square" lIns="0" tIns="0" rIns="0" bIns="0" rtlCol="0"/>
            <a:lstStyle/>
            <a:p>
              <a:endParaRPr/>
            </a:p>
          </p:txBody>
        </p:sp>
        <p:sp>
          <p:nvSpPr>
            <p:cNvPr id="19" name="object 14">
              <a:extLst>
                <a:ext uri="{FF2B5EF4-FFF2-40B4-BE49-F238E27FC236}">
                  <a16:creationId xmlns:a16="http://schemas.microsoft.com/office/drawing/2014/main" id="{670CF275-842F-4273-8E4E-150C4D21895B}"/>
                </a:ext>
              </a:extLst>
            </p:cNvPr>
            <p:cNvSpPr/>
            <p:nvPr/>
          </p:nvSpPr>
          <p:spPr>
            <a:xfrm>
              <a:off x="16797869" y="3510253"/>
              <a:ext cx="0" cy="3506470"/>
            </a:xfrm>
            <a:custGeom>
              <a:avLst/>
              <a:gdLst/>
              <a:ahLst/>
              <a:cxnLst/>
              <a:rect l="l" t="t" r="r" b="b"/>
              <a:pathLst>
                <a:path h="3506470">
                  <a:moveTo>
                    <a:pt x="0" y="0"/>
                  </a:moveTo>
                  <a:lnTo>
                    <a:pt x="0" y="3506343"/>
                  </a:lnTo>
                </a:path>
              </a:pathLst>
            </a:custGeom>
            <a:ln w="37695">
              <a:solidFill>
                <a:srgbClr val="D6AF53"/>
              </a:solidFill>
            </a:ln>
          </p:spPr>
          <p:txBody>
            <a:bodyPr wrap="square" lIns="0" tIns="0" rIns="0" bIns="0" rtlCol="0"/>
            <a:lstStyle/>
            <a:p>
              <a:endParaRPr/>
            </a:p>
          </p:txBody>
        </p:sp>
      </p:grpSp>
      <p:grpSp>
        <p:nvGrpSpPr>
          <p:cNvPr id="20" name="Group 19">
            <a:extLst>
              <a:ext uri="{FF2B5EF4-FFF2-40B4-BE49-F238E27FC236}">
                <a16:creationId xmlns:a16="http://schemas.microsoft.com/office/drawing/2014/main" id="{51B93BF9-274F-4965-9932-E80B702CFE57}"/>
              </a:ext>
            </a:extLst>
          </p:cNvPr>
          <p:cNvGrpSpPr/>
          <p:nvPr/>
        </p:nvGrpSpPr>
        <p:grpSpPr>
          <a:xfrm flipH="1">
            <a:off x="10777609" y="2399019"/>
            <a:ext cx="99524" cy="3142291"/>
            <a:chOff x="16687396" y="3510253"/>
            <a:chExt cx="110473" cy="3506470"/>
          </a:xfrm>
        </p:grpSpPr>
        <p:sp>
          <p:nvSpPr>
            <p:cNvPr id="21" name="object 13">
              <a:extLst>
                <a:ext uri="{FF2B5EF4-FFF2-40B4-BE49-F238E27FC236}">
                  <a16:creationId xmlns:a16="http://schemas.microsoft.com/office/drawing/2014/main" id="{68C1D917-FF5D-4297-AD12-4820C0DC30BB}"/>
                </a:ext>
              </a:extLst>
            </p:cNvPr>
            <p:cNvSpPr/>
            <p:nvPr/>
          </p:nvSpPr>
          <p:spPr>
            <a:xfrm>
              <a:off x="16687396" y="3510253"/>
              <a:ext cx="0" cy="3506470"/>
            </a:xfrm>
            <a:custGeom>
              <a:avLst/>
              <a:gdLst/>
              <a:ahLst/>
              <a:cxnLst/>
              <a:rect l="l" t="t" r="r" b="b"/>
              <a:pathLst>
                <a:path h="3506470">
                  <a:moveTo>
                    <a:pt x="0" y="0"/>
                  </a:moveTo>
                  <a:lnTo>
                    <a:pt x="0" y="3506343"/>
                  </a:lnTo>
                </a:path>
              </a:pathLst>
            </a:custGeom>
            <a:ln w="37695">
              <a:solidFill>
                <a:srgbClr val="D6AF53"/>
              </a:solidFill>
            </a:ln>
          </p:spPr>
          <p:txBody>
            <a:bodyPr wrap="square" lIns="0" tIns="0" rIns="0" bIns="0" rtlCol="0"/>
            <a:lstStyle/>
            <a:p>
              <a:endParaRPr/>
            </a:p>
          </p:txBody>
        </p:sp>
        <p:sp>
          <p:nvSpPr>
            <p:cNvPr id="22" name="object 14">
              <a:extLst>
                <a:ext uri="{FF2B5EF4-FFF2-40B4-BE49-F238E27FC236}">
                  <a16:creationId xmlns:a16="http://schemas.microsoft.com/office/drawing/2014/main" id="{C7CE8FA8-51E7-411C-A901-87DEC7A9751A}"/>
                </a:ext>
              </a:extLst>
            </p:cNvPr>
            <p:cNvSpPr/>
            <p:nvPr/>
          </p:nvSpPr>
          <p:spPr>
            <a:xfrm>
              <a:off x="16797869" y="3510253"/>
              <a:ext cx="0" cy="3506470"/>
            </a:xfrm>
            <a:custGeom>
              <a:avLst/>
              <a:gdLst/>
              <a:ahLst/>
              <a:cxnLst/>
              <a:rect l="l" t="t" r="r" b="b"/>
              <a:pathLst>
                <a:path h="3506470">
                  <a:moveTo>
                    <a:pt x="0" y="0"/>
                  </a:moveTo>
                  <a:lnTo>
                    <a:pt x="0" y="3506343"/>
                  </a:lnTo>
                </a:path>
              </a:pathLst>
            </a:custGeom>
            <a:ln w="37695">
              <a:solidFill>
                <a:srgbClr val="D6AF53"/>
              </a:solidFill>
            </a:ln>
          </p:spPr>
          <p:txBody>
            <a:bodyPr wrap="square" lIns="0" tIns="0" rIns="0" bIns="0" rtlCol="0"/>
            <a:lstStyle/>
            <a:p>
              <a:endParaRPr/>
            </a:p>
          </p:txBody>
        </p:sp>
      </p:grpSp>
      <p:sp>
        <p:nvSpPr>
          <p:cNvPr id="2" name="TextBox 1">
            <a:extLst>
              <a:ext uri="{FF2B5EF4-FFF2-40B4-BE49-F238E27FC236}">
                <a16:creationId xmlns:a16="http://schemas.microsoft.com/office/drawing/2014/main" id="{4D379184-098E-A5CA-D4F8-98136C05F6E4}"/>
              </a:ext>
            </a:extLst>
          </p:cNvPr>
          <p:cNvSpPr txBox="1"/>
          <p:nvPr/>
        </p:nvSpPr>
        <p:spPr>
          <a:xfrm>
            <a:off x="1215958" y="5753730"/>
            <a:ext cx="3567436" cy="338554"/>
          </a:xfrm>
          <a:prstGeom prst="rect">
            <a:avLst/>
          </a:prstGeom>
          <a:noFill/>
        </p:spPr>
        <p:txBody>
          <a:bodyPr wrap="square" rtlCol="0">
            <a:spAutoFit/>
          </a:bodyPr>
          <a:lstStyle/>
          <a:p>
            <a:pPr algn="r" rtl="1"/>
            <a:r>
              <a:rPr lang="ar-EG" sz="1600" dirty="0">
                <a:latin typeface="Kanz-al-Marjaan" panose="03020500000000000000" pitchFamily="66" charset="-78"/>
                <a:ea typeface="Kanz-al-Marjaan" panose="03020500000000000000" pitchFamily="66" charset="-78"/>
                <a:cs typeface="Kanz-al-Marjaan" panose="03020500000000000000" pitchFamily="66" charset="-78"/>
              </a:rPr>
              <a:t>كلمات الداعي الاجل سيدنا عالي قدر مفضل سيف الدين </a:t>
            </a:r>
            <a:r>
              <a:rPr lang="ar-EG" sz="1600" baseline="30000" dirty="0">
                <a:latin typeface="Kanz-al-Marjaan" panose="03020500000000000000" pitchFamily="66" charset="-78"/>
                <a:ea typeface="Kanz-al-Marjaan" panose="03020500000000000000" pitchFamily="66" charset="-78"/>
                <a:cs typeface="Kanz-al-Marjaan" panose="03020500000000000000" pitchFamily="66" charset="-78"/>
              </a:rPr>
              <a:t>ط</a:t>
            </a:r>
            <a:r>
              <a:rPr lang="ar-EG" sz="1600" dirty="0">
                <a:latin typeface="Kanz-al-Marjaan" panose="03020500000000000000" pitchFamily="66" charset="-78"/>
                <a:ea typeface="Kanz-al-Marjaan" panose="03020500000000000000" pitchFamily="66" charset="-78"/>
                <a:cs typeface="Kanz-al-Marjaan" panose="03020500000000000000" pitchFamily="66" charset="-78"/>
              </a:rPr>
              <a:t> </a:t>
            </a:r>
            <a:r>
              <a:rPr lang="ar-EG" sz="1600" baseline="30000" dirty="0">
                <a:latin typeface="Kanz-al-Marjaan" panose="03020500000000000000" pitchFamily="66" charset="-78"/>
                <a:ea typeface="Kanz-al-Marjaan" panose="03020500000000000000" pitchFamily="66" charset="-78"/>
                <a:cs typeface="Kanz-al-Marjaan" panose="03020500000000000000" pitchFamily="66" charset="-78"/>
              </a:rPr>
              <a:t>ع</a:t>
            </a:r>
            <a:endParaRPr lang="en-IN" sz="1600" dirty="0">
              <a:latin typeface="Kanz-al-Marjaan" panose="03020500000000000000" pitchFamily="66" charset="-78"/>
              <a:ea typeface="Kanz-al-Marjaan" panose="03020500000000000000" pitchFamily="66" charset="-78"/>
              <a:cs typeface="Kanz-al-Marjaan" panose="03020500000000000000" pitchFamily="66" charset="-78"/>
            </a:endParaRPr>
          </a:p>
        </p:txBody>
      </p:sp>
    </p:spTree>
    <p:extLst>
      <p:ext uri="{BB962C8B-B14F-4D97-AF65-F5344CB8AC3E}">
        <p14:creationId xmlns:p14="http://schemas.microsoft.com/office/powerpoint/2010/main" val="184510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iterate type="lt">
                                    <p:tmPct val="10000"/>
                                  </p:iterate>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right)">
                                      <p:cBhvr>
                                        <p:cTn id="7" dur="10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2" descr="Master key Images, Stock Photos &amp;amp; Vectors | Shutterstock"/>
          <p:cNvPicPr>
            <a:picLocks noChangeAspect="1" noChangeArrowheads="1"/>
          </p:cNvPicPr>
          <p:nvPr/>
        </p:nvPicPr>
        <p:blipFill rotWithShape="1">
          <a:blip r:embed="rId2">
            <a:clrChange>
              <a:clrFrom>
                <a:srgbClr val="FFFFFF"/>
              </a:clrFrom>
              <a:clrTo>
                <a:srgbClr val="FFFFFF">
                  <a:alpha val="0"/>
                </a:srgbClr>
              </a:clrTo>
            </a:clrChange>
            <a:alphaModFix amt="20000"/>
            <a:extLst>
              <a:ext uri="{28A0092B-C50C-407E-A947-70E740481C1C}">
                <a14:useLocalDpi xmlns:a14="http://schemas.microsoft.com/office/drawing/2010/main" val="0"/>
              </a:ext>
            </a:extLst>
          </a:blip>
          <a:srcRect b="11184"/>
          <a:stretch/>
        </p:blipFill>
        <p:spPr bwMode="auto">
          <a:xfrm>
            <a:off x="-1281710" y="168896"/>
            <a:ext cx="14755420" cy="700280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18C46524-6D34-47ED-8D75-E4D23291E044}"/>
              </a:ext>
            </a:extLst>
          </p:cNvPr>
          <p:cNvPicPr>
            <a:picLocks noChangeAspect="1"/>
          </p:cNvPicPr>
          <p:nvPr/>
        </p:nvPicPr>
        <p:blipFill rotWithShape="1">
          <a:blip r:embed="rId3">
            <a:duotone>
              <a:schemeClr val="accent1">
                <a:shade val="45000"/>
                <a:satMod val="135000"/>
              </a:schemeClr>
              <a:prstClr val="white"/>
            </a:duotone>
          </a:blip>
          <a:srcRect t="25870" b="26175"/>
          <a:stretch/>
        </p:blipFill>
        <p:spPr>
          <a:xfrm>
            <a:off x="8643795" y="553215"/>
            <a:ext cx="1650826" cy="68427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3" name="Rounded Rectangle 8">
            <a:extLst>
              <a:ext uri="{FF2B5EF4-FFF2-40B4-BE49-F238E27FC236}">
                <a16:creationId xmlns:a16="http://schemas.microsoft.com/office/drawing/2014/main" id="{EF204F7E-48CB-442C-9A79-2E272818622C}"/>
              </a:ext>
            </a:extLst>
          </p:cNvPr>
          <p:cNvSpPr/>
          <p:nvPr/>
        </p:nvSpPr>
        <p:spPr>
          <a:xfrm>
            <a:off x="3611141" y="1474679"/>
            <a:ext cx="4691977" cy="1298462"/>
          </a:xfrm>
          <a:prstGeom prst="roundRect">
            <a:avLst/>
          </a:prstGeom>
          <a:noFill/>
          <a:ln w="17780">
            <a:solidFill>
              <a:schemeClr val="accent4">
                <a:lumMod val="75000"/>
              </a:schemeClr>
            </a:solidFill>
            <a:prstDash val="sysDash"/>
          </a:ln>
          <a:effectLst>
            <a:glow rad="635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ln w="0"/>
              <a:solidFill>
                <a:schemeClr val="tx1"/>
              </a:solidFill>
              <a:effectLst>
                <a:outerShdw blurRad="38100" dist="19050" dir="2700000" algn="tl" rotWithShape="0">
                  <a:schemeClr val="dk1">
                    <a:alpha val="40000"/>
                  </a:schemeClr>
                </a:outerShdw>
              </a:effectLst>
            </a:endParaRPr>
          </a:p>
        </p:txBody>
      </p:sp>
      <p:sp>
        <p:nvSpPr>
          <p:cNvPr id="4" name="Rectangle 3">
            <a:extLst>
              <a:ext uri="{FF2B5EF4-FFF2-40B4-BE49-F238E27FC236}">
                <a16:creationId xmlns:a16="http://schemas.microsoft.com/office/drawing/2014/main" id="{48CC4A21-D026-4A0C-8663-034AE3FDB4AE}"/>
              </a:ext>
            </a:extLst>
          </p:cNvPr>
          <p:cNvSpPr/>
          <p:nvPr/>
        </p:nvSpPr>
        <p:spPr>
          <a:xfrm>
            <a:off x="3695307" y="1616079"/>
            <a:ext cx="4607812" cy="1015663"/>
          </a:xfrm>
          <a:prstGeom prst="rect">
            <a:avLst/>
          </a:prstGeom>
        </p:spPr>
        <p:txBody>
          <a:bodyPr wrap="square">
            <a:spAutoFit/>
          </a:bodyPr>
          <a:lstStyle/>
          <a:p>
            <a:pPr algn="ctr"/>
            <a:r>
              <a:rPr lang="en-US" sz="6000" b="1" dirty="0">
                <a:latin typeface="AL-KANZ" panose="02000000000000000000" pitchFamily="2" charset="-78"/>
                <a:cs typeface="AL-KANZ" panose="02000000000000000000" pitchFamily="2" charset="-78"/>
              </a:rPr>
              <a:t>“</a:t>
            </a:r>
            <a:r>
              <a:rPr lang="ar-SA" sz="6000" b="1" dirty="0">
                <a:solidFill>
                  <a:srgbClr val="FF0000"/>
                </a:solidFill>
                <a:effectLst>
                  <a:outerShdw blurRad="38100" dist="38100" dir="2700000" algn="tl" rotWithShape="0">
                    <a:srgbClr val="000000">
                      <a:alpha val="43000"/>
                    </a:srgbClr>
                  </a:outerShdw>
                </a:effectLst>
                <a:latin typeface="AL-KANZ" panose="02000000000000000000" pitchFamily="2" charset="-78"/>
                <a:cs typeface="AL-KANZ" panose="02000000000000000000" pitchFamily="2" charset="-78"/>
              </a:rPr>
              <a:t>خوشي</a:t>
            </a:r>
            <a:r>
              <a:rPr lang="ar-SA" sz="6000" dirty="0">
                <a:solidFill>
                  <a:srgbClr val="000000"/>
                </a:solidFill>
                <a:latin typeface="AL-KANZ" panose="02000000000000000000" pitchFamily="2" charset="-78"/>
                <a:cs typeface="AL-KANZ" panose="02000000000000000000" pitchFamily="2" charset="-78"/>
              </a:rPr>
              <a:t> سي هوئي</a:t>
            </a:r>
            <a:r>
              <a:rPr lang="en-US" sz="6000" dirty="0">
                <a:solidFill>
                  <a:srgbClr val="000000"/>
                </a:solidFill>
                <a:latin typeface="AL-KANZ" panose="02000000000000000000" pitchFamily="2" charset="-78"/>
                <a:cs typeface="AL-KANZ" panose="02000000000000000000" pitchFamily="2" charset="-78"/>
              </a:rPr>
              <a:t>”</a:t>
            </a:r>
            <a:endParaRPr lang="en-IN" sz="6000" dirty="0">
              <a:effectLst/>
            </a:endParaRPr>
          </a:p>
        </p:txBody>
      </p:sp>
      <p:sp>
        <p:nvSpPr>
          <p:cNvPr id="5" name="Rectangle 4"/>
          <p:cNvSpPr/>
          <p:nvPr/>
        </p:nvSpPr>
        <p:spPr>
          <a:xfrm>
            <a:off x="9498827" y="6469304"/>
            <a:ext cx="2693173" cy="388696"/>
          </a:xfrm>
          <a:prstGeom prst="rect">
            <a:avLst/>
          </a:prstGeom>
        </p:spPr>
        <p:txBody>
          <a:bodyPr wrap="none">
            <a:spAutoFit/>
          </a:bodyPr>
          <a:lstStyle/>
          <a:p>
            <a:pPr algn="ctr" rtl="1">
              <a:lnSpc>
                <a:spcPct val="107000"/>
              </a:lnSpc>
              <a:spcAft>
                <a:spcPts val="800"/>
              </a:spcAft>
              <a:tabLst>
                <a:tab pos="2865755" algn="ctr"/>
                <a:tab pos="5731510" algn="r"/>
              </a:tabLst>
            </a:pPr>
            <a:r>
              <a:rPr lang="en-US" dirty="0">
                <a:solidFill>
                  <a:schemeClr val="bg1">
                    <a:lumMod val="65000"/>
                  </a:schemeClr>
                </a:solidFill>
                <a:latin typeface="Garamond" panose="02020404030301010803" pitchFamily="18" charset="0"/>
                <a:ea typeface="Calibri" panose="020F0502020204030204" pitchFamily="34" charset="0"/>
                <a:cs typeface="Kanz-al-Marjaan" panose="03020500000000000000" pitchFamily="66" charset="-78"/>
              </a:rPr>
              <a:t>trpartnership@alvazarat.org</a:t>
            </a:r>
            <a:endParaRPr lang="en-IN" sz="1200" dirty="0">
              <a:solidFill>
                <a:schemeClr val="bg1">
                  <a:lumMod val="65000"/>
                </a:schemeClr>
              </a:solidFill>
              <a:effectLst/>
              <a:latin typeface="Calibri" panose="020F0502020204030204" pitchFamily="34" charset="0"/>
              <a:ea typeface="Calibri" panose="020F0502020204030204" pitchFamily="34" charset="0"/>
              <a:cs typeface="Arial" panose="020B0604020202020204" pitchFamily="34" charset="0"/>
            </a:endParaRPr>
          </a:p>
        </p:txBody>
      </p:sp>
      <p:grpSp>
        <p:nvGrpSpPr>
          <p:cNvPr id="12" name="Group 11">
            <a:extLst>
              <a:ext uri="{FF2B5EF4-FFF2-40B4-BE49-F238E27FC236}">
                <a16:creationId xmlns:a16="http://schemas.microsoft.com/office/drawing/2014/main" id="{51B93BF9-274F-4965-9932-E80B702CFE57}"/>
              </a:ext>
            </a:extLst>
          </p:cNvPr>
          <p:cNvGrpSpPr/>
          <p:nvPr/>
        </p:nvGrpSpPr>
        <p:grpSpPr>
          <a:xfrm flipH="1">
            <a:off x="11589226" y="3281025"/>
            <a:ext cx="78085" cy="2245367"/>
            <a:chOff x="16687396" y="3510253"/>
            <a:chExt cx="110473" cy="3506470"/>
          </a:xfrm>
        </p:grpSpPr>
        <p:sp>
          <p:nvSpPr>
            <p:cNvPr id="13" name="object 13">
              <a:extLst>
                <a:ext uri="{FF2B5EF4-FFF2-40B4-BE49-F238E27FC236}">
                  <a16:creationId xmlns:a16="http://schemas.microsoft.com/office/drawing/2014/main" id="{68C1D917-FF5D-4297-AD12-4820C0DC30BB}"/>
                </a:ext>
              </a:extLst>
            </p:cNvPr>
            <p:cNvSpPr/>
            <p:nvPr/>
          </p:nvSpPr>
          <p:spPr>
            <a:xfrm>
              <a:off x="16687396" y="3510253"/>
              <a:ext cx="0" cy="3506470"/>
            </a:xfrm>
            <a:custGeom>
              <a:avLst/>
              <a:gdLst/>
              <a:ahLst/>
              <a:cxnLst/>
              <a:rect l="l" t="t" r="r" b="b"/>
              <a:pathLst>
                <a:path h="3506470">
                  <a:moveTo>
                    <a:pt x="0" y="0"/>
                  </a:moveTo>
                  <a:lnTo>
                    <a:pt x="0" y="3506343"/>
                  </a:lnTo>
                </a:path>
              </a:pathLst>
            </a:custGeom>
            <a:ln w="37695">
              <a:solidFill>
                <a:srgbClr val="D6AF53"/>
              </a:solidFill>
            </a:ln>
          </p:spPr>
          <p:txBody>
            <a:bodyPr wrap="square" lIns="0" tIns="0" rIns="0" bIns="0" rtlCol="0"/>
            <a:lstStyle/>
            <a:p>
              <a:endParaRPr/>
            </a:p>
          </p:txBody>
        </p:sp>
        <p:sp>
          <p:nvSpPr>
            <p:cNvPr id="14" name="object 14">
              <a:extLst>
                <a:ext uri="{FF2B5EF4-FFF2-40B4-BE49-F238E27FC236}">
                  <a16:creationId xmlns:a16="http://schemas.microsoft.com/office/drawing/2014/main" id="{C7CE8FA8-51E7-411C-A901-87DEC7A9751A}"/>
                </a:ext>
              </a:extLst>
            </p:cNvPr>
            <p:cNvSpPr/>
            <p:nvPr/>
          </p:nvSpPr>
          <p:spPr>
            <a:xfrm>
              <a:off x="16797869" y="3510253"/>
              <a:ext cx="0" cy="3506470"/>
            </a:xfrm>
            <a:custGeom>
              <a:avLst/>
              <a:gdLst/>
              <a:ahLst/>
              <a:cxnLst/>
              <a:rect l="l" t="t" r="r" b="b"/>
              <a:pathLst>
                <a:path h="3506470">
                  <a:moveTo>
                    <a:pt x="0" y="0"/>
                  </a:moveTo>
                  <a:lnTo>
                    <a:pt x="0" y="3506343"/>
                  </a:lnTo>
                </a:path>
              </a:pathLst>
            </a:custGeom>
            <a:ln w="37695">
              <a:solidFill>
                <a:srgbClr val="D6AF53"/>
              </a:solidFill>
            </a:ln>
          </p:spPr>
          <p:txBody>
            <a:bodyPr wrap="square" lIns="0" tIns="0" rIns="0" bIns="0" rtlCol="0"/>
            <a:lstStyle/>
            <a:p>
              <a:endParaRPr/>
            </a:p>
          </p:txBody>
        </p:sp>
      </p:grpSp>
      <p:sp>
        <p:nvSpPr>
          <p:cNvPr id="17" name="Rectangle 16"/>
          <p:cNvSpPr/>
          <p:nvPr/>
        </p:nvSpPr>
        <p:spPr>
          <a:xfrm>
            <a:off x="866481" y="3246705"/>
            <a:ext cx="10406020" cy="2246769"/>
          </a:xfrm>
          <a:prstGeom prst="rect">
            <a:avLst/>
          </a:prstGeom>
        </p:spPr>
        <p:txBody>
          <a:bodyPr wrap="square">
            <a:spAutoFit/>
          </a:bodyPr>
          <a:lstStyle/>
          <a:p>
            <a:pPr algn="r" rtl="1">
              <a:lnSpc>
                <a:spcPct val="150000"/>
              </a:lnSpc>
            </a:pPr>
            <a:r>
              <a:rPr lang="ar-SA" sz="3200" dirty="0">
                <a:latin typeface="Garamond" panose="02020404030301010803" pitchFamily="18" charset="0"/>
                <a:ea typeface="Calibri" panose="020F0502020204030204" pitchFamily="34" charset="0"/>
                <a:cs typeface="Kanz-al-Marjaan" panose="03020500000000000000" pitchFamily="66" charset="-78"/>
              </a:rPr>
              <a:t>مؤمنين! تميطط سككلا اْثثس ما صلاح، اتفاق، اتحاد سي رهو، هر كام ما سككلا ايك هوئي، اْثثس ما ككهرو ما سككلا امان سي، اْرام سي رهو، تميطط اْرام سي رهو، منسس اْرام، دل صاف هوئي، حسد نھ هوئي،كبر نھ هوئي، كينه نھ هوئي، حرص نھ هوئي، اديكهائي نھ هوئي، مزاج ما لطافة هوئي</a:t>
            </a:r>
            <a:endParaRPr lang="ar-EG" sz="3200" dirty="0">
              <a:latin typeface="Garamond" panose="02020404030301010803" pitchFamily="18" charset="0"/>
              <a:ea typeface="Calibri" panose="020F0502020204030204" pitchFamily="34" charset="0"/>
              <a:cs typeface="Kanz-al-Marjaan" panose="03020500000000000000" pitchFamily="66" charset="-78"/>
            </a:endParaRPr>
          </a:p>
        </p:txBody>
      </p:sp>
      <p:grpSp>
        <p:nvGrpSpPr>
          <p:cNvPr id="19" name="Group 18">
            <a:extLst>
              <a:ext uri="{FF2B5EF4-FFF2-40B4-BE49-F238E27FC236}">
                <a16:creationId xmlns:a16="http://schemas.microsoft.com/office/drawing/2014/main" id="{51B93BF9-274F-4965-9932-E80B702CFE57}"/>
              </a:ext>
            </a:extLst>
          </p:cNvPr>
          <p:cNvGrpSpPr/>
          <p:nvPr/>
        </p:nvGrpSpPr>
        <p:grpSpPr>
          <a:xfrm flipH="1">
            <a:off x="471671" y="3281025"/>
            <a:ext cx="78085" cy="2245367"/>
            <a:chOff x="16687396" y="3510253"/>
            <a:chExt cx="110473" cy="3506470"/>
          </a:xfrm>
        </p:grpSpPr>
        <p:sp>
          <p:nvSpPr>
            <p:cNvPr id="20" name="object 13">
              <a:extLst>
                <a:ext uri="{FF2B5EF4-FFF2-40B4-BE49-F238E27FC236}">
                  <a16:creationId xmlns:a16="http://schemas.microsoft.com/office/drawing/2014/main" id="{68C1D917-FF5D-4297-AD12-4820C0DC30BB}"/>
                </a:ext>
              </a:extLst>
            </p:cNvPr>
            <p:cNvSpPr/>
            <p:nvPr/>
          </p:nvSpPr>
          <p:spPr>
            <a:xfrm>
              <a:off x="16687396" y="3510253"/>
              <a:ext cx="0" cy="3506470"/>
            </a:xfrm>
            <a:custGeom>
              <a:avLst/>
              <a:gdLst/>
              <a:ahLst/>
              <a:cxnLst/>
              <a:rect l="l" t="t" r="r" b="b"/>
              <a:pathLst>
                <a:path h="3506470">
                  <a:moveTo>
                    <a:pt x="0" y="0"/>
                  </a:moveTo>
                  <a:lnTo>
                    <a:pt x="0" y="3506343"/>
                  </a:lnTo>
                </a:path>
              </a:pathLst>
            </a:custGeom>
            <a:ln w="37695">
              <a:solidFill>
                <a:srgbClr val="D6AF53"/>
              </a:solidFill>
            </a:ln>
          </p:spPr>
          <p:txBody>
            <a:bodyPr wrap="square" lIns="0" tIns="0" rIns="0" bIns="0" rtlCol="0"/>
            <a:lstStyle/>
            <a:p>
              <a:endParaRPr/>
            </a:p>
          </p:txBody>
        </p:sp>
        <p:sp>
          <p:nvSpPr>
            <p:cNvPr id="21" name="object 14">
              <a:extLst>
                <a:ext uri="{FF2B5EF4-FFF2-40B4-BE49-F238E27FC236}">
                  <a16:creationId xmlns:a16="http://schemas.microsoft.com/office/drawing/2014/main" id="{C7CE8FA8-51E7-411C-A901-87DEC7A9751A}"/>
                </a:ext>
              </a:extLst>
            </p:cNvPr>
            <p:cNvSpPr/>
            <p:nvPr/>
          </p:nvSpPr>
          <p:spPr>
            <a:xfrm>
              <a:off x="16797869" y="3510253"/>
              <a:ext cx="0" cy="3506470"/>
            </a:xfrm>
            <a:custGeom>
              <a:avLst/>
              <a:gdLst/>
              <a:ahLst/>
              <a:cxnLst/>
              <a:rect l="l" t="t" r="r" b="b"/>
              <a:pathLst>
                <a:path h="3506470">
                  <a:moveTo>
                    <a:pt x="0" y="0"/>
                  </a:moveTo>
                  <a:lnTo>
                    <a:pt x="0" y="3506343"/>
                  </a:lnTo>
                </a:path>
              </a:pathLst>
            </a:custGeom>
            <a:ln w="37695">
              <a:solidFill>
                <a:srgbClr val="D6AF53"/>
              </a:solidFill>
            </a:ln>
          </p:spPr>
          <p:txBody>
            <a:bodyPr wrap="square" lIns="0" tIns="0" rIns="0" bIns="0" rtlCol="0"/>
            <a:lstStyle/>
            <a:p>
              <a:endParaRPr/>
            </a:p>
          </p:txBody>
        </p:sp>
      </p:grpSp>
      <p:sp>
        <p:nvSpPr>
          <p:cNvPr id="2" name="TextBox 1">
            <a:extLst>
              <a:ext uri="{FF2B5EF4-FFF2-40B4-BE49-F238E27FC236}">
                <a16:creationId xmlns:a16="http://schemas.microsoft.com/office/drawing/2014/main" id="{86DE754E-007B-3891-800B-7F3270108678}"/>
              </a:ext>
            </a:extLst>
          </p:cNvPr>
          <p:cNvSpPr txBox="1"/>
          <p:nvPr/>
        </p:nvSpPr>
        <p:spPr>
          <a:xfrm>
            <a:off x="584379" y="5838872"/>
            <a:ext cx="3573518" cy="400110"/>
          </a:xfrm>
          <a:prstGeom prst="rect">
            <a:avLst/>
          </a:prstGeom>
          <a:noFill/>
        </p:spPr>
        <p:txBody>
          <a:bodyPr wrap="square" rtlCol="0">
            <a:spAutoFit/>
          </a:bodyPr>
          <a:lstStyle/>
          <a:p>
            <a:pPr algn="r" rtl="1"/>
            <a:r>
              <a:rPr lang="ar-EG" sz="2000" dirty="0">
                <a:latin typeface="Kanz-al-Marjaan" panose="03020500000000000000" pitchFamily="66" charset="-78"/>
                <a:ea typeface="Kanz-al-Marjaan" panose="03020500000000000000" pitchFamily="66" charset="-78"/>
                <a:cs typeface="Kanz-al-Marjaan" panose="03020500000000000000" pitchFamily="66" charset="-78"/>
              </a:rPr>
              <a:t>كلمات الداعي الاجل سيدنا محمد برهان الدين </a:t>
            </a:r>
            <a:r>
              <a:rPr lang="ar-EG" sz="2000" baseline="30000" dirty="0">
                <a:latin typeface="Kanz-al-Marjaan" panose="03020500000000000000" pitchFamily="66" charset="-78"/>
                <a:ea typeface="Kanz-al-Marjaan" panose="03020500000000000000" pitchFamily="66" charset="-78"/>
                <a:cs typeface="Kanz-al-Marjaan" panose="03020500000000000000" pitchFamily="66" charset="-78"/>
              </a:rPr>
              <a:t>رض</a:t>
            </a:r>
            <a:endParaRPr lang="en-IN" sz="2000" dirty="0">
              <a:latin typeface="Kanz-al-Marjaan" panose="03020500000000000000" pitchFamily="66" charset="-78"/>
              <a:ea typeface="Kanz-al-Marjaan" panose="03020500000000000000" pitchFamily="66" charset="-78"/>
              <a:cs typeface="Kanz-al-Marjaan" panose="03020500000000000000" pitchFamily="66" charset="-78"/>
            </a:endParaRPr>
          </a:p>
        </p:txBody>
      </p:sp>
    </p:spTree>
    <p:extLst>
      <p:ext uri="{BB962C8B-B14F-4D97-AF65-F5344CB8AC3E}">
        <p14:creationId xmlns:p14="http://schemas.microsoft.com/office/powerpoint/2010/main" val="21531986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38F2C10D-6FF1-B03B-2D67-2964CA236610}"/>
              </a:ext>
            </a:extLst>
          </p:cNvPr>
          <p:cNvPicPr>
            <a:picLocks noChangeAspect="1"/>
          </p:cNvPicPr>
          <p:nvPr/>
        </p:nvPicPr>
        <p:blipFill>
          <a:blip r:embed="rId3">
            <a:clrChange>
              <a:clrFrom>
                <a:srgbClr val="FFFFFF"/>
              </a:clrFrom>
              <a:clrTo>
                <a:srgbClr val="FFFFFF">
                  <a:alpha val="0"/>
                </a:srgbClr>
              </a:clrTo>
            </a:clrChange>
            <a:alphaModFix amt="20000"/>
          </a:blip>
          <a:srcRect t="1" b="3594"/>
          <a:stretch/>
        </p:blipFill>
        <p:spPr>
          <a:xfrm>
            <a:off x="-2" y="0"/>
            <a:ext cx="5254991" cy="6867358"/>
          </a:xfrm>
          <a:prstGeom prst="rect">
            <a:avLst/>
          </a:prstGeom>
        </p:spPr>
      </p:pic>
      <p:pic>
        <p:nvPicPr>
          <p:cNvPr id="7" name="Picture 6">
            <a:extLst>
              <a:ext uri="{FF2B5EF4-FFF2-40B4-BE49-F238E27FC236}">
                <a16:creationId xmlns:a16="http://schemas.microsoft.com/office/drawing/2014/main" id="{18C46524-6D34-47ED-8D75-E4D23291E044}"/>
              </a:ext>
            </a:extLst>
          </p:cNvPr>
          <p:cNvPicPr>
            <a:picLocks noChangeAspect="1"/>
          </p:cNvPicPr>
          <p:nvPr/>
        </p:nvPicPr>
        <p:blipFill rotWithShape="1">
          <a:blip r:embed="rId4">
            <a:duotone>
              <a:schemeClr val="accent1">
                <a:shade val="45000"/>
                <a:satMod val="135000"/>
              </a:schemeClr>
              <a:prstClr val="white"/>
            </a:duotone>
          </a:blip>
          <a:srcRect t="25870" b="26175"/>
          <a:stretch/>
        </p:blipFill>
        <p:spPr>
          <a:xfrm>
            <a:off x="8643795" y="553215"/>
            <a:ext cx="1650826" cy="68427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3" name="Rounded Rectangle 3">
            <a:extLst>
              <a:ext uri="{FF2B5EF4-FFF2-40B4-BE49-F238E27FC236}">
                <a16:creationId xmlns:a16="http://schemas.microsoft.com/office/drawing/2014/main" id="{05439E76-52C6-49F4-80A2-89500CF5C8B9}"/>
              </a:ext>
            </a:extLst>
          </p:cNvPr>
          <p:cNvSpPr/>
          <p:nvPr/>
        </p:nvSpPr>
        <p:spPr>
          <a:xfrm>
            <a:off x="3090993" y="1614515"/>
            <a:ext cx="6018785" cy="1012055"/>
          </a:xfrm>
          <a:prstGeom prst="roundRect">
            <a:avLst/>
          </a:prstGeom>
          <a:noFill/>
          <a:ln w="17780">
            <a:solidFill>
              <a:schemeClr val="accent4">
                <a:lumMod val="75000"/>
              </a:schemeClr>
            </a:solidFill>
            <a:prstDash val="sysDash"/>
          </a:ln>
          <a:effectLst>
            <a:glow rad="635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ln w="0"/>
              <a:solidFill>
                <a:schemeClr val="tx1"/>
              </a:solidFill>
              <a:effectLst>
                <a:outerShdw blurRad="38100" dist="19050" dir="2700000" algn="tl" rotWithShape="0">
                  <a:schemeClr val="dk1">
                    <a:alpha val="40000"/>
                  </a:schemeClr>
                </a:outerShdw>
              </a:effectLst>
            </a:endParaRPr>
          </a:p>
        </p:txBody>
      </p:sp>
      <p:sp>
        <p:nvSpPr>
          <p:cNvPr id="4" name="TextBox 3">
            <a:extLst>
              <a:ext uri="{FF2B5EF4-FFF2-40B4-BE49-F238E27FC236}">
                <a16:creationId xmlns:a16="http://schemas.microsoft.com/office/drawing/2014/main" id="{75617DD4-329C-41EE-8AE7-7F18DD803D26}"/>
              </a:ext>
            </a:extLst>
          </p:cNvPr>
          <p:cNvSpPr txBox="1"/>
          <p:nvPr/>
        </p:nvSpPr>
        <p:spPr>
          <a:xfrm>
            <a:off x="2798007" y="1817647"/>
            <a:ext cx="6604759" cy="769441"/>
          </a:xfrm>
          <a:prstGeom prst="rect">
            <a:avLst/>
          </a:prstGeom>
          <a:noFill/>
        </p:spPr>
        <p:txBody>
          <a:bodyPr wrap="square" rtlCol="0">
            <a:spAutoFit/>
          </a:bodyPr>
          <a:lstStyle/>
          <a:p>
            <a:pPr lvl="0" algn="ctr" rtl="1"/>
            <a:r>
              <a:rPr lang="ar-EG" sz="4400" dirty="0">
                <a:latin typeface="AL-KANZ" panose="02000000000000000000" pitchFamily="2" charset="-78"/>
                <a:cs typeface="AL-KANZ" panose="02000000000000000000" pitchFamily="2" charset="-78"/>
              </a:rPr>
              <a:t>اْثثس </a:t>
            </a:r>
            <a:r>
              <a:rPr lang="ar-SA" sz="4400" dirty="0">
                <a:latin typeface="AL-KANZ" panose="02000000000000000000" pitchFamily="2" charset="-78"/>
                <a:cs typeface="AL-KANZ" panose="02000000000000000000" pitchFamily="2" charset="-78"/>
              </a:rPr>
              <a:t>ما</a:t>
            </a:r>
            <a:r>
              <a:rPr lang="en-US" sz="4400" dirty="0">
                <a:latin typeface="AL-KANZ" panose="02000000000000000000" pitchFamily="2" charset="-78"/>
                <a:cs typeface="AL-KANZ" panose="02000000000000000000" pitchFamily="2" charset="-78"/>
              </a:rPr>
              <a:t> </a:t>
            </a:r>
            <a:r>
              <a:rPr lang="ar-SA" sz="4400" b="1" dirty="0">
                <a:solidFill>
                  <a:srgbClr val="FF0000"/>
                </a:solidFill>
                <a:effectLst>
                  <a:outerShdw blurRad="38100" dist="38100" dir="2700000" algn="tl">
                    <a:srgbClr val="000000">
                      <a:alpha val="43137"/>
                    </a:srgbClr>
                  </a:outerShdw>
                </a:effectLst>
                <a:latin typeface="AL-KANZ" panose="02000000000000000000" pitchFamily="2" charset="-78"/>
                <a:cs typeface="AL-KANZ" panose="02000000000000000000" pitchFamily="2" charset="-78"/>
              </a:rPr>
              <a:t>محبة</a:t>
            </a:r>
            <a:r>
              <a:rPr lang="ar-SA" sz="4400" b="1" dirty="0">
                <a:effectLst>
                  <a:outerShdw blurRad="38100" dist="38100" dir="2700000" algn="tl">
                    <a:srgbClr val="000000">
                      <a:alpha val="43137"/>
                    </a:srgbClr>
                  </a:outerShdw>
                </a:effectLst>
                <a:latin typeface="AL-KANZ" panose="02000000000000000000" pitchFamily="2" charset="-78"/>
                <a:cs typeface="AL-KANZ" panose="02000000000000000000" pitchFamily="2" charset="-78"/>
              </a:rPr>
              <a:t> </a:t>
            </a:r>
            <a:r>
              <a:rPr lang="ar-SA" sz="4400" b="1" dirty="0">
                <a:solidFill>
                  <a:srgbClr val="FF0000"/>
                </a:solidFill>
                <a:effectLst>
                  <a:outerShdw blurRad="38100" dist="38100" dir="2700000" algn="tl">
                    <a:srgbClr val="000000">
                      <a:alpha val="43137"/>
                    </a:srgbClr>
                  </a:outerShdw>
                </a:effectLst>
                <a:latin typeface="AL-KANZ" panose="02000000000000000000" pitchFamily="2" charset="-78"/>
                <a:cs typeface="AL-KANZ" panose="02000000000000000000" pitchFamily="2" charset="-78"/>
              </a:rPr>
              <a:t>نا</a:t>
            </a:r>
            <a:r>
              <a:rPr lang="ar-SA" sz="4400" b="1" dirty="0">
                <a:effectLst>
                  <a:outerShdw blurRad="38100" dist="38100" dir="2700000" algn="tl">
                    <a:srgbClr val="000000">
                      <a:alpha val="43137"/>
                    </a:srgbClr>
                  </a:outerShdw>
                </a:effectLst>
                <a:latin typeface="AL-KANZ" panose="02000000000000000000" pitchFamily="2" charset="-78"/>
                <a:cs typeface="AL-KANZ" panose="02000000000000000000" pitchFamily="2" charset="-78"/>
              </a:rPr>
              <a:t> </a:t>
            </a:r>
            <a:r>
              <a:rPr lang="ar-SA" sz="4400" b="1" dirty="0">
                <a:solidFill>
                  <a:srgbClr val="FF0000"/>
                </a:solidFill>
                <a:effectLst>
                  <a:outerShdw blurRad="38100" dist="38100" dir="2700000" algn="tl">
                    <a:srgbClr val="000000">
                      <a:alpha val="43137"/>
                    </a:srgbClr>
                  </a:outerShdw>
                </a:effectLst>
                <a:latin typeface="AL-KANZ" panose="02000000000000000000" pitchFamily="2" charset="-78"/>
                <a:cs typeface="AL-KANZ" panose="02000000000000000000" pitchFamily="2" charset="-78"/>
              </a:rPr>
              <a:t>ساتهسس</a:t>
            </a:r>
            <a:r>
              <a:rPr lang="ar-SA" sz="4400" b="1" dirty="0">
                <a:effectLst>
                  <a:outerShdw blurRad="38100" dist="38100" dir="2700000" algn="tl">
                    <a:srgbClr val="000000">
                      <a:alpha val="43137"/>
                    </a:srgbClr>
                  </a:outerShdw>
                </a:effectLst>
                <a:latin typeface="AL-KANZ" panose="02000000000000000000" pitchFamily="2" charset="-78"/>
                <a:cs typeface="AL-KANZ" panose="02000000000000000000" pitchFamily="2" charset="-78"/>
              </a:rPr>
              <a:t> </a:t>
            </a:r>
            <a:r>
              <a:rPr lang="ar-SA" sz="4400" dirty="0">
                <a:latin typeface="AL-KANZ" panose="02000000000000000000" pitchFamily="2" charset="-78"/>
                <a:cs typeface="AL-KANZ" panose="02000000000000000000" pitchFamily="2" charset="-78"/>
              </a:rPr>
              <a:t>زيادة</a:t>
            </a:r>
            <a:r>
              <a:rPr lang="en-US" sz="4400" dirty="0">
                <a:latin typeface="AL-KANZ" panose="02000000000000000000" pitchFamily="2" charset="-78"/>
                <a:cs typeface="AL-KANZ" panose="02000000000000000000" pitchFamily="2" charset="-78"/>
              </a:rPr>
              <a:t> </a:t>
            </a:r>
            <a:r>
              <a:rPr lang="ar-SA" sz="4400" dirty="0">
                <a:latin typeface="AL-KANZ" panose="02000000000000000000" pitchFamily="2" charset="-78"/>
                <a:cs typeface="AL-KANZ" panose="02000000000000000000" pitchFamily="2" charset="-78"/>
              </a:rPr>
              <a:t>ويثثار تهائي</a:t>
            </a:r>
            <a:endParaRPr lang="en-US" sz="4400" dirty="0">
              <a:latin typeface="AL-KANZ" panose="02000000000000000000" pitchFamily="2" charset="-78"/>
              <a:cs typeface="AL-KANZ" panose="02000000000000000000" pitchFamily="2" charset="-78"/>
            </a:endParaRPr>
          </a:p>
        </p:txBody>
      </p:sp>
      <p:sp>
        <p:nvSpPr>
          <p:cNvPr id="8" name="Rectangle 7"/>
          <p:cNvSpPr/>
          <p:nvPr/>
        </p:nvSpPr>
        <p:spPr>
          <a:xfrm>
            <a:off x="9498827" y="6469304"/>
            <a:ext cx="2693173" cy="388696"/>
          </a:xfrm>
          <a:prstGeom prst="rect">
            <a:avLst/>
          </a:prstGeom>
        </p:spPr>
        <p:txBody>
          <a:bodyPr wrap="none">
            <a:spAutoFit/>
          </a:bodyPr>
          <a:lstStyle/>
          <a:p>
            <a:pPr algn="ctr" rtl="1">
              <a:lnSpc>
                <a:spcPct val="107000"/>
              </a:lnSpc>
              <a:spcAft>
                <a:spcPts val="800"/>
              </a:spcAft>
              <a:tabLst>
                <a:tab pos="2865755" algn="ctr"/>
                <a:tab pos="5731510" algn="r"/>
              </a:tabLst>
            </a:pPr>
            <a:r>
              <a:rPr lang="en-US" dirty="0">
                <a:solidFill>
                  <a:schemeClr val="bg1">
                    <a:lumMod val="65000"/>
                  </a:schemeClr>
                </a:solidFill>
                <a:latin typeface="Garamond" panose="02020404030301010803" pitchFamily="18" charset="0"/>
                <a:ea typeface="Calibri" panose="020F0502020204030204" pitchFamily="34" charset="0"/>
                <a:cs typeface="Kanz-al-Marjaan" panose="03020500000000000000" pitchFamily="66" charset="-78"/>
              </a:rPr>
              <a:t>trpartnership@alvazarat.org</a:t>
            </a:r>
            <a:endParaRPr lang="en-IN" sz="1200" dirty="0">
              <a:solidFill>
                <a:schemeClr val="bg1">
                  <a:lumMod val="65000"/>
                </a:schemeClr>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9" name="TextBox 8">
            <a:extLst>
              <a:ext uri="{FF2B5EF4-FFF2-40B4-BE49-F238E27FC236}">
                <a16:creationId xmlns:a16="http://schemas.microsoft.com/office/drawing/2014/main" id="{830BF30E-BBFC-7DAD-804D-07623AE63CFD}"/>
              </a:ext>
            </a:extLst>
          </p:cNvPr>
          <p:cNvSpPr txBox="1"/>
          <p:nvPr/>
        </p:nvSpPr>
        <p:spPr>
          <a:xfrm>
            <a:off x="1664713" y="2856999"/>
            <a:ext cx="9274969" cy="3285515"/>
          </a:xfrm>
          <a:prstGeom prst="rect">
            <a:avLst/>
          </a:prstGeom>
          <a:noFill/>
        </p:spPr>
        <p:txBody>
          <a:bodyPr wrap="square">
            <a:spAutoFit/>
          </a:bodyPr>
          <a:lstStyle/>
          <a:p>
            <a:pPr marL="0" marR="0" algn="just" rtl="1">
              <a:lnSpc>
                <a:spcPct val="150000"/>
              </a:lnSpc>
              <a:spcAft>
                <a:spcPts val="800"/>
              </a:spcAft>
            </a:pPr>
            <a:r>
              <a:rPr lang="ar-SA" sz="2000" kern="100" dirty="0">
                <a:effectLst/>
                <a:latin typeface="Kanz-al-Marjaan" panose="03020500000000000000" pitchFamily="66" charset="-78"/>
                <a:ea typeface="Kanz-al-Marjaan" panose="03020500000000000000" pitchFamily="66" charset="-78"/>
                <a:cs typeface="Kanz-al-Marjaan" panose="03020500000000000000" pitchFamily="66" charset="-78"/>
              </a:rPr>
              <a:t>ج</a:t>
            </a:r>
            <a:r>
              <a:rPr lang="ar-EG" sz="2000" kern="100" dirty="0">
                <a:effectLst/>
                <a:latin typeface="Kanz-al-Marjaan" panose="03020500000000000000" pitchFamily="66" charset="-78"/>
                <a:ea typeface="Kanz-al-Marjaan" panose="03020500000000000000" pitchFamily="66" charset="-78"/>
                <a:cs typeface="Kanz-al-Marjaan" panose="03020500000000000000" pitchFamily="66" charset="-78"/>
              </a:rPr>
              <a:t>ھ</a:t>
            </a:r>
            <a:r>
              <a:rPr lang="ar-SA" sz="2000" kern="100" dirty="0">
                <a:effectLst/>
                <a:latin typeface="Kanz-al-Marjaan" panose="03020500000000000000" pitchFamily="66" charset="-78"/>
                <a:ea typeface="Kanz-al-Marjaan" panose="03020500000000000000" pitchFamily="66" charset="-78"/>
                <a:cs typeface="Kanz-al-Marjaan" panose="03020500000000000000" pitchFamily="66" charset="-78"/>
              </a:rPr>
              <a:t> مثل بئيرو – مرد نا شريك حيوة چھے انے ي</a:t>
            </a:r>
            <a:r>
              <a:rPr lang="ar-EG" sz="2000" kern="100" dirty="0">
                <a:effectLst/>
                <a:latin typeface="Kanz-al-Marjaan" panose="03020500000000000000" pitchFamily="66" charset="-78"/>
                <a:ea typeface="Kanz-al-Marjaan" panose="03020500000000000000" pitchFamily="66" charset="-78"/>
                <a:cs typeface="Kanz-al-Marjaan" panose="03020500000000000000" pitchFamily="66" charset="-78"/>
              </a:rPr>
              <a:t>ھ</a:t>
            </a:r>
            <a:r>
              <a:rPr lang="ar-SA" sz="2000" kern="100" dirty="0">
                <a:effectLst/>
                <a:latin typeface="Kanz-al-Marjaan" panose="03020500000000000000" pitchFamily="66" charset="-78"/>
                <a:ea typeface="Kanz-al-Marjaan" panose="03020500000000000000" pitchFamily="66" charset="-78"/>
                <a:cs typeface="Kanz-al-Marjaan" panose="03020500000000000000" pitchFamily="66" charset="-78"/>
              </a:rPr>
              <a:t> پانسلي ني مثل چھے، ي</a:t>
            </a:r>
            <a:r>
              <a:rPr lang="ar-EG" sz="2000" kern="100" dirty="0">
                <a:effectLst/>
                <a:latin typeface="Kanz-al-Marjaan" panose="03020500000000000000" pitchFamily="66" charset="-78"/>
                <a:ea typeface="Kanz-al-Marjaan" panose="03020500000000000000" pitchFamily="66" charset="-78"/>
                <a:cs typeface="Kanz-al-Marjaan" panose="03020500000000000000" pitchFamily="66" charset="-78"/>
              </a:rPr>
              <a:t>ھ}</a:t>
            </a:r>
            <a:r>
              <a:rPr lang="ar-SA" sz="2000" kern="100" dirty="0">
                <a:effectLst/>
                <a:latin typeface="Kanz-al-Marjaan" panose="03020500000000000000" pitchFamily="66" charset="-78"/>
                <a:ea typeface="Kanz-al-Marjaan" panose="03020500000000000000" pitchFamily="66" charset="-78"/>
                <a:cs typeface="Kanz-al-Marjaan" panose="03020500000000000000" pitchFamily="66" charset="-78"/>
              </a:rPr>
              <a:t> مثل ويپار ما مؤمن نا ج</a:t>
            </a:r>
            <a:r>
              <a:rPr lang="ar-EG" sz="2000" kern="100" dirty="0">
                <a:effectLst/>
                <a:latin typeface="Kanz-al-Marjaan" panose="03020500000000000000" pitchFamily="66" charset="-78"/>
                <a:ea typeface="Kanz-al-Marjaan" panose="03020500000000000000" pitchFamily="66" charset="-78"/>
                <a:cs typeface="Kanz-al-Marjaan" panose="03020500000000000000" pitchFamily="66" charset="-78"/>
              </a:rPr>
              <a:t>ھ</a:t>
            </a:r>
            <a:r>
              <a:rPr lang="ar-SA" sz="2000" kern="100" dirty="0">
                <a:effectLst/>
                <a:latin typeface="Kanz-al-Marjaan" panose="03020500000000000000" pitchFamily="66" charset="-78"/>
                <a:ea typeface="Kanz-al-Marjaan" panose="03020500000000000000" pitchFamily="66" charset="-78"/>
                <a:cs typeface="Kanz-al-Marjaan" panose="03020500000000000000" pitchFamily="66" charset="-78"/>
              </a:rPr>
              <a:t> </a:t>
            </a:r>
            <a:r>
              <a:rPr lang="ar-SA" sz="2000" kern="100" dirty="0">
                <a:solidFill>
                  <a:srgbClr val="FF0000"/>
                </a:solidFill>
                <a:effectLst/>
                <a:latin typeface="Kanz-al-Marjaan" panose="03020500000000000000" pitchFamily="66" charset="-78"/>
                <a:ea typeface="Kanz-al-Marjaan" panose="03020500000000000000" pitchFamily="66" charset="-78"/>
                <a:cs typeface="Kanz-al-Marjaan" panose="03020500000000000000" pitchFamily="66" charset="-78"/>
              </a:rPr>
              <a:t>مؤمن </a:t>
            </a:r>
            <a:r>
              <a:rPr lang="en-GB" sz="2000" kern="100" dirty="0">
                <a:solidFill>
                  <a:srgbClr val="FF0000"/>
                </a:solidFill>
                <a:effectLst/>
                <a:latin typeface="Arabic Typesetting" panose="03020402040406030203" pitchFamily="66" charset="-78"/>
                <a:ea typeface="Kanz-al-Marjaan" panose="03020500000000000000" pitchFamily="66" charset="-78"/>
                <a:cs typeface="Arabic Typesetting" panose="03020402040406030203" pitchFamily="66" charset="-78"/>
              </a:rPr>
              <a:t>partner</a:t>
            </a:r>
            <a:r>
              <a:rPr lang="ar-EG" sz="2000" kern="100" dirty="0">
                <a:effectLst/>
                <a:latin typeface="Kanz-al-Marjaan" panose="03020500000000000000" pitchFamily="66" charset="-78"/>
                <a:ea typeface="Kanz-al-Marjaan" panose="03020500000000000000" pitchFamily="66" charset="-78"/>
                <a:cs typeface="Kanz-al-Marjaan" panose="03020500000000000000" pitchFamily="66" charset="-78"/>
              </a:rPr>
              <a:t> </a:t>
            </a:r>
            <a:r>
              <a:rPr lang="en-GB" sz="2000" kern="100" dirty="0">
                <a:effectLst/>
                <a:latin typeface="Kanz-al-Marjaan" panose="03020500000000000000" pitchFamily="66" charset="-78"/>
                <a:ea typeface="Kanz-al-Marjaan" panose="03020500000000000000" pitchFamily="66" charset="-78"/>
                <a:cs typeface="Kanz-al-Marjaan" panose="03020500000000000000" pitchFamily="66" charset="-78"/>
              </a:rPr>
              <a:t> </a:t>
            </a:r>
            <a:r>
              <a:rPr lang="ar-SA" sz="2000" kern="100" dirty="0">
                <a:effectLst/>
                <a:latin typeface="Kanz-al-Marjaan" panose="03020500000000000000" pitchFamily="66" charset="-78"/>
                <a:ea typeface="Kanz-al-Marjaan" panose="03020500000000000000" pitchFamily="66" charset="-78"/>
                <a:cs typeface="Kanz-al-Marjaan" panose="03020500000000000000" pitchFamily="66" charset="-78"/>
              </a:rPr>
              <a:t>هوئي يا ج</a:t>
            </a:r>
            <a:r>
              <a:rPr lang="ar-EG" sz="2000" kern="100" dirty="0">
                <a:latin typeface="Kanz-al-Marjaan" panose="03020500000000000000" pitchFamily="66" charset="-78"/>
                <a:ea typeface="Kanz-al-Marjaan" panose="03020500000000000000" pitchFamily="66" charset="-78"/>
                <a:cs typeface="Kanz-al-Marjaan" panose="03020500000000000000" pitchFamily="66" charset="-78"/>
              </a:rPr>
              <a:t>ھ</a:t>
            </a:r>
            <a:r>
              <a:rPr lang="ar-SA" sz="2000" kern="100" dirty="0">
                <a:effectLst/>
                <a:latin typeface="Kanz-al-Marjaan" panose="03020500000000000000" pitchFamily="66" charset="-78"/>
                <a:ea typeface="Kanz-al-Marjaan" panose="03020500000000000000" pitchFamily="66" charset="-78"/>
                <a:cs typeface="Kanz-al-Marjaan" panose="03020500000000000000" pitchFamily="66" charset="-78"/>
              </a:rPr>
              <a:t> سگلا ي</a:t>
            </a:r>
            <a:r>
              <a:rPr lang="ar-EG" sz="2000" kern="100" dirty="0">
                <a:effectLst/>
                <a:latin typeface="Kanz-al-Marjaan" panose="03020500000000000000" pitchFamily="66" charset="-78"/>
                <a:ea typeface="Kanz-al-Marjaan" panose="03020500000000000000" pitchFamily="66" charset="-78"/>
                <a:cs typeface="Kanz-al-Marjaan" panose="03020500000000000000" pitchFamily="66" charset="-78"/>
              </a:rPr>
              <a:t>ھ</a:t>
            </a:r>
            <a:r>
              <a:rPr lang="ar-SA" sz="2000" kern="100" dirty="0">
                <a:effectLst/>
                <a:latin typeface="Kanz-al-Marjaan" panose="03020500000000000000" pitchFamily="66" charset="-78"/>
                <a:ea typeface="Kanz-al-Marjaan" panose="03020500000000000000" pitchFamily="66" charset="-78"/>
                <a:cs typeface="Kanz-al-Marjaan" panose="03020500000000000000" pitchFamily="66" charset="-78"/>
              </a:rPr>
              <a:t> مؤمن نا ساتهے عمل كرتا هوئي، تو اهنا سات</a:t>
            </a:r>
            <a:r>
              <a:rPr lang="ar-EG" sz="2000" kern="100" dirty="0">
                <a:effectLst/>
                <a:latin typeface="Kanz-al-Marjaan" panose="03020500000000000000" pitchFamily="66" charset="-78"/>
                <a:ea typeface="Kanz-al-Marjaan" panose="03020500000000000000" pitchFamily="66" charset="-78"/>
                <a:cs typeface="Kanz-al-Marjaan" panose="03020500000000000000" pitchFamily="66" charset="-78"/>
              </a:rPr>
              <a:t>ه</a:t>
            </a:r>
            <a:r>
              <a:rPr lang="ar-SA" sz="2000" kern="100" dirty="0">
                <a:effectLst/>
                <a:latin typeface="Kanz-al-Marjaan" panose="03020500000000000000" pitchFamily="66" charset="-78"/>
                <a:ea typeface="Kanz-al-Marjaan" panose="03020500000000000000" pitchFamily="66" charset="-78"/>
                <a:cs typeface="Kanz-al-Marjaan" panose="03020500000000000000" pitchFamily="66" charset="-78"/>
              </a:rPr>
              <a:t>ے مؤمن نے ي</a:t>
            </a:r>
            <a:r>
              <a:rPr lang="ar-EG" sz="2000" kern="100" dirty="0">
                <a:effectLst/>
                <a:latin typeface="Kanz-al-Marjaan" panose="03020500000000000000" pitchFamily="66" charset="-78"/>
                <a:ea typeface="Kanz-al-Marjaan" panose="03020500000000000000" pitchFamily="66" charset="-78"/>
                <a:cs typeface="Kanz-al-Marjaan" panose="03020500000000000000" pitchFamily="66" charset="-78"/>
              </a:rPr>
              <a:t>ھ</a:t>
            </a:r>
            <a:r>
              <a:rPr lang="ar-SA" sz="2000" kern="100" dirty="0">
                <a:effectLst/>
                <a:latin typeface="Kanz-al-Marjaan" panose="03020500000000000000" pitchFamily="66" charset="-78"/>
                <a:ea typeface="Kanz-al-Marjaan" panose="03020500000000000000" pitchFamily="66" charset="-78"/>
                <a:cs typeface="Kanz-al-Marjaan" panose="03020500000000000000" pitchFamily="66" charset="-78"/>
              </a:rPr>
              <a:t> شاكلة سي </a:t>
            </a:r>
            <a:r>
              <a:rPr lang="ar-SA" sz="2000" kern="100" dirty="0">
                <a:solidFill>
                  <a:srgbClr val="FF0000"/>
                </a:solidFill>
                <a:effectLst/>
                <a:latin typeface="Kanz-al-Marjaan" panose="03020500000000000000" pitchFamily="66" charset="-78"/>
                <a:ea typeface="Kanz-al-Marjaan" panose="03020500000000000000" pitchFamily="66" charset="-78"/>
                <a:cs typeface="Kanz-al-Marjaan" panose="03020500000000000000" pitchFamily="66" charset="-78"/>
              </a:rPr>
              <a:t>معاملة</a:t>
            </a:r>
            <a:r>
              <a:rPr lang="ar-SA" sz="2000" kern="100" dirty="0">
                <a:effectLst/>
                <a:latin typeface="Kanz-al-Marjaan" panose="03020500000000000000" pitchFamily="66" charset="-78"/>
                <a:ea typeface="Kanz-al-Marjaan" panose="03020500000000000000" pitchFamily="66" charset="-78"/>
                <a:cs typeface="Kanz-al-Marjaan" panose="03020500000000000000" pitchFamily="66" charset="-78"/>
              </a:rPr>
              <a:t> كروي جوئيے تاك</a:t>
            </a:r>
            <a:r>
              <a:rPr lang="ar-EG" sz="2000" kern="100" dirty="0">
                <a:effectLst/>
                <a:latin typeface="Kanz-al-Marjaan" panose="03020500000000000000" pitchFamily="66" charset="-78"/>
                <a:ea typeface="Kanz-al-Marjaan" panose="03020500000000000000" pitchFamily="66" charset="-78"/>
                <a:cs typeface="Kanz-al-Marjaan" panose="03020500000000000000" pitchFamily="66" charset="-78"/>
              </a:rPr>
              <a:t>ھ</a:t>
            </a:r>
            <a:r>
              <a:rPr lang="ar-SA" sz="2000" kern="100" dirty="0">
                <a:effectLst/>
                <a:latin typeface="Kanz-al-Marjaan" panose="03020500000000000000" pitchFamily="66" charset="-78"/>
                <a:ea typeface="Kanz-al-Marjaan" panose="03020500000000000000" pitchFamily="66" charset="-78"/>
                <a:cs typeface="Kanz-al-Marjaan" panose="03020500000000000000" pitchFamily="66" charset="-78"/>
              </a:rPr>
              <a:t> اهنا ج</a:t>
            </a:r>
            <a:r>
              <a:rPr lang="ar-EG" sz="2000" kern="100" dirty="0">
                <a:effectLst/>
                <a:latin typeface="Kanz-al-Marjaan" panose="03020500000000000000" pitchFamily="66" charset="-78"/>
                <a:ea typeface="Kanz-al-Marjaan" panose="03020500000000000000" pitchFamily="66" charset="-78"/>
                <a:cs typeface="Kanz-al-Marjaan" panose="03020500000000000000" pitchFamily="66" charset="-78"/>
              </a:rPr>
              <a:t>ھ</a:t>
            </a:r>
            <a:r>
              <a:rPr lang="ar-SA" sz="2000" kern="100" dirty="0">
                <a:effectLst/>
                <a:latin typeface="Kanz-al-Marjaan" panose="03020500000000000000" pitchFamily="66" charset="-78"/>
                <a:ea typeface="Kanz-al-Marjaan" panose="03020500000000000000" pitchFamily="66" charset="-78"/>
                <a:cs typeface="Kanz-al-Marjaan" panose="03020500000000000000" pitchFamily="66" charset="-78"/>
              </a:rPr>
              <a:t> مؤمن </a:t>
            </a:r>
            <a:r>
              <a:rPr lang="en-GB" sz="2000" kern="100" dirty="0">
                <a:effectLst/>
                <a:latin typeface="Arabic Typesetting" panose="03020402040406030203" pitchFamily="66" charset="-78"/>
                <a:ea typeface="Kanz-al-Marjaan" panose="03020500000000000000" pitchFamily="66" charset="-78"/>
                <a:cs typeface="Arabic Typesetting" panose="03020402040406030203" pitchFamily="66" charset="-78"/>
              </a:rPr>
              <a:t>partner</a:t>
            </a:r>
            <a:r>
              <a:rPr lang="ar-EG" sz="2000" kern="100" dirty="0">
                <a:effectLst/>
                <a:latin typeface="Kanz-al-Marjaan" panose="03020500000000000000" pitchFamily="66" charset="-78"/>
                <a:ea typeface="Kanz-al-Marjaan" panose="03020500000000000000" pitchFamily="66" charset="-78"/>
                <a:cs typeface="Kanz-al-Marjaan" panose="03020500000000000000" pitchFamily="66" charset="-78"/>
              </a:rPr>
              <a:t> </a:t>
            </a:r>
            <a:r>
              <a:rPr lang="en-GB" sz="2000" kern="100" dirty="0">
                <a:effectLst/>
                <a:latin typeface="Kanz-al-Marjaan" panose="03020500000000000000" pitchFamily="66" charset="-78"/>
                <a:ea typeface="Kanz-al-Marjaan" panose="03020500000000000000" pitchFamily="66" charset="-78"/>
                <a:cs typeface="Kanz-al-Marjaan" panose="03020500000000000000" pitchFamily="66" charset="-78"/>
              </a:rPr>
              <a:t> </a:t>
            </a:r>
            <a:r>
              <a:rPr lang="ar-SA" sz="2000" kern="100" dirty="0">
                <a:effectLst/>
                <a:latin typeface="Kanz-al-Marjaan" panose="03020500000000000000" pitchFamily="66" charset="-78"/>
                <a:ea typeface="Kanz-al-Marjaan" panose="03020500000000000000" pitchFamily="66" charset="-78"/>
                <a:cs typeface="Kanz-al-Marjaan" panose="03020500000000000000" pitchFamily="66" charset="-78"/>
              </a:rPr>
              <a:t>چھے ك</a:t>
            </a:r>
            <a:r>
              <a:rPr lang="ar-EG" sz="2000" kern="100" dirty="0">
                <a:effectLst/>
                <a:latin typeface="Kanz-al-Marjaan" panose="03020500000000000000" pitchFamily="66" charset="-78"/>
                <a:ea typeface="Kanz-al-Marjaan" panose="03020500000000000000" pitchFamily="66" charset="-78"/>
                <a:cs typeface="Kanz-al-Marjaan" panose="03020500000000000000" pitchFamily="66" charset="-78"/>
              </a:rPr>
              <a:t>ھ</a:t>
            </a:r>
            <a:r>
              <a:rPr lang="ar-SA" sz="2000" kern="100" dirty="0">
                <a:effectLst/>
                <a:latin typeface="Kanz-al-Marjaan" panose="03020500000000000000" pitchFamily="66" charset="-78"/>
                <a:ea typeface="Kanz-al-Marjaan" panose="03020500000000000000" pitchFamily="66" charset="-78"/>
                <a:cs typeface="Kanz-al-Marjaan" panose="03020500000000000000" pitchFamily="66" charset="-78"/>
              </a:rPr>
              <a:t> ج</a:t>
            </a:r>
            <a:r>
              <a:rPr lang="ar-EG" sz="2000" kern="100" dirty="0">
                <a:effectLst/>
                <a:latin typeface="Kanz-al-Marjaan" panose="03020500000000000000" pitchFamily="66" charset="-78"/>
                <a:ea typeface="Kanz-al-Marjaan" panose="03020500000000000000" pitchFamily="66" charset="-78"/>
                <a:cs typeface="Kanz-al-Marjaan" panose="03020500000000000000" pitchFamily="66" charset="-78"/>
              </a:rPr>
              <a:t>ھ</a:t>
            </a:r>
            <a:r>
              <a:rPr lang="ar-SA" sz="2000" kern="100" dirty="0">
                <a:effectLst/>
                <a:latin typeface="Kanz-al-Marjaan" panose="03020500000000000000" pitchFamily="66" charset="-78"/>
                <a:ea typeface="Kanz-al-Marjaan" panose="03020500000000000000" pitchFamily="66" charset="-78"/>
                <a:cs typeface="Kanz-al-Marjaan" panose="03020500000000000000" pitchFamily="66" charset="-78"/>
              </a:rPr>
              <a:t> اهنا ساتهے كام كرے چھے ي</a:t>
            </a:r>
            <a:r>
              <a:rPr lang="ar-EG" sz="2000" kern="100" dirty="0">
                <a:effectLst/>
                <a:latin typeface="Kanz-al-Marjaan" panose="03020500000000000000" pitchFamily="66" charset="-78"/>
                <a:ea typeface="Kanz-al-Marjaan" panose="03020500000000000000" pitchFamily="66" charset="-78"/>
                <a:cs typeface="Kanz-al-Marjaan" panose="03020500000000000000" pitchFamily="66" charset="-78"/>
              </a:rPr>
              <a:t>ھ</a:t>
            </a:r>
            <a:r>
              <a:rPr lang="ar-SA" sz="2000" kern="100" dirty="0">
                <a:effectLst/>
                <a:latin typeface="Kanz-al-Marjaan" panose="03020500000000000000" pitchFamily="66" charset="-78"/>
                <a:ea typeface="Kanz-al-Marjaan" panose="03020500000000000000" pitchFamily="66" charset="-78"/>
                <a:cs typeface="Kanz-al-Marjaan" panose="03020500000000000000" pitchFamily="66" charset="-78"/>
              </a:rPr>
              <a:t> </a:t>
            </a:r>
            <a:r>
              <a:rPr lang="ar-SA" sz="2000" kern="100" dirty="0">
                <a:solidFill>
                  <a:srgbClr val="FF0000"/>
                </a:solidFill>
                <a:effectLst/>
                <a:latin typeface="Kanz-al-Marjaan" panose="03020500000000000000" pitchFamily="66" charset="-78"/>
                <a:ea typeface="Kanz-al-Marjaan" panose="03020500000000000000" pitchFamily="66" charset="-78"/>
                <a:cs typeface="Kanz-al-Marjaan" panose="03020500000000000000" pitchFamily="66" charset="-78"/>
              </a:rPr>
              <a:t>ضلع</a:t>
            </a:r>
            <a:r>
              <a:rPr lang="ar-SA" sz="2000" kern="100" dirty="0">
                <a:effectLst/>
                <a:latin typeface="Kanz-al-Marjaan" panose="03020500000000000000" pitchFamily="66" charset="-78"/>
                <a:ea typeface="Kanz-al-Marjaan" panose="03020500000000000000" pitchFamily="66" charset="-78"/>
                <a:cs typeface="Kanz-al-Marjaan" panose="03020500000000000000" pitchFamily="66" charset="-78"/>
              </a:rPr>
              <a:t> ني مثل اهني انے</a:t>
            </a:r>
            <a:r>
              <a:rPr lang="ar-EG" sz="2000" kern="100" dirty="0">
                <a:effectLst/>
                <a:latin typeface="Kanz-al-Marjaan" panose="03020500000000000000" pitchFamily="66" charset="-78"/>
                <a:ea typeface="Kanz-al-Marjaan" panose="03020500000000000000" pitchFamily="66" charset="-78"/>
                <a:cs typeface="Kanz-al-Marjaan" panose="03020500000000000000" pitchFamily="66" charset="-78"/>
              </a:rPr>
              <a:t> </a:t>
            </a:r>
            <a:r>
              <a:rPr lang="ar-SA" sz="2000" kern="100" dirty="0">
                <a:effectLst/>
                <a:latin typeface="Kanz-al-Marjaan" panose="03020500000000000000" pitchFamily="66" charset="-78"/>
                <a:ea typeface="Kanz-al-Marjaan" panose="03020500000000000000" pitchFamily="66" charset="-78"/>
                <a:cs typeface="Kanz-al-Marjaan" panose="03020500000000000000" pitchFamily="66" charset="-78"/>
              </a:rPr>
              <a:t>اهنا ويپار ني </a:t>
            </a:r>
            <a:r>
              <a:rPr lang="ar-SA" sz="2000" kern="100" dirty="0">
                <a:solidFill>
                  <a:srgbClr val="FF0000"/>
                </a:solidFill>
                <a:effectLst/>
                <a:latin typeface="Kanz-al-Marjaan" panose="03020500000000000000" pitchFamily="66" charset="-78"/>
                <a:ea typeface="Kanz-al-Marjaan" panose="03020500000000000000" pitchFamily="66" charset="-78"/>
                <a:cs typeface="Kanz-al-Marjaan" panose="03020500000000000000" pitchFamily="66" charset="-78"/>
              </a:rPr>
              <a:t>حماية</a:t>
            </a:r>
            <a:r>
              <a:rPr lang="ar-SA" sz="2000" kern="100" dirty="0">
                <a:effectLst/>
                <a:latin typeface="Kanz-al-Marjaan" panose="03020500000000000000" pitchFamily="66" charset="-78"/>
                <a:ea typeface="Kanz-al-Marjaan" panose="03020500000000000000" pitchFamily="66" charset="-78"/>
                <a:cs typeface="Kanz-al-Marjaan" panose="03020500000000000000" pitchFamily="66" charset="-78"/>
              </a:rPr>
              <a:t> كرے انے اھني هر چيز ني </a:t>
            </a:r>
            <a:r>
              <a:rPr lang="ar-SA" sz="2000" kern="100" dirty="0">
                <a:solidFill>
                  <a:srgbClr val="FF0000"/>
                </a:solidFill>
                <a:effectLst/>
                <a:latin typeface="Kanz-al-Marjaan" panose="03020500000000000000" pitchFamily="66" charset="-78"/>
                <a:ea typeface="Kanz-al-Marjaan" panose="03020500000000000000" pitchFamily="66" charset="-78"/>
                <a:cs typeface="Kanz-al-Marjaan" panose="03020500000000000000" pitchFamily="66" charset="-78"/>
              </a:rPr>
              <a:t>حفاظة</a:t>
            </a:r>
            <a:r>
              <a:rPr lang="ar-SA" sz="2000" kern="100" dirty="0">
                <a:effectLst/>
                <a:latin typeface="Kanz-al-Marjaan" panose="03020500000000000000" pitchFamily="66" charset="-78"/>
                <a:ea typeface="Kanz-al-Marjaan" panose="03020500000000000000" pitchFamily="66" charset="-78"/>
                <a:cs typeface="Kanz-al-Marjaan" panose="03020500000000000000" pitchFamily="66" charset="-78"/>
              </a:rPr>
              <a:t> كرے انے اھنا ويپار</a:t>
            </a:r>
            <a:r>
              <a:rPr lang="ar-EG" sz="2000" kern="100" dirty="0">
                <a:effectLst/>
                <a:latin typeface="Kanz-al-Marjaan" panose="03020500000000000000" pitchFamily="66" charset="-78"/>
                <a:ea typeface="Kanz-al-Marjaan" panose="03020500000000000000" pitchFamily="66" charset="-78"/>
                <a:cs typeface="Kanz-al-Marjaan" panose="03020500000000000000" pitchFamily="66" charset="-78"/>
              </a:rPr>
              <a:t> </a:t>
            </a:r>
            <a:r>
              <a:rPr lang="ar-SA" sz="2000" kern="100" dirty="0">
                <a:effectLst/>
                <a:latin typeface="Kanz-al-Marjaan" panose="03020500000000000000" pitchFamily="66" charset="-78"/>
                <a:ea typeface="Kanz-al-Marjaan" panose="03020500000000000000" pitchFamily="66" charset="-78"/>
                <a:cs typeface="Kanz-al-Marjaan" panose="03020500000000000000" pitchFamily="66" charset="-78"/>
              </a:rPr>
              <a:t>واسطے ايك </a:t>
            </a:r>
            <a:r>
              <a:rPr lang="ar-SA" sz="2000" kern="100" dirty="0">
                <a:solidFill>
                  <a:srgbClr val="FF0000"/>
                </a:solidFill>
                <a:effectLst/>
                <a:latin typeface="Kanz-al-Marjaan" panose="03020500000000000000" pitchFamily="66" charset="-78"/>
                <a:ea typeface="Kanz-al-Marjaan" panose="03020500000000000000" pitchFamily="66" charset="-78"/>
                <a:cs typeface="Kanz-al-Marjaan" panose="03020500000000000000" pitchFamily="66" charset="-78"/>
              </a:rPr>
              <a:t>بكتر</a:t>
            </a:r>
            <a:r>
              <a:rPr lang="ar-SA" sz="2000" kern="100" dirty="0">
                <a:effectLst/>
                <a:latin typeface="Kanz-al-Marjaan" panose="03020500000000000000" pitchFamily="66" charset="-78"/>
                <a:ea typeface="Kanz-al-Marjaan" panose="03020500000000000000" pitchFamily="66" charset="-78"/>
                <a:cs typeface="Kanz-al-Marjaan" panose="03020500000000000000" pitchFamily="66" charset="-78"/>
              </a:rPr>
              <a:t> ني مثل تهئي جائي، ويپار ما تمارا ساتهے ج</a:t>
            </a:r>
            <a:r>
              <a:rPr lang="ar-EG" sz="2000" kern="100" dirty="0">
                <a:effectLst/>
                <a:latin typeface="Kanz-al-Marjaan" panose="03020500000000000000" pitchFamily="66" charset="-78"/>
                <a:ea typeface="Kanz-al-Marjaan" panose="03020500000000000000" pitchFamily="66" charset="-78"/>
                <a:cs typeface="Kanz-al-Marjaan" panose="03020500000000000000" pitchFamily="66" charset="-78"/>
              </a:rPr>
              <a:t>ھ</a:t>
            </a:r>
            <a:r>
              <a:rPr lang="ar-SA" sz="2000" kern="100" dirty="0">
                <a:effectLst/>
                <a:latin typeface="Kanz-al-Marjaan" panose="03020500000000000000" pitchFamily="66" charset="-78"/>
                <a:ea typeface="Kanz-al-Marjaan" panose="03020500000000000000" pitchFamily="66" charset="-78"/>
                <a:cs typeface="Kanz-al-Marjaan" panose="03020500000000000000" pitchFamily="66" charset="-78"/>
              </a:rPr>
              <a:t> </a:t>
            </a:r>
            <a:r>
              <a:rPr lang="ar-EG" sz="2000" kern="100" dirty="0">
                <a:effectLst/>
                <a:latin typeface="Kanz-al-Marjaan" panose="03020500000000000000" pitchFamily="66" charset="-78"/>
                <a:ea typeface="Kanz-al-Marjaan" panose="03020500000000000000" pitchFamily="66" charset="-78"/>
                <a:cs typeface="Kanz-al-Marjaan" panose="03020500000000000000" pitchFamily="66" charset="-78"/>
              </a:rPr>
              <a:t>كا</a:t>
            </a:r>
            <a:r>
              <a:rPr lang="ar-SA" sz="2000" kern="100" dirty="0">
                <a:effectLst/>
                <a:latin typeface="Kanz-al-Marjaan" panose="03020500000000000000" pitchFamily="66" charset="-78"/>
                <a:ea typeface="Kanz-al-Marjaan" panose="03020500000000000000" pitchFamily="66" charset="-78"/>
                <a:cs typeface="Kanz-al-Marjaan" panose="03020500000000000000" pitchFamily="66" charset="-78"/>
              </a:rPr>
              <a:t>م کرے چھے تميں اھنے انے </a:t>
            </a:r>
            <a:r>
              <a:rPr lang="ar-SA" sz="2000" kern="100" dirty="0">
                <a:solidFill>
                  <a:srgbClr val="FF0000"/>
                </a:solidFill>
                <a:effectLst/>
                <a:latin typeface="Kanz-al-Marjaan" panose="03020500000000000000" pitchFamily="66" charset="-78"/>
                <a:ea typeface="Kanz-al-Marjaan" panose="03020500000000000000" pitchFamily="66" charset="-78"/>
                <a:cs typeface="Kanz-al-Marjaan" panose="03020500000000000000" pitchFamily="66" charset="-78"/>
              </a:rPr>
              <a:t>اھني</a:t>
            </a:r>
            <a:r>
              <a:rPr lang="en-GB" sz="2000" kern="100" dirty="0">
                <a:solidFill>
                  <a:srgbClr val="FF0000"/>
                </a:solidFill>
                <a:effectLst/>
                <a:latin typeface="Arabic Typesetting" panose="03020402040406030203" pitchFamily="66" charset="-78"/>
                <a:ea typeface="Kanz-al-Marjaan" panose="03020500000000000000" pitchFamily="66" charset="-78"/>
                <a:cs typeface="Arabic Typesetting" panose="03020402040406030203" pitchFamily="66" charset="-78"/>
              </a:rPr>
              <a:t>ideas</a:t>
            </a:r>
            <a:r>
              <a:rPr lang="en-GB" sz="2000" kern="100" dirty="0">
                <a:solidFill>
                  <a:srgbClr val="FF0000"/>
                </a:solidFill>
                <a:effectLst/>
                <a:latin typeface="Kanz-al-Marjaan" panose="03020500000000000000" pitchFamily="66" charset="-78"/>
                <a:ea typeface="Kanz-al-Marjaan" panose="03020500000000000000" pitchFamily="66" charset="-78"/>
                <a:cs typeface="Kanz-al-Marjaan" panose="03020500000000000000" pitchFamily="66" charset="-78"/>
              </a:rPr>
              <a:t> </a:t>
            </a:r>
            <a:r>
              <a:rPr lang="ar-SA" sz="2000" kern="100" dirty="0">
                <a:solidFill>
                  <a:srgbClr val="FF0000"/>
                </a:solidFill>
                <a:effectLst/>
                <a:latin typeface="Kanz-al-Marjaan" panose="03020500000000000000" pitchFamily="66" charset="-78"/>
                <a:ea typeface="Kanz-al-Marjaan" panose="03020500000000000000" pitchFamily="66" charset="-78"/>
                <a:cs typeface="Kanz-al-Marjaan" panose="03020500000000000000" pitchFamily="66" charset="-78"/>
              </a:rPr>
              <a:t>نے </a:t>
            </a:r>
            <a:r>
              <a:rPr lang="en-GB" sz="2000" kern="100" dirty="0">
                <a:solidFill>
                  <a:srgbClr val="FF0000"/>
                </a:solidFill>
                <a:effectLst/>
                <a:latin typeface="Arabic Typesetting" panose="03020402040406030203" pitchFamily="66" charset="-78"/>
                <a:ea typeface="Kanz-al-Marjaan" panose="03020500000000000000" pitchFamily="66" charset="-78"/>
                <a:cs typeface="Arabic Typesetting" panose="03020402040406030203" pitchFamily="66" charset="-78"/>
              </a:rPr>
              <a:t>support</a:t>
            </a:r>
            <a:r>
              <a:rPr lang="ar-SA" sz="2000" kern="100" dirty="0">
                <a:solidFill>
                  <a:srgbClr val="FF0000"/>
                </a:solidFill>
                <a:effectLst/>
                <a:latin typeface="Kanz-al-Marjaan" panose="03020500000000000000" pitchFamily="66" charset="-78"/>
                <a:ea typeface="Kanz-al-Marjaan" panose="03020500000000000000" pitchFamily="66" charset="-78"/>
                <a:cs typeface="Kanz-al-Marjaan" panose="03020500000000000000" pitchFamily="66" charset="-78"/>
              </a:rPr>
              <a:t>كرو </a:t>
            </a:r>
            <a:r>
              <a:rPr lang="ar-SA" sz="2000" kern="100" dirty="0">
                <a:effectLst/>
                <a:latin typeface="Kanz-al-Marjaan" panose="03020500000000000000" pitchFamily="66" charset="-78"/>
                <a:ea typeface="Kanz-al-Marjaan" panose="03020500000000000000" pitchFamily="66" charset="-78"/>
                <a:cs typeface="Kanz-al-Marjaan" panose="03020500000000000000" pitchFamily="66" charset="-78"/>
              </a:rPr>
              <a:t>،اهنے </a:t>
            </a:r>
            <a:r>
              <a:rPr lang="en-GB" sz="2000" kern="100" dirty="0">
                <a:effectLst/>
                <a:latin typeface="Arabic Typesetting" panose="03020402040406030203" pitchFamily="66" charset="-78"/>
                <a:ea typeface="Kanz-al-Marjaan" panose="03020500000000000000" pitchFamily="66" charset="-78"/>
                <a:cs typeface="Arabic Typesetting" panose="03020402040406030203" pitchFamily="66" charset="-78"/>
              </a:rPr>
              <a:t>help</a:t>
            </a:r>
            <a:r>
              <a:rPr lang="ar-EG" sz="2000" kern="100" dirty="0">
                <a:effectLst/>
                <a:latin typeface="Kanz-al-Marjaan" panose="03020500000000000000" pitchFamily="66" charset="-78"/>
                <a:ea typeface="Kanz-al-Marjaan" panose="03020500000000000000" pitchFamily="66" charset="-78"/>
                <a:cs typeface="Kanz-al-Marjaan" panose="03020500000000000000" pitchFamily="66" charset="-78"/>
              </a:rPr>
              <a:t> </a:t>
            </a:r>
            <a:r>
              <a:rPr lang="ar-SA" sz="2000" kern="100" dirty="0">
                <a:effectLst/>
                <a:latin typeface="Kanz-al-Marjaan" panose="03020500000000000000" pitchFamily="66" charset="-78"/>
                <a:ea typeface="Kanz-al-Marjaan" panose="03020500000000000000" pitchFamily="66" charset="-78"/>
                <a:cs typeface="Kanz-al-Marjaan" panose="03020500000000000000" pitchFamily="66" charset="-78"/>
              </a:rPr>
              <a:t>کرو ،اھنے ھر چيز مھيأ کري </a:t>
            </a:r>
            <a:r>
              <a:rPr lang="ar-EG" sz="2000" kern="100" dirty="0">
                <a:effectLst/>
                <a:latin typeface="Kanz-al-Marjaan" panose="03020500000000000000" pitchFamily="66" charset="-78"/>
                <a:ea typeface="Kanz-al-Marjaan" panose="03020500000000000000" pitchFamily="66" charset="-78"/>
                <a:cs typeface="Kanz-al-Marjaan" panose="03020500000000000000" pitchFamily="66" charset="-78"/>
              </a:rPr>
              <a:t>اْ</a:t>
            </a:r>
            <a:r>
              <a:rPr lang="ar-SA" sz="2000" kern="100" dirty="0">
                <a:effectLst/>
                <a:latin typeface="Kanz-al-Marjaan" panose="03020500000000000000" pitchFamily="66" charset="-78"/>
                <a:ea typeface="Kanz-al-Marjaan" panose="03020500000000000000" pitchFamily="66" charset="-78"/>
                <a:cs typeface="Kanz-al-Marjaan" panose="03020500000000000000" pitchFamily="66" charset="-78"/>
              </a:rPr>
              <a:t>پو ،اهنا سبب اهنے كام كروو س</a:t>
            </a:r>
            <a:r>
              <a:rPr lang="ar-EG" sz="2000" kern="100" dirty="0">
                <a:effectLst/>
                <a:latin typeface="Kanz-al-Marjaan" panose="03020500000000000000" pitchFamily="66" charset="-78"/>
                <a:ea typeface="Kanz-al-Marjaan" panose="03020500000000000000" pitchFamily="66" charset="-78"/>
                <a:cs typeface="Kanz-al-Marjaan" panose="03020500000000000000" pitchFamily="66" charset="-78"/>
              </a:rPr>
              <a:t>ه</a:t>
            </a:r>
            <a:r>
              <a:rPr lang="ar-SA" sz="2000" kern="100" dirty="0">
                <a:effectLst/>
                <a:latin typeface="Kanz-al-Marjaan" panose="03020500000000000000" pitchFamily="66" charset="-78"/>
                <a:ea typeface="Kanz-al-Marjaan" panose="03020500000000000000" pitchFamily="66" charset="-78"/>
                <a:cs typeface="Kanz-al-Marjaan" panose="03020500000000000000" pitchFamily="66" charset="-78"/>
              </a:rPr>
              <a:t>ل تهائي، تو اهنو فائدة تمنے </a:t>
            </a:r>
            <a:r>
              <a:rPr lang="ar-EG" sz="2000" kern="100" dirty="0">
                <a:effectLst/>
                <a:latin typeface="Kanz-al-Marjaan" panose="03020500000000000000" pitchFamily="66" charset="-78"/>
                <a:ea typeface="Kanz-al-Marjaan" panose="03020500000000000000" pitchFamily="66" charset="-78"/>
                <a:cs typeface="Kanz-al-Marjaan" panose="03020500000000000000" pitchFamily="66" charset="-78"/>
              </a:rPr>
              <a:t>}</a:t>
            </a:r>
            <a:r>
              <a:rPr lang="ar-SA" sz="2000" kern="100" dirty="0">
                <a:effectLst/>
                <a:latin typeface="Kanz-al-Marjaan" panose="03020500000000000000" pitchFamily="66" charset="-78"/>
                <a:ea typeface="Kanz-al-Marjaan" panose="03020500000000000000" pitchFamily="66" charset="-78"/>
                <a:cs typeface="Kanz-al-Marjaan" panose="03020500000000000000" pitchFamily="66" charset="-78"/>
              </a:rPr>
              <a:t> تهاسے</a:t>
            </a:r>
            <a:r>
              <a:rPr lang="ar-EG" sz="2000" kern="100" dirty="0">
                <a:effectLst/>
                <a:latin typeface="Kanz-al-Marjaan" panose="03020500000000000000" pitchFamily="66" charset="-78"/>
                <a:ea typeface="Kanz-al-Marjaan" panose="03020500000000000000" pitchFamily="66" charset="-78"/>
                <a:cs typeface="Kanz-al-Marjaan" panose="03020500000000000000" pitchFamily="66" charset="-78"/>
              </a:rPr>
              <a:t>،</a:t>
            </a:r>
            <a:r>
              <a:rPr lang="ar-SA" sz="2000" kern="100" dirty="0">
                <a:effectLst/>
                <a:latin typeface="Kanz-al-Marjaan" panose="03020500000000000000" pitchFamily="66" charset="-78"/>
                <a:ea typeface="Kanz-al-Marjaan" panose="03020500000000000000" pitchFamily="66" charset="-78"/>
                <a:cs typeface="Kanz-al-Marjaan" panose="03020500000000000000" pitchFamily="66" charset="-78"/>
              </a:rPr>
              <a:t> اھنے انے اھني</a:t>
            </a:r>
            <a:r>
              <a:rPr lang="en-GB" sz="2000" kern="100" dirty="0">
                <a:effectLst/>
                <a:latin typeface="Arabic Typesetting" panose="03020402040406030203" pitchFamily="66" charset="-78"/>
                <a:ea typeface="Kanz-al-Marjaan" panose="03020500000000000000" pitchFamily="66" charset="-78"/>
                <a:cs typeface="Arabic Typesetting" panose="03020402040406030203" pitchFamily="66" charset="-78"/>
              </a:rPr>
              <a:t>ideas</a:t>
            </a:r>
            <a:r>
              <a:rPr lang="en-GB" sz="2000" kern="100" dirty="0">
                <a:effectLst/>
                <a:latin typeface="Kanz-al-Marjaan" panose="03020500000000000000" pitchFamily="66" charset="-78"/>
                <a:ea typeface="Kanz-al-Marjaan" panose="03020500000000000000" pitchFamily="66" charset="-78"/>
                <a:cs typeface="Kanz-al-Marjaan" panose="03020500000000000000" pitchFamily="66" charset="-78"/>
              </a:rPr>
              <a:t> </a:t>
            </a:r>
            <a:r>
              <a:rPr lang="ar-SA" sz="2000" kern="100" dirty="0">
                <a:effectLst/>
                <a:latin typeface="Kanz-al-Marjaan" panose="03020500000000000000" pitchFamily="66" charset="-78"/>
                <a:ea typeface="Kanz-al-Marjaan" panose="03020500000000000000" pitchFamily="66" charset="-78"/>
                <a:cs typeface="Kanz-al-Marjaan" panose="03020500000000000000" pitchFamily="66" charset="-78"/>
              </a:rPr>
              <a:t>نے توڑي ديسو انے اهني همة افزائي ن</a:t>
            </a:r>
            <a:r>
              <a:rPr lang="ar-EG" sz="2000" kern="100" dirty="0">
                <a:effectLst/>
                <a:latin typeface="Kanz-al-Marjaan" panose="03020500000000000000" pitchFamily="66" charset="-78"/>
                <a:ea typeface="Kanz-al-Marjaan" panose="03020500000000000000" pitchFamily="66" charset="-78"/>
                <a:cs typeface="Kanz-al-Marjaan" panose="03020500000000000000" pitchFamily="66" charset="-78"/>
              </a:rPr>
              <a:t>ظظ</a:t>
            </a:r>
            <a:r>
              <a:rPr lang="ar-SA" sz="2000" kern="100" dirty="0">
                <a:effectLst/>
                <a:latin typeface="Kanz-al-Marjaan" panose="03020500000000000000" pitchFamily="66" charset="-78"/>
                <a:ea typeface="Kanz-al-Marjaan" panose="03020500000000000000" pitchFamily="66" charset="-78"/>
                <a:cs typeface="Kanz-al-Marjaan" panose="03020500000000000000" pitchFamily="66" charset="-78"/>
              </a:rPr>
              <a:t>يں کرو ،اهني عزة ن</a:t>
            </a:r>
            <a:r>
              <a:rPr lang="ar-EG" sz="2000" kern="100" dirty="0">
                <a:effectLst/>
                <a:latin typeface="Kanz-al-Marjaan" panose="03020500000000000000" pitchFamily="66" charset="-78"/>
                <a:ea typeface="Kanz-al-Marjaan" panose="03020500000000000000" pitchFamily="66" charset="-78"/>
                <a:cs typeface="Kanz-al-Marjaan" panose="03020500000000000000" pitchFamily="66" charset="-78"/>
              </a:rPr>
              <a:t>ظظ</a:t>
            </a:r>
            <a:r>
              <a:rPr lang="ar-SA" sz="2000" kern="100" dirty="0">
                <a:effectLst/>
                <a:latin typeface="Kanz-al-Marjaan" panose="03020500000000000000" pitchFamily="66" charset="-78"/>
                <a:ea typeface="Kanz-al-Marjaan" panose="03020500000000000000" pitchFamily="66" charset="-78"/>
                <a:cs typeface="Kanz-al-Marjaan" panose="03020500000000000000" pitchFamily="66" charset="-78"/>
              </a:rPr>
              <a:t>يں راكهو، اهنا كامو ني قدر ن</a:t>
            </a:r>
            <a:r>
              <a:rPr lang="ar-EG" sz="2000" kern="100" dirty="0">
                <a:effectLst/>
                <a:latin typeface="Kanz-al-Marjaan" panose="03020500000000000000" pitchFamily="66" charset="-78"/>
                <a:ea typeface="Kanz-al-Marjaan" panose="03020500000000000000" pitchFamily="66" charset="-78"/>
                <a:cs typeface="Kanz-al-Marjaan" panose="03020500000000000000" pitchFamily="66" charset="-78"/>
              </a:rPr>
              <a:t>ظظ</a:t>
            </a:r>
            <a:r>
              <a:rPr lang="ar-SA" sz="2000" kern="100" dirty="0">
                <a:effectLst/>
                <a:latin typeface="Kanz-al-Marjaan" panose="03020500000000000000" pitchFamily="66" charset="-78"/>
                <a:ea typeface="Kanz-al-Marjaan" panose="03020500000000000000" pitchFamily="66" charset="-78"/>
                <a:cs typeface="Kanz-al-Marjaan" panose="03020500000000000000" pitchFamily="66" charset="-78"/>
              </a:rPr>
              <a:t>يں كرو تو تميں اھنے ضائع كري ديدا، اهنے توڑي ديدا، پچھي</a:t>
            </a:r>
            <a:r>
              <a:rPr lang="ar-EG" sz="2000" kern="100" dirty="0">
                <a:effectLst/>
                <a:latin typeface="Kanz-al-Marjaan" panose="03020500000000000000" pitchFamily="66" charset="-78"/>
                <a:ea typeface="Kanz-al-Marjaan" panose="03020500000000000000" pitchFamily="66" charset="-78"/>
                <a:cs typeface="Kanz-al-Marjaan" panose="03020500000000000000" pitchFamily="66" charset="-78"/>
              </a:rPr>
              <a:t> </a:t>
            </a:r>
            <a:r>
              <a:rPr lang="ar-SA" sz="2000" kern="100" dirty="0">
                <a:effectLst/>
                <a:latin typeface="Kanz-al-Marjaan" panose="03020500000000000000" pitchFamily="66" charset="-78"/>
                <a:ea typeface="Kanz-al-Marjaan" panose="03020500000000000000" pitchFamily="66" charset="-78"/>
                <a:cs typeface="Kanz-al-Marjaan" panose="03020500000000000000" pitchFamily="66" charset="-78"/>
              </a:rPr>
              <a:t>كئي طرح تماري ،تمارا ويپار ني حفاظة انے حماية كرسے، خدا تعالى تمنے سگلا نے ياري انے توفيق </a:t>
            </a:r>
            <a:r>
              <a:rPr lang="ar-EG" sz="2000" kern="100" dirty="0">
                <a:latin typeface="Kanz-al-Marjaan" panose="03020500000000000000" pitchFamily="66" charset="-78"/>
                <a:ea typeface="Kanz-al-Marjaan" panose="03020500000000000000" pitchFamily="66" charset="-78"/>
                <a:cs typeface="Kanz-al-Marjaan" panose="03020500000000000000" pitchFamily="66" charset="-78"/>
              </a:rPr>
              <a:t>اْ</a:t>
            </a:r>
            <a:r>
              <a:rPr lang="ar-SA" sz="2000" kern="100" dirty="0">
                <a:effectLst/>
                <a:latin typeface="Kanz-al-Marjaan" panose="03020500000000000000" pitchFamily="66" charset="-78"/>
                <a:ea typeface="Kanz-al-Marjaan" panose="03020500000000000000" pitchFamily="66" charset="-78"/>
                <a:cs typeface="Kanz-al-Marjaan" panose="03020500000000000000" pitchFamily="66" charset="-78"/>
              </a:rPr>
              <a:t>پجو</a:t>
            </a:r>
            <a:r>
              <a:rPr lang="en-US" sz="2000" kern="100" dirty="0">
                <a:effectLst/>
                <a:latin typeface="Kanz-al-Marjaan" panose="03020500000000000000" pitchFamily="66" charset="-78"/>
                <a:ea typeface="Kanz-al-Marjaan" panose="03020500000000000000" pitchFamily="66" charset="-78"/>
                <a:cs typeface="Kanz-al-Marjaan" panose="03020500000000000000" pitchFamily="66" charset="-78"/>
              </a:rPr>
              <a:t>!</a:t>
            </a:r>
          </a:p>
        </p:txBody>
      </p:sp>
      <p:grpSp>
        <p:nvGrpSpPr>
          <p:cNvPr id="10" name="Group 9">
            <a:extLst>
              <a:ext uri="{FF2B5EF4-FFF2-40B4-BE49-F238E27FC236}">
                <a16:creationId xmlns:a16="http://schemas.microsoft.com/office/drawing/2014/main" id="{FE0BEB88-D4F0-C75E-24AA-7C7F1E9BBE3D}"/>
              </a:ext>
            </a:extLst>
          </p:cNvPr>
          <p:cNvGrpSpPr/>
          <p:nvPr/>
        </p:nvGrpSpPr>
        <p:grpSpPr>
          <a:xfrm flipH="1">
            <a:off x="11078511" y="2969971"/>
            <a:ext cx="45719" cy="3268904"/>
            <a:chOff x="16687396" y="3510253"/>
            <a:chExt cx="110473" cy="3506470"/>
          </a:xfrm>
        </p:grpSpPr>
        <p:sp>
          <p:nvSpPr>
            <p:cNvPr id="11" name="object 13">
              <a:extLst>
                <a:ext uri="{FF2B5EF4-FFF2-40B4-BE49-F238E27FC236}">
                  <a16:creationId xmlns:a16="http://schemas.microsoft.com/office/drawing/2014/main" id="{F1F9B4FC-80ED-9981-433C-DC651E37DA17}"/>
                </a:ext>
              </a:extLst>
            </p:cNvPr>
            <p:cNvSpPr/>
            <p:nvPr/>
          </p:nvSpPr>
          <p:spPr>
            <a:xfrm>
              <a:off x="16687396" y="3510253"/>
              <a:ext cx="0" cy="3506470"/>
            </a:xfrm>
            <a:custGeom>
              <a:avLst/>
              <a:gdLst/>
              <a:ahLst/>
              <a:cxnLst/>
              <a:rect l="l" t="t" r="r" b="b"/>
              <a:pathLst>
                <a:path h="3506470">
                  <a:moveTo>
                    <a:pt x="0" y="0"/>
                  </a:moveTo>
                  <a:lnTo>
                    <a:pt x="0" y="3506343"/>
                  </a:lnTo>
                </a:path>
              </a:pathLst>
            </a:custGeom>
            <a:ln w="37695">
              <a:solidFill>
                <a:srgbClr val="D6AF53"/>
              </a:solidFill>
            </a:ln>
          </p:spPr>
          <p:txBody>
            <a:bodyPr wrap="square" lIns="0" tIns="0" rIns="0" bIns="0" rtlCol="0"/>
            <a:lstStyle/>
            <a:p>
              <a:endParaRPr/>
            </a:p>
          </p:txBody>
        </p:sp>
        <p:sp>
          <p:nvSpPr>
            <p:cNvPr id="12" name="object 14">
              <a:extLst>
                <a:ext uri="{FF2B5EF4-FFF2-40B4-BE49-F238E27FC236}">
                  <a16:creationId xmlns:a16="http://schemas.microsoft.com/office/drawing/2014/main" id="{0A1D4334-3E96-4C26-FC6E-E28ECB737D66}"/>
                </a:ext>
              </a:extLst>
            </p:cNvPr>
            <p:cNvSpPr/>
            <p:nvPr/>
          </p:nvSpPr>
          <p:spPr>
            <a:xfrm>
              <a:off x="16797869" y="3510253"/>
              <a:ext cx="0" cy="3506470"/>
            </a:xfrm>
            <a:custGeom>
              <a:avLst/>
              <a:gdLst/>
              <a:ahLst/>
              <a:cxnLst/>
              <a:rect l="l" t="t" r="r" b="b"/>
              <a:pathLst>
                <a:path h="3506470">
                  <a:moveTo>
                    <a:pt x="0" y="0"/>
                  </a:moveTo>
                  <a:lnTo>
                    <a:pt x="0" y="3506343"/>
                  </a:lnTo>
                </a:path>
              </a:pathLst>
            </a:custGeom>
            <a:ln w="37695">
              <a:solidFill>
                <a:srgbClr val="D6AF53"/>
              </a:solidFill>
            </a:ln>
          </p:spPr>
          <p:txBody>
            <a:bodyPr wrap="square" lIns="0" tIns="0" rIns="0" bIns="0" rtlCol="0"/>
            <a:lstStyle/>
            <a:p>
              <a:endParaRPr/>
            </a:p>
          </p:txBody>
        </p:sp>
      </p:grpSp>
      <p:grpSp>
        <p:nvGrpSpPr>
          <p:cNvPr id="16" name="Group 15">
            <a:extLst>
              <a:ext uri="{FF2B5EF4-FFF2-40B4-BE49-F238E27FC236}">
                <a16:creationId xmlns:a16="http://schemas.microsoft.com/office/drawing/2014/main" id="{E26C4F43-133D-F68C-20B6-2F8E6647A701}"/>
              </a:ext>
            </a:extLst>
          </p:cNvPr>
          <p:cNvGrpSpPr/>
          <p:nvPr/>
        </p:nvGrpSpPr>
        <p:grpSpPr>
          <a:xfrm flipH="1">
            <a:off x="1337346" y="2969971"/>
            <a:ext cx="45719" cy="3268904"/>
            <a:chOff x="16687396" y="3510253"/>
            <a:chExt cx="110473" cy="3506470"/>
          </a:xfrm>
        </p:grpSpPr>
        <p:sp>
          <p:nvSpPr>
            <p:cNvPr id="17" name="object 13">
              <a:extLst>
                <a:ext uri="{FF2B5EF4-FFF2-40B4-BE49-F238E27FC236}">
                  <a16:creationId xmlns:a16="http://schemas.microsoft.com/office/drawing/2014/main" id="{454297C5-6CD9-86DB-A7BA-E7A349EE8DB9}"/>
                </a:ext>
              </a:extLst>
            </p:cNvPr>
            <p:cNvSpPr/>
            <p:nvPr/>
          </p:nvSpPr>
          <p:spPr>
            <a:xfrm>
              <a:off x="16687396" y="3510253"/>
              <a:ext cx="0" cy="3506470"/>
            </a:xfrm>
            <a:custGeom>
              <a:avLst/>
              <a:gdLst/>
              <a:ahLst/>
              <a:cxnLst/>
              <a:rect l="l" t="t" r="r" b="b"/>
              <a:pathLst>
                <a:path h="3506470">
                  <a:moveTo>
                    <a:pt x="0" y="0"/>
                  </a:moveTo>
                  <a:lnTo>
                    <a:pt x="0" y="3506343"/>
                  </a:lnTo>
                </a:path>
              </a:pathLst>
            </a:custGeom>
            <a:ln w="37695">
              <a:solidFill>
                <a:srgbClr val="D6AF53"/>
              </a:solidFill>
            </a:ln>
          </p:spPr>
          <p:txBody>
            <a:bodyPr wrap="square" lIns="0" tIns="0" rIns="0" bIns="0" rtlCol="0"/>
            <a:lstStyle/>
            <a:p>
              <a:endParaRPr/>
            </a:p>
          </p:txBody>
        </p:sp>
        <p:sp>
          <p:nvSpPr>
            <p:cNvPr id="18" name="object 14">
              <a:extLst>
                <a:ext uri="{FF2B5EF4-FFF2-40B4-BE49-F238E27FC236}">
                  <a16:creationId xmlns:a16="http://schemas.microsoft.com/office/drawing/2014/main" id="{BB6EBC62-53A4-6A7F-EFC5-51498F38C941}"/>
                </a:ext>
              </a:extLst>
            </p:cNvPr>
            <p:cNvSpPr/>
            <p:nvPr/>
          </p:nvSpPr>
          <p:spPr>
            <a:xfrm>
              <a:off x="16797869" y="3510253"/>
              <a:ext cx="0" cy="3506470"/>
            </a:xfrm>
            <a:custGeom>
              <a:avLst/>
              <a:gdLst/>
              <a:ahLst/>
              <a:cxnLst/>
              <a:rect l="l" t="t" r="r" b="b"/>
              <a:pathLst>
                <a:path h="3506470">
                  <a:moveTo>
                    <a:pt x="0" y="0"/>
                  </a:moveTo>
                  <a:lnTo>
                    <a:pt x="0" y="3506343"/>
                  </a:lnTo>
                </a:path>
              </a:pathLst>
            </a:custGeom>
            <a:ln w="37695">
              <a:solidFill>
                <a:srgbClr val="D6AF53"/>
              </a:solidFill>
            </a:ln>
          </p:spPr>
          <p:txBody>
            <a:bodyPr wrap="square" lIns="0" tIns="0" rIns="0" bIns="0" rtlCol="0"/>
            <a:lstStyle/>
            <a:p>
              <a:endParaRPr/>
            </a:p>
          </p:txBody>
        </p:sp>
      </p:grpSp>
      <p:sp>
        <p:nvSpPr>
          <p:cNvPr id="19" name="TextBox 18">
            <a:extLst>
              <a:ext uri="{FF2B5EF4-FFF2-40B4-BE49-F238E27FC236}">
                <a16:creationId xmlns:a16="http://schemas.microsoft.com/office/drawing/2014/main" id="{A1B64F4F-45B2-A5FB-0539-C0DA8230EA00}"/>
              </a:ext>
            </a:extLst>
          </p:cNvPr>
          <p:cNvSpPr txBox="1"/>
          <p:nvPr/>
        </p:nvSpPr>
        <p:spPr>
          <a:xfrm>
            <a:off x="1127113" y="6269249"/>
            <a:ext cx="3567436" cy="338554"/>
          </a:xfrm>
          <a:prstGeom prst="rect">
            <a:avLst/>
          </a:prstGeom>
          <a:noFill/>
        </p:spPr>
        <p:txBody>
          <a:bodyPr wrap="square" rtlCol="0">
            <a:spAutoFit/>
          </a:bodyPr>
          <a:lstStyle/>
          <a:p>
            <a:pPr algn="r" rtl="1"/>
            <a:r>
              <a:rPr lang="ar-EG" sz="1600" dirty="0">
                <a:latin typeface="Kanz-al-Marjaan" panose="03020500000000000000" pitchFamily="66" charset="-78"/>
                <a:ea typeface="Kanz-al-Marjaan" panose="03020500000000000000" pitchFamily="66" charset="-78"/>
                <a:cs typeface="Kanz-al-Marjaan" panose="03020500000000000000" pitchFamily="66" charset="-78"/>
              </a:rPr>
              <a:t>كلمات الداعي الاجل سيدنا عالي قدر مفضل سيف الدين </a:t>
            </a:r>
            <a:r>
              <a:rPr lang="ar-EG" sz="1600" baseline="30000" dirty="0">
                <a:latin typeface="Kanz-al-Marjaan" panose="03020500000000000000" pitchFamily="66" charset="-78"/>
                <a:ea typeface="Kanz-al-Marjaan" panose="03020500000000000000" pitchFamily="66" charset="-78"/>
                <a:cs typeface="Kanz-al-Marjaan" panose="03020500000000000000" pitchFamily="66" charset="-78"/>
              </a:rPr>
              <a:t>ط</a:t>
            </a:r>
            <a:r>
              <a:rPr lang="ar-EG" sz="1600" dirty="0">
                <a:latin typeface="Kanz-al-Marjaan" panose="03020500000000000000" pitchFamily="66" charset="-78"/>
                <a:ea typeface="Kanz-al-Marjaan" panose="03020500000000000000" pitchFamily="66" charset="-78"/>
                <a:cs typeface="Kanz-al-Marjaan" panose="03020500000000000000" pitchFamily="66" charset="-78"/>
              </a:rPr>
              <a:t> </a:t>
            </a:r>
            <a:r>
              <a:rPr lang="ar-EG" sz="1600" baseline="30000" dirty="0">
                <a:latin typeface="Kanz-al-Marjaan" panose="03020500000000000000" pitchFamily="66" charset="-78"/>
                <a:ea typeface="Kanz-al-Marjaan" panose="03020500000000000000" pitchFamily="66" charset="-78"/>
                <a:cs typeface="Kanz-al-Marjaan" panose="03020500000000000000" pitchFamily="66" charset="-78"/>
              </a:rPr>
              <a:t>ع</a:t>
            </a:r>
            <a:endParaRPr lang="en-IN" sz="1600" dirty="0">
              <a:latin typeface="Kanz-al-Marjaan" panose="03020500000000000000" pitchFamily="66" charset="-78"/>
              <a:ea typeface="Kanz-al-Marjaan" panose="03020500000000000000" pitchFamily="66" charset="-78"/>
              <a:cs typeface="Kanz-al-Marjaan" panose="03020500000000000000" pitchFamily="66" charset="-78"/>
            </a:endParaRPr>
          </a:p>
        </p:txBody>
      </p:sp>
    </p:spTree>
    <p:extLst>
      <p:ext uri="{BB962C8B-B14F-4D97-AF65-F5344CB8AC3E}">
        <p14:creationId xmlns:p14="http://schemas.microsoft.com/office/powerpoint/2010/main" val="2516306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1617672" y="1694008"/>
            <a:ext cx="8848165" cy="3924151"/>
          </a:xfrm>
          <a:prstGeom prst="rect">
            <a:avLst/>
          </a:prstGeom>
        </p:spPr>
        <p:txBody>
          <a:bodyPr wrap="square">
            <a:spAutoFit/>
          </a:bodyPr>
          <a:lstStyle/>
          <a:p>
            <a:pPr marL="0" indent="0" algn="just" rtl="1">
              <a:lnSpc>
                <a:spcPct val="150000"/>
              </a:lnSpc>
              <a:buNone/>
            </a:pPr>
            <a:r>
              <a:rPr lang="ar-SA" sz="2400" dirty="0">
                <a:latin typeface="Kanz-al-Marjaan" panose="03020500000000000000" pitchFamily="66" charset="-78"/>
                <a:cs typeface="Kanz-al-Marjaan" panose="03020500000000000000" pitchFamily="66" charset="-78"/>
              </a:rPr>
              <a:t>لين   دين ما   خيال ر اكهوو   جوئيسس،  تميطط راكهو } جوئيسس، تميطط راكهو} ححهو نسس ؟ هجي كوئي  فرق  هوئي   تو برابر    اهنسس –وياج   همنا   رقم  هوئي – مال  ، كوئي  كظظسس  ك</a:t>
            </a:r>
            <a:r>
              <a:rPr lang="ar-EG" sz="2400" dirty="0">
                <a:latin typeface="Kanz-al-Marjaan" panose="03020500000000000000" pitchFamily="66" charset="-78"/>
                <a:cs typeface="Kanz-al-Marjaan" panose="03020500000000000000" pitchFamily="66" charset="-78"/>
              </a:rPr>
              <a:t>ھ</a:t>
            </a:r>
            <a:r>
              <a:rPr lang="ar-SA" sz="2400" dirty="0">
                <a:latin typeface="Kanz-al-Marjaan" panose="03020500000000000000" pitchFamily="66" charset="-78"/>
                <a:cs typeface="Kanz-al-Marjaan" panose="03020500000000000000" pitchFamily="66" charset="-78"/>
              </a:rPr>
              <a:t>  اتني   رقم  ؛  دس  لاكهـ   .. ويس  لاكهـ   ؛،   ثثححاس لاكهـ   ؛، اهنا  ثثاس  كوئي  ويثثار   ن</a:t>
            </a:r>
            <a:r>
              <a:rPr lang="ar-EG" sz="2400" dirty="0">
                <a:latin typeface="Kanz-al-Marjaan" panose="03020500000000000000" pitchFamily="66" charset="-78"/>
                <a:cs typeface="Kanz-al-Marjaan" panose="03020500000000000000" pitchFamily="66" charset="-78"/>
              </a:rPr>
              <a:t>ھ</a:t>
            </a:r>
            <a:r>
              <a:rPr lang="ar-SA" sz="2400" dirty="0">
                <a:latin typeface="Kanz-al-Marjaan" panose="03020500000000000000" pitchFamily="66" charset="-78"/>
                <a:cs typeface="Kanz-al-Marjaan" panose="03020500000000000000" pitchFamily="66" charset="-78"/>
              </a:rPr>
              <a:t> هوئي،  كوئي نسس اْثثسس  بهائي  نسس  ك</a:t>
            </a:r>
            <a:r>
              <a:rPr lang="ar-EG" sz="2400" dirty="0">
                <a:latin typeface="Kanz-al-Marjaan" panose="03020500000000000000" pitchFamily="66" charset="-78"/>
                <a:cs typeface="Kanz-al-Marjaan" panose="03020500000000000000" pitchFamily="66" charset="-78"/>
              </a:rPr>
              <a:t>ھ</a:t>
            </a:r>
            <a:r>
              <a:rPr lang="ar-SA" sz="2400" dirty="0">
                <a:latin typeface="Kanz-al-Marjaan" panose="03020500000000000000" pitchFamily="66" charset="-78"/>
                <a:cs typeface="Kanz-al-Marjaan" panose="03020500000000000000" pitchFamily="66" charset="-78"/>
              </a:rPr>
              <a:t> تمارا  ساتهـ  شامل  تهاوطط ححهوطط،   تو سوطط  ي</a:t>
            </a:r>
            <a:r>
              <a:rPr lang="ar-EG" sz="2400" dirty="0">
                <a:latin typeface="Kanz-al-Marjaan" panose="03020500000000000000" pitchFamily="66" charset="-78"/>
                <a:cs typeface="Kanz-al-Marjaan" panose="03020500000000000000" pitchFamily="66" charset="-78"/>
              </a:rPr>
              <a:t>ھ</a:t>
            </a:r>
            <a:r>
              <a:rPr lang="ar-SA" sz="2400" dirty="0">
                <a:latin typeface="Kanz-al-Marjaan" panose="03020500000000000000" pitchFamily="66" charset="-78"/>
                <a:cs typeface="Kanz-al-Marjaan" panose="03020500000000000000" pitchFamily="66" charset="-78"/>
              </a:rPr>
              <a:t>  بهائي   نسس انسس  لينار   نسس  بيوسس   نسس خيال   هوو   جوئيسس،  </a:t>
            </a:r>
            <a:r>
              <a:rPr lang="en-IN" sz="2400" b="1" dirty="0">
                <a:solidFill>
                  <a:srgbClr val="3051A0"/>
                </a:solidFill>
                <a:latin typeface="Garamond" panose="02020404030301010803" pitchFamily="18" charset="0"/>
                <a:cs typeface="Kanz-al-Marjaan" panose="03020500000000000000" pitchFamily="66" charset="-78"/>
              </a:rPr>
              <a:t>profit</a:t>
            </a:r>
            <a:r>
              <a:rPr lang="ar-EG" sz="2400" b="1" dirty="0">
                <a:solidFill>
                  <a:srgbClr val="3051A0"/>
                </a:solidFill>
                <a:latin typeface="Kanz-al-Marjaan" panose="03020500000000000000" pitchFamily="66" charset="-78"/>
                <a:cs typeface="Kanz-al-Marjaan" panose="03020500000000000000" pitchFamily="66" charset="-78"/>
              </a:rPr>
              <a:t> </a:t>
            </a:r>
            <a:r>
              <a:rPr lang="en-IN" sz="2400" b="1" dirty="0">
                <a:solidFill>
                  <a:srgbClr val="3051A0"/>
                </a:solidFill>
                <a:latin typeface="Kanz-al-Marjaan" panose="03020500000000000000" pitchFamily="66" charset="-78"/>
                <a:cs typeface="Kanz-al-Marjaan" panose="03020500000000000000" pitchFamily="66" charset="-78"/>
              </a:rPr>
              <a:t>  </a:t>
            </a:r>
            <a:r>
              <a:rPr lang="ar-SA" sz="2400" b="1" dirty="0">
                <a:solidFill>
                  <a:srgbClr val="3051A0"/>
                </a:solidFill>
                <a:latin typeface="Kanz-al-Marjaan" panose="03020500000000000000" pitchFamily="66" charset="-78"/>
                <a:cs typeface="Kanz-al-Marjaan" panose="03020500000000000000" pitchFamily="66" charset="-78"/>
              </a:rPr>
              <a:t>انسس</a:t>
            </a:r>
            <a:r>
              <a:rPr lang="en-IN" sz="2400" b="1" dirty="0">
                <a:solidFill>
                  <a:srgbClr val="3051A0"/>
                </a:solidFill>
                <a:latin typeface="Kanz-al-Marjaan" panose="03020500000000000000" pitchFamily="66" charset="-78"/>
                <a:cs typeface="Kanz-al-Marjaan" panose="03020500000000000000" pitchFamily="66" charset="-78"/>
              </a:rPr>
              <a:t> </a:t>
            </a:r>
            <a:r>
              <a:rPr lang="en-IN" sz="2400" b="1" dirty="0">
                <a:solidFill>
                  <a:srgbClr val="3051A0"/>
                </a:solidFill>
                <a:latin typeface="Garamond" panose="02020404030301010803" pitchFamily="18" charset="0"/>
                <a:cs typeface="Kanz-al-Marjaan" panose="03020500000000000000" pitchFamily="66" charset="-78"/>
              </a:rPr>
              <a:t>loss</a:t>
            </a:r>
            <a:r>
              <a:rPr lang="en-IN" sz="2400" b="1" dirty="0">
                <a:solidFill>
                  <a:srgbClr val="3051A0"/>
                </a:solidFill>
                <a:latin typeface="Kanz-al-Marjaan" panose="03020500000000000000" pitchFamily="66" charset="-78"/>
                <a:cs typeface="Kanz-al-Marjaan" panose="03020500000000000000" pitchFamily="66" charset="-78"/>
              </a:rPr>
              <a:t> </a:t>
            </a:r>
            <a:r>
              <a:rPr lang="ar-SA" sz="2400" b="1" dirty="0">
                <a:solidFill>
                  <a:srgbClr val="3051A0"/>
                </a:solidFill>
                <a:latin typeface="Kanz-al-Marjaan" panose="03020500000000000000" pitchFamily="66" charset="-78"/>
                <a:cs typeface="Kanz-al-Marjaan" panose="03020500000000000000" pitchFamily="66" charset="-78"/>
              </a:rPr>
              <a:t>ما شامل    تهاؤو جوئيسس،   ايم ن</a:t>
            </a:r>
            <a:r>
              <a:rPr lang="ar-EG" sz="2400" b="1" dirty="0">
                <a:solidFill>
                  <a:srgbClr val="3051A0"/>
                </a:solidFill>
                <a:latin typeface="Kanz-al-Marjaan" panose="03020500000000000000" pitchFamily="66" charset="-78"/>
                <a:cs typeface="Kanz-al-Marjaan" panose="03020500000000000000" pitchFamily="66" charset="-78"/>
              </a:rPr>
              <a:t>ظظ</a:t>
            </a:r>
            <a:r>
              <a:rPr lang="ar-SA" sz="2400" b="1" dirty="0">
                <a:solidFill>
                  <a:srgbClr val="3051A0"/>
                </a:solidFill>
                <a:latin typeface="Kanz-al-Marjaan" panose="03020500000000000000" pitchFamily="66" charset="-78"/>
                <a:cs typeface="Kanz-al-Marjaan" panose="03020500000000000000" pitchFamily="66" charset="-78"/>
              </a:rPr>
              <a:t>يطط  ك</a:t>
            </a:r>
            <a:r>
              <a:rPr lang="ar-EG" sz="2400" b="1" dirty="0">
                <a:solidFill>
                  <a:srgbClr val="3051A0"/>
                </a:solidFill>
                <a:latin typeface="Kanz-al-Marjaan" panose="03020500000000000000" pitchFamily="66" charset="-78"/>
                <a:cs typeface="Kanz-al-Marjaan" panose="03020500000000000000" pitchFamily="66" charset="-78"/>
              </a:rPr>
              <a:t>ھ</a:t>
            </a:r>
            <a:r>
              <a:rPr lang="ar-SA" sz="2400" b="1" dirty="0">
                <a:solidFill>
                  <a:srgbClr val="3051A0"/>
                </a:solidFill>
                <a:latin typeface="Kanz-al-Marjaan" panose="03020500000000000000" pitchFamily="66" charset="-78"/>
                <a:cs typeface="Kanz-al-Marjaan" panose="03020500000000000000" pitchFamily="66" charset="-78"/>
              </a:rPr>
              <a:t>  ثثظظلسس  سي</a:t>
            </a:r>
            <a:r>
              <a:rPr lang="en-IN" sz="2400" b="1" dirty="0">
                <a:solidFill>
                  <a:srgbClr val="3051A0"/>
                </a:solidFill>
                <a:latin typeface="Kanz-al-Marjaan" panose="03020500000000000000" pitchFamily="66" charset="-78"/>
                <a:cs typeface="Kanz-al-Marjaan" panose="03020500000000000000" pitchFamily="66" charset="-78"/>
              </a:rPr>
              <a:t>  </a:t>
            </a:r>
            <a:r>
              <a:rPr lang="en-IN" sz="2400" b="1" dirty="0">
                <a:solidFill>
                  <a:srgbClr val="3051A0"/>
                </a:solidFill>
                <a:latin typeface="Garamond" panose="02020404030301010803" pitchFamily="18" charset="0"/>
                <a:cs typeface="Kanz-al-Marjaan" panose="03020500000000000000" pitchFamily="66" charset="-78"/>
              </a:rPr>
              <a:t>Fix</a:t>
            </a:r>
            <a:r>
              <a:rPr lang="en-IN" sz="2400" b="1" dirty="0">
                <a:solidFill>
                  <a:srgbClr val="3051A0"/>
                </a:solidFill>
                <a:latin typeface="Kanz-al-Marjaan" panose="03020500000000000000" pitchFamily="66" charset="-78"/>
                <a:cs typeface="Kanz-al-Marjaan" panose="03020500000000000000" pitchFamily="66" charset="-78"/>
              </a:rPr>
              <a:t> </a:t>
            </a:r>
            <a:r>
              <a:rPr lang="ar-SA" sz="2400" b="1" dirty="0">
                <a:solidFill>
                  <a:srgbClr val="3051A0"/>
                </a:solidFill>
                <a:latin typeface="Kanz-al-Marjaan" panose="03020500000000000000" pitchFamily="66" charset="-78"/>
                <a:cs typeface="Kanz-al-Marjaan" panose="03020500000000000000" pitchFamily="66" charset="-78"/>
              </a:rPr>
              <a:t>كري دو ،  اتنا اتنا   روثثيه    اْثثجو ،  ايم  ن</a:t>
            </a:r>
            <a:r>
              <a:rPr lang="ar-EG" sz="2400" b="1" dirty="0">
                <a:solidFill>
                  <a:srgbClr val="3051A0"/>
                </a:solidFill>
                <a:latin typeface="Kanz-al-Marjaan" panose="03020500000000000000" pitchFamily="66" charset="-78"/>
                <a:cs typeface="Kanz-al-Marjaan" panose="03020500000000000000" pitchFamily="66" charset="-78"/>
              </a:rPr>
              <a:t>ظظ</a:t>
            </a:r>
            <a:r>
              <a:rPr lang="ar-SA" sz="2400" b="1" dirty="0">
                <a:solidFill>
                  <a:srgbClr val="3051A0"/>
                </a:solidFill>
                <a:latin typeface="Kanz-al-Marjaan" panose="03020500000000000000" pitchFamily="66" charset="-78"/>
                <a:cs typeface="Kanz-al-Marjaan" panose="03020500000000000000" pitchFamily="66" charset="-78"/>
              </a:rPr>
              <a:t>يطط ! نفع  زيادة   بهي تهائي،   نقصان  تو نقصان   بهي  تهائي ،  فائدة  تهائي  فائدة   تهائي،   مككر</a:t>
            </a:r>
            <a:r>
              <a:rPr lang="en-IN" sz="2400" b="1" dirty="0">
                <a:solidFill>
                  <a:srgbClr val="3051A0"/>
                </a:solidFill>
                <a:latin typeface="Kanz-al-Marjaan" panose="03020500000000000000" pitchFamily="66" charset="-78"/>
                <a:cs typeface="Kanz-al-Marjaan" panose="03020500000000000000" pitchFamily="66" charset="-78"/>
              </a:rPr>
              <a:t>  </a:t>
            </a:r>
            <a:r>
              <a:rPr lang="en-IN" sz="2400" b="1" dirty="0">
                <a:solidFill>
                  <a:srgbClr val="3051A0"/>
                </a:solidFill>
                <a:latin typeface="Garamond" panose="02020404030301010803" pitchFamily="18" charset="0"/>
                <a:cs typeface="Kanz-al-Marjaan" panose="03020500000000000000" pitchFamily="66" charset="-78"/>
              </a:rPr>
              <a:t>Fix</a:t>
            </a:r>
            <a:r>
              <a:rPr lang="en-IN" sz="2400" b="1" dirty="0">
                <a:solidFill>
                  <a:srgbClr val="3051A0"/>
                </a:solidFill>
                <a:latin typeface="Kanz-al-Marjaan" panose="03020500000000000000" pitchFamily="66" charset="-78"/>
                <a:cs typeface="Kanz-al-Marjaan" panose="03020500000000000000" pitchFamily="66" charset="-78"/>
              </a:rPr>
              <a:t>  </a:t>
            </a:r>
            <a:r>
              <a:rPr lang="ar-SA" sz="2400" b="1" dirty="0">
                <a:solidFill>
                  <a:srgbClr val="3051A0"/>
                </a:solidFill>
                <a:latin typeface="Kanz-al-Marjaan" panose="03020500000000000000" pitchFamily="66" charset="-78"/>
                <a:cs typeface="Kanz-al-Marjaan" panose="03020500000000000000" pitchFamily="66" charset="-78"/>
              </a:rPr>
              <a:t>كرو  تو وياج  كظظوائي</a:t>
            </a:r>
            <a:r>
              <a:rPr lang="en-IN" sz="2400" b="1" dirty="0">
                <a:solidFill>
                  <a:srgbClr val="3051A0"/>
                </a:solidFill>
                <a:latin typeface="Kanz-al-Marjaan" panose="03020500000000000000" pitchFamily="66" charset="-78"/>
                <a:cs typeface="Kanz-al-Marjaan" panose="03020500000000000000" pitchFamily="66" charset="-78"/>
              </a:rPr>
              <a:t>!</a:t>
            </a:r>
          </a:p>
        </p:txBody>
      </p:sp>
      <p:pic>
        <p:nvPicPr>
          <p:cNvPr id="14" name="Picture 13">
            <a:extLst>
              <a:ext uri="{FF2B5EF4-FFF2-40B4-BE49-F238E27FC236}">
                <a16:creationId xmlns:a16="http://schemas.microsoft.com/office/drawing/2014/main" id="{54D8B1C0-EA4F-4196-A522-1F1B698A1AAC}"/>
              </a:ext>
            </a:extLst>
          </p:cNvPr>
          <p:cNvPicPr>
            <a:picLocks noChangeAspect="1"/>
          </p:cNvPicPr>
          <p:nvPr/>
        </p:nvPicPr>
        <p:blipFill rotWithShape="1">
          <a:blip r:embed="rId2">
            <a:duotone>
              <a:schemeClr val="accent1">
                <a:shade val="45000"/>
                <a:satMod val="135000"/>
              </a:schemeClr>
              <a:prstClr val="white"/>
            </a:duotone>
          </a:blip>
          <a:srcRect t="25870" b="26175"/>
          <a:stretch/>
        </p:blipFill>
        <p:spPr>
          <a:xfrm>
            <a:off x="8643795" y="553215"/>
            <a:ext cx="1650826" cy="68427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16" name="Rectangle 15"/>
          <p:cNvSpPr/>
          <p:nvPr/>
        </p:nvSpPr>
        <p:spPr>
          <a:xfrm>
            <a:off x="9498827" y="6469304"/>
            <a:ext cx="2693173" cy="388696"/>
          </a:xfrm>
          <a:prstGeom prst="rect">
            <a:avLst/>
          </a:prstGeom>
        </p:spPr>
        <p:txBody>
          <a:bodyPr wrap="none">
            <a:spAutoFit/>
          </a:bodyPr>
          <a:lstStyle/>
          <a:p>
            <a:pPr algn="ctr" rtl="1">
              <a:lnSpc>
                <a:spcPct val="107000"/>
              </a:lnSpc>
              <a:spcAft>
                <a:spcPts val="800"/>
              </a:spcAft>
              <a:tabLst>
                <a:tab pos="2865755" algn="ctr"/>
                <a:tab pos="5731510" algn="r"/>
              </a:tabLst>
            </a:pPr>
            <a:r>
              <a:rPr lang="en-US" dirty="0">
                <a:solidFill>
                  <a:schemeClr val="bg1">
                    <a:lumMod val="65000"/>
                  </a:schemeClr>
                </a:solidFill>
                <a:latin typeface="Garamond" panose="02020404030301010803" pitchFamily="18" charset="0"/>
                <a:ea typeface="Calibri" panose="020F0502020204030204" pitchFamily="34" charset="0"/>
                <a:cs typeface="Kanz-al-Marjaan" panose="03020500000000000000" pitchFamily="66" charset="-78"/>
              </a:rPr>
              <a:t>trpartnership@alvazarat.org</a:t>
            </a:r>
            <a:endParaRPr lang="en-IN" sz="1200" dirty="0">
              <a:solidFill>
                <a:schemeClr val="bg1">
                  <a:lumMod val="65000"/>
                </a:schemeClr>
              </a:solidFill>
              <a:effectLst/>
              <a:latin typeface="Calibri" panose="020F0502020204030204" pitchFamily="34" charset="0"/>
              <a:ea typeface="Calibri" panose="020F0502020204030204" pitchFamily="34" charset="0"/>
              <a:cs typeface="Arial" panose="020B0604020202020204" pitchFamily="34" charset="0"/>
            </a:endParaRPr>
          </a:p>
        </p:txBody>
      </p:sp>
      <p:grpSp>
        <p:nvGrpSpPr>
          <p:cNvPr id="17" name="Group 16">
            <a:extLst>
              <a:ext uri="{FF2B5EF4-FFF2-40B4-BE49-F238E27FC236}">
                <a16:creationId xmlns:a16="http://schemas.microsoft.com/office/drawing/2014/main" id="{B0DC679F-5D2F-472F-A3BD-7C89C3C07502}"/>
              </a:ext>
            </a:extLst>
          </p:cNvPr>
          <p:cNvGrpSpPr/>
          <p:nvPr/>
        </p:nvGrpSpPr>
        <p:grpSpPr>
          <a:xfrm flipH="1">
            <a:off x="1215958" y="1772239"/>
            <a:ext cx="98908" cy="3803602"/>
            <a:chOff x="16687396" y="3510253"/>
            <a:chExt cx="110473" cy="3506470"/>
          </a:xfrm>
        </p:grpSpPr>
        <p:sp>
          <p:nvSpPr>
            <p:cNvPr id="18" name="object 13">
              <a:extLst>
                <a:ext uri="{FF2B5EF4-FFF2-40B4-BE49-F238E27FC236}">
                  <a16:creationId xmlns:a16="http://schemas.microsoft.com/office/drawing/2014/main" id="{3CA89673-5C96-4756-90CF-9020784A7FBA}"/>
                </a:ext>
              </a:extLst>
            </p:cNvPr>
            <p:cNvSpPr/>
            <p:nvPr/>
          </p:nvSpPr>
          <p:spPr>
            <a:xfrm>
              <a:off x="16687396" y="3510253"/>
              <a:ext cx="0" cy="3506470"/>
            </a:xfrm>
            <a:custGeom>
              <a:avLst/>
              <a:gdLst/>
              <a:ahLst/>
              <a:cxnLst/>
              <a:rect l="l" t="t" r="r" b="b"/>
              <a:pathLst>
                <a:path h="3506470">
                  <a:moveTo>
                    <a:pt x="0" y="0"/>
                  </a:moveTo>
                  <a:lnTo>
                    <a:pt x="0" y="3506343"/>
                  </a:lnTo>
                </a:path>
              </a:pathLst>
            </a:custGeom>
            <a:ln w="37695">
              <a:solidFill>
                <a:srgbClr val="D6AF53"/>
              </a:solidFill>
            </a:ln>
          </p:spPr>
          <p:txBody>
            <a:bodyPr wrap="square" lIns="0" tIns="0" rIns="0" bIns="0" rtlCol="0"/>
            <a:lstStyle/>
            <a:p>
              <a:endParaRPr/>
            </a:p>
          </p:txBody>
        </p:sp>
        <p:sp>
          <p:nvSpPr>
            <p:cNvPr id="19" name="object 14">
              <a:extLst>
                <a:ext uri="{FF2B5EF4-FFF2-40B4-BE49-F238E27FC236}">
                  <a16:creationId xmlns:a16="http://schemas.microsoft.com/office/drawing/2014/main" id="{670CF275-842F-4273-8E4E-150C4D21895B}"/>
                </a:ext>
              </a:extLst>
            </p:cNvPr>
            <p:cNvSpPr/>
            <p:nvPr/>
          </p:nvSpPr>
          <p:spPr>
            <a:xfrm>
              <a:off x="16797869" y="3510253"/>
              <a:ext cx="0" cy="3506470"/>
            </a:xfrm>
            <a:custGeom>
              <a:avLst/>
              <a:gdLst/>
              <a:ahLst/>
              <a:cxnLst/>
              <a:rect l="l" t="t" r="r" b="b"/>
              <a:pathLst>
                <a:path h="3506470">
                  <a:moveTo>
                    <a:pt x="0" y="0"/>
                  </a:moveTo>
                  <a:lnTo>
                    <a:pt x="0" y="3506343"/>
                  </a:lnTo>
                </a:path>
              </a:pathLst>
            </a:custGeom>
            <a:ln w="37695">
              <a:solidFill>
                <a:srgbClr val="D6AF53"/>
              </a:solidFill>
            </a:ln>
          </p:spPr>
          <p:txBody>
            <a:bodyPr wrap="square" lIns="0" tIns="0" rIns="0" bIns="0" rtlCol="0"/>
            <a:lstStyle/>
            <a:p>
              <a:endParaRPr/>
            </a:p>
          </p:txBody>
        </p:sp>
      </p:grpSp>
      <p:grpSp>
        <p:nvGrpSpPr>
          <p:cNvPr id="20" name="Group 19">
            <a:extLst>
              <a:ext uri="{FF2B5EF4-FFF2-40B4-BE49-F238E27FC236}">
                <a16:creationId xmlns:a16="http://schemas.microsoft.com/office/drawing/2014/main" id="{51B93BF9-274F-4965-9932-E80B702CFE57}"/>
              </a:ext>
            </a:extLst>
          </p:cNvPr>
          <p:cNvGrpSpPr/>
          <p:nvPr/>
        </p:nvGrpSpPr>
        <p:grpSpPr>
          <a:xfrm flipH="1">
            <a:off x="10777609" y="1617161"/>
            <a:ext cx="89941" cy="3924150"/>
            <a:chOff x="16687396" y="3510253"/>
            <a:chExt cx="110473" cy="3506470"/>
          </a:xfrm>
        </p:grpSpPr>
        <p:sp>
          <p:nvSpPr>
            <p:cNvPr id="21" name="object 13">
              <a:extLst>
                <a:ext uri="{FF2B5EF4-FFF2-40B4-BE49-F238E27FC236}">
                  <a16:creationId xmlns:a16="http://schemas.microsoft.com/office/drawing/2014/main" id="{68C1D917-FF5D-4297-AD12-4820C0DC30BB}"/>
                </a:ext>
              </a:extLst>
            </p:cNvPr>
            <p:cNvSpPr/>
            <p:nvPr/>
          </p:nvSpPr>
          <p:spPr>
            <a:xfrm>
              <a:off x="16687396" y="3510253"/>
              <a:ext cx="0" cy="3506470"/>
            </a:xfrm>
            <a:custGeom>
              <a:avLst/>
              <a:gdLst/>
              <a:ahLst/>
              <a:cxnLst/>
              <a:rect l="l" t="t" r="r" b="b"/>
              <a:pathLst>
                <a:path h="3506470">
                  <a:moveTo>
                    <a:pt x="0" y="0"/>
                  </a:moveTo>
                  <a:lnTo>
                    <a:pt x="0" y="3506343"/>
                  </a:lnTo>
                </a:path>
              </a:pathLst>
            </a:custGeom>
            <a:ln w="37695">
              <a:solidFill>
                <a:srgbClr val="D6AF53"/>
              </a:solidFill>
            </a:ln>
          </p:spPr>
          <p:txBody>
            <a:bodyPr wrap="square" lIns="0" tIns="0" rIns="0" bIns="0" rtlCol="0"/>
            <a:lstStyle/>
            <a:p>
              <a:endParaRPr/>
            </a:p>
          </p:txBody>
        </p:sp>
        <p:sp>
          <p:nvSpPr>
            <p:cNvPr id="22" name="object 14">
              <a:extLst>
                <a:ext uri="{FF2B5EF4-FFF2-40B4-BE49-F238E27FC236}">
                  <a16:creationId xmlns:a16="http://schemas.microsoft.com/office/drawing/2014/main" id="{C7CE8FA8-51E7-411C-A901-87DEC7A9751A}"/>
                </a:ext>
              </a:extLst>
            </p:cNvPr>
            <p:cNvSpPr/>
            <p:nvPr/>
          </p:nvSpPr>
          <p:spPr>
            <a:xfrm>
              <a:off x="16797869" y="3510253"/>
              <a:ext cx="0" cy="3506470"/>
            </a:xfrm>
            <a:custGeom>
              <a:avLst/>
              <a:gdLst/>
              <a:ahLst/>
              <a:cxnLst/>
              <a:rect l="l" t="t" r="r" b="b"/>
              <a:pathLst>
                <a:path h="3506470">
                  <a:moveTo>
                    <a:pt x="0" y="0"/>
                  </a:moveTo>
                  <a:lnTo>
                    <a:pt x="0" y="3506343"/>
                  </a:lnTo>
                </a:path>
              </a:pathLst>
            </a:custGeom>
            <a:ln w="37695">
              <a:solidFill>
                <a:srgbClr val="D6AF53"/>
              </a:solidFill>
            </a:ln>
          </p:spPr>
          <p:txBody>
            <a:bodyPr wrap="square" lIns="0" tIns="0" rIns="0" bIns="0" rtlCol="0"/>
            <a:lstStyle/>
            <a:p>
              <a:endParaRPr/>
            </a:p>
          </p:txBody>
        </p:sp>
      </p:grpSp>
      <p:sp>
        <p:nvSpPr>
          <p:cNvPr id="2" name="TextBox 1">
            <a:extLst>
              <a:ext uri="{FF2B5EF4-FFF2-40B4-BE49-F238E27FC236}">
                <a16:creationId xmlns:a16="http://schemas.microsoft.com/office/drawing/2014/main" id="{63ACE17B-087F-3790-F5F9-3CC087F08338}"/>
              </a:ext>
            </a:extLst>
          </p:cNvPr>
          <p:cNvSpPr txBox="1"/>
          <p:nvPr/>
        </p:nvSpPr>
        <p:spPr>
          <a:xfrm>
            <a:off x="1070550" y="5575841"/>
            <a:ext cx="4441197" cy="400110"/>
          </a:xfrm>
          <a:prstGeom prst="rect">
            <a:avLst/>
          </a:prstGeom>
          <a:noFill/>
        </p:spPr>
        <p:txBody>
          <a:bodyPr wrap="square" rtlCol="0">
            <a:spAutoFit/>
          </a:bodyPr>
          <a:lstStyle/>
          <a:p>
            <a:pPr algn="r" rtl="1"/>
            <a:r>
              <a:rPr lang="ar-EG" sz="2000" dirty="0">
                <a:latin typeface="Kanz-al-Marjaan" panose="03020500000000000000" pitchFamily="66" charset="-78"/>
                <a:ea typeface="Kanz-al-Marjaan" panose="03020500000000000000" pitchFamily="66" charset="-78"/>
                <a:cs typeface="Kanz-al-Marjaan" panose="03020500000000000000" pitchFamily="66" charset="-78"/>
              </a:rPr>
              <a:t>كلمات الداعي الاجل سيدنا عالي قدر مفضل سيف الدين </a:t>
            </a:r>
            <a:r>
              <a:rPr lang="ar-EG" sz="2000" baseline="30000" dirty="0">
                <a:latin typeface="Kanz-al-Marjaan" panose="03020500000000000000" pitchFamily="66" charset="-78"/>
                <a:ea typeface="Kanz-al-Marjaan" panose="03020500000000000000" pitchFamily="66" charset="-78"/>
                <a:cs typeface="Kanz-al-Marjaan" panose="03020500000000000000" pitchFamily="66" charset="-78"/>
              </a:rPr>
              <a:t>ط</a:t>
            </a:r>
            <a:r>
              <a:rPr lang="ar-EG" sz="2000" dirty="0">
                <a:latin typeface="Kanz-al-Marjaan" panose="03020500000000000000" pitchFamily="66" charset="-78"/>
                <a:ea typeface="Kanz-al-Marjaan" panose="03020500000000000000" pitchFamily="66" charset="-78"/>
                <a:cs typeface="Kanz-al-Marjaan" panose="03020500000000000000" pitchFamily="66" charset="-78"/>
              </a:rPr>
              <a:t> </a:t>
            </a:r>
            <a:r>
              <a:rPr lang="ar-EG" sz="2000" baseline="30000" dirty="0">
                <a:latin typeface="Kanz-al-Marjaan" panose="03020500000000000000" pitchFamily="66" charset="-78"/>
                <a:ea typeface="Kanz-al-Marjaan" panose="03020500000000000000" pitchFamily="66" charset="-78"/>
                <a:cs typeface="Kanz-al-Marjaan" panose="03020500000000000000" pitchFamily="66" charset="-78"/>
              </a:rPr>
              <a:t>ع</a:t>
            </a:r>
            <a:endParaRPr lang="en-IN" sz="2000" dirty="0">
              <a:latin typeface="Kanz-al-Marjaan" panose="03020500000000000000" pitchFamily="66" charset="-78"/>
              <a:ea typeface="Kanz-al-Marjaan" panose="03020500000000000000" pitchFamily="66" charset="-78"/>
              <a:cs typeface="Kanz-al-Marjaan" panose="03020500000000000000" pitchFamily="66" charset="-78"/>
            </a:endParaRPr>
          </a:p>
        </p:txBody>
      </p:sp>
    </p:spTree>
    <p:extLst>
      <p:ext uri="{BB962C8B-B14F-4D97-AF65-F5344CB8AC3E}">
        <p14:creationId xmlns:p14="http://schemas.microsoft.com/office/powerpoint/2010/main" val="36796392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885834" y="1644248"/>
            <a:ext cx="10502020" cy="4708981"/>
          </a:xfrm>
          <a:prstGeom prst="rect">
            <a:avLst/>
          </a:prstGeom>
        </p:spPr>
        <p:txBody>
          <a:bodyPr wrap="square">
            <a:spAutoFit/>
          </a:bodyPr>
          <a:lstStyle/>
          <a:p>
            <a:pPr marL="0" indent="0" algn="just" rtl="1">
              <a:lnSpc>
                <a:spcPct val="150000"/>
              </a:lnSpc>
              <a:buNone/>
            </a:pPr>
            <a:r>
              <a:rPr lang="ar-SA" sz="2000" dirty="0">
                <a:latin typeface="Kanz-al-Marjaan" panose="03020500000000000000" pitchFamily="66" charset="-78"/>
                <a:cs typeface="Kanz-al-Marjaan" panose="03020500000000000000" pitchFamily="66" charset="-78"/>
              </a:rPr>
              <a:t>مؤمنين ني جماعة! </a:t>
            </a:r>
            <a:r>
              <a:rPr lang="ar-SA" sz="2000" dirty="0" err="1">
                <a:latin typeface="Kanz-al-Marjaan" panose="03020500000000000000" pitchFamily="66" charset="-78"/>
                <a:cs typeface="Kanz-al-Marjaan" panose="03020500000000000000" pitchFamily="66" charset="-78"/>
              </a:rPr>
              <a:t>يھ</a:t>
            </a:r>
            <a:r>
              <a:rPr lang="ar-SA" sz="2000" dirty="0">
                <a:latin typeface="Kanz-al-Marjaan" panose="03020500000000000000" pitchFamily="66" charset="-78"/>
                <a:cs typeface="Kanz-al-Marjaan" panose="03020500000000000000" pitchFamily="66" charset="-78"/>
              </a:rPr>
              <a:t>} مثل </a:t>
            </a:r>
            <a:r>
              <a:rPr lang="ar-SA" sz="2000" dirty="0" err="1">
                <a:latin typeface="Kanz-al-Marjaan" panose="03020500000000000000" pitchFamily="66" charset="-78"/>
                <a:cs typeface="Kanz-al-Marjaan" panose="03020500000000000000" pitchFamily="66" charset="-78"/>
              </a:rPr>
              <a:t>تمنسس</a:t>
            </a:r>
            <a:r>
              <a:rPr lang="ar-SA" sz="2000" dirty="0">
                <a:latin typeface="Kanz-al-Marjaan" panose="03020500000000000000" pitchFamily="66" charset="-78"/>
                <a:cs typeface="Kanz-al-Marjaan" panose="03020500000000000000" pitchFamily="66" charset="-78"/>
              </a:rPr>
              <a:t> </a:t>
            </a:r>
            <a:r>
              <a:rPr lang="ar-SA" sz="2000" dirty="0" err="1">
                <a:latin typeface="Kanz-al-Marjaan" panose="03020500000000000000" pitchFamily="66" charset="-78"/>
                <a:cs typeface="Kanz-al-Marjaan" panose="03020500000000000000" pitchFamily="66" charset="-78"/>
              </a:rPr>
              <a:t>جاموو</a:t>
            </a:r>
            <a:r>
              <a:rPr lang="ar-SA" sz="2000" dirty="0">
                <a:latin typeface="Kanz-al-Marjaan" panose="03020500000000000000" pitchFamily="66" charset="-78"/>
                <a:cs typeface="Kanz-al-Marjaan" panose="03020500000000000000" pitchFamily="66" charset="-78"/>
              </a:rPr>
              <a:t> </a:t>
            </a:r>
            <a:r>
              <a:rPr lang="ar-SA" sz="2000" dirty="0" err="1">
                <a:latin typeface="Kanz-al-Marjaan" panose="03020500000000000000" pitchFamily="66" charset="-78"/>
                <a:cs typeface="Kanz-al-Marjaan" panose="03020500000000000000" pitchFamily="66" charset="-78"/>
              </a:rPr>
              <a:t>جويئسس</a:t>
            </a:r>
            <a:r>
              <a:rPr lang="ar-SA" sz="2000" dirty="0">
                <a:latin typeface="Kanz-al-Marjaan" panose="03020500000000000000" pitchFamily="66" charset="-78"/>
                <a:cs typeface="Kanz-al-Marjaan" panose="03020500000000000000" pitchFamily="66" charset="-78"/>
              </a:rPr>
              <a:t> برابر، </a:t>
            </a:r>
            <a:r>
              <a:rPr lang="ar-SA" sz="2000" dirty="0" err="1">
                <a:latin typeface="Kanz-al-Marjaan" panose="03020500000000000000" pitchFamily="66" charset="-78"/>
                <a:cs typeface="Kanz-al-Marjaan" panose="03020500000000000000" pitchFamily="66" charset="-78"/>
              </a:rPr>
              <a:t>تميطط</a:t>
            </a:r>
            <a:r>
              <a:rPr lang="ar-SA" sz="2000" dirty="0">
                <a:latin typeface="Kanz-al-Marjaan" panose="03020500000000000000" pitchFamily="66" charset="-78"/>
                <a:cs typeface="Kanz-al-Marjaan" panose="03020500000000000000" pitchFamily="66" charset="-78"/>
              </a:rPr>
              <a:t> </a:t>
            </a:r>
            <a:r>
              <a:rPr lang="ar-SA" sz="2000" dirty="0" err="1">
                <a:latin typeface="Kanz-al-Marjaan" panose="03020500000000000000" pitchFamily="66" charset="-78"/>
                <a:cs typeface="Kanz-al-Marjaan" panose="03020500000000000000" pitchFamily="66" charset="-78"/>
              </a:rPr>
              <a:t>جانو</a:t>
            </a:r>
            <a:r>
              <a:rPr lang="ar-SA" sz="2000" dirty="0">
                <a:latin typeface="Kanz-al-Marjaan" panose="03020500000000000000" pitchFamily="66" charset="-78"/>
                <a:cs typeface="Kanz-al-Marjaan" panose="03020500000000000000" pitchFamily="66" charset="-78"/>
              </a:rPr>
              <a:t>} </a:t>
            </a:r>
            <a:r>
              <a:rPr lang="ar-SA" sz="2000" dirty="0" err="1">
                <a:latin typeface="Kanz-al-Marjaan" panose="03020500000000000000" pitchFamily="66" charset="-78"/>
                <a:cs typeface="Kanz-al-Marjaan" panose="03020500000000000000" pitchFamily="66" charset="-78"/>
              </a:rPr>
              <a:t>ححهو</a:t>
            </a:r>
            <a:r>
              <a:rPr lang="ar-SA" sz="2000" dirty="0">
                <a:latin typeface="Kanz-al-Marjaan" panose="03020500000000000000" pitchFamily="66" charset="-78"/>
                <a:cs typeface="Kanz-al-Marjaan" panose="03020500000000000000" pitchFamily="66" charset="-78"/>
              </a:rPr>
              <a:t> انسس </a:t>
            </a:r>
            <a:r>
              <a:rPr lang="ar-SA" sz="2000" dirty="0" err="1">
                <a:latin typeface="Kanz-al-Marjaan" panose="03020500000000000000" pitchFamily="66" charset="-78"/>
                <a:cs typeface="Kanz-al-Marjaan" panose="03020500000000000000" pitchFamily="66" charset="-78"/>
              </a:rPr>
              <a:t>جانوو</a:t>
            </a:r>
            <a:r>
              <a:rPr lang="ar-SA" sz="2000" dirty="0">
                <a:latin typeface="Kanz-al-Marjaan" panose="03020500000000000000" pitchFamily="66" charset="-78"/>
                <a:cs typeface="Kanz-al-Marjaan" panose="03020500000000000000" pitchFamily="66" charset="-78"/>
              </a:rPr>
              <a:t>} </a:t>
            </a:r>
            <a:r>
              <a:rPr lang="ar-SA" sz="2000" dirty="0" err="1">
                <a:latin typeface="Kanz-al-Marjaan" panose="03020500000000000000" pitchFamily="66" charset="-78"/>
                <a:cs typeface="Kanz-al-Marjaan" panose="03020500000000000000" pitchFamily="66" charset="-78"/>
              </a:rPr>
              <a:t>جوئيسس</a:t>
            </a:r>
            <a:r>
              <a:rPr lang="ar-SA" sz="2000" dirty="0">
                <a:latin typeface="Kanz-al-Marjaan" panose="03020500000000000000" pitchFamily="66" charset="-78"/>
                <a:cs typeface="Kanz-al-Marjaan" panose="03020500000000000000" pitchFamily="66" charset="-78"/>
              </a:rPr>
              <a:t> </a:t>
            </a:r>
            <a:r>
              <a:rPr lang="ar-SA" sz="2000" dirty="0" err="1">
                <a:latin typeface="Kanz-al-Marjaan" panose="03020500000000000000" pitchFamily="66" charset="-78"/>
                <a:cs typeface="Kanz-al-Marjaan" panose="03020500000000000000" pitchFamily="66" charset="-78"/>
              </a:rPr>
              <a:t>كھ</a:t>
            </a:r>
            <a:r>
              <a:rPr lang="ar-SA" sz="2000" dirty="0">
                <a:latin typeface="Kanz-al-Marjaan" panose="03020500000000000000" pitchFamily="66" charset="-78"/>
                <a:cs typeface="Kanz-al-Marjaan" panose="03020500000000000000" pitchFamily="66" charset="-78"/>
              </a:rPr>
              <a:t> خبر </a:t>
            </a:r>
            <a:r>
              <a:rPr lang="ar-SA" sz="2000" dirty="0" err="1">
                <a:latin typeface="Kanz-al-Marjaan" panose="03020500000000000000" pitchFamily="66" charset="-78"/>
                <a:cs typeface="Kanz-al-Marjaan" panose="03020500000000000000" pitchFamily="66" charset="-78"/>
              </a:rPr>
              <a:t>نھ</a:t>
            </a:r>
            <a:r>
              <a:rPr lang="ar-SA" sz="2000" dirty="0">
                <a:latin typeface="Kanz-al-Marjaan" panose="03020500000000000000" pitchFamily="66" charset="-78"/>
                <a:cs typeface="Kanz-al-Marjaan" panose="03020500000000000000" pitchFamily="66" charset="-78"/>
              </a:rPr>
              <a:t> </a:t>
            </a:r>
            <a:r>
              <a:rPr lang="ar-SA" sz="2000" dirty="0" err="1">
                <a:latin typeface="Kanz-al-Marjaan" panose="03020500000000000000" pitchFamily="66" charset="-78"/>
                <a:cs typeface="Kanz-al-Marjaan" panose="03020500000000000000" pitchFamily="66" charset="-78"/>
              </a:rPr>
              <a:t>هوئي</a:t>
            </a:r>
            <a:r>
              <a:rPr lang="ar-SA" sz="2000" dirty="0">
                <a:latin typeface="Kanz-al-Marjaan" panose="03020500000000000000" pitchFamily="66" charset="-78"/>
                <a:cs typeface="Kanz-al-Marjaan" panose="03020500000000000000" pitchFamily="66" charset="-78"/>
              </a:rPr>
              <a:t> تو </a:t>
            </a:r>
            <a:r>
              <a:rPr lang="ar-SA" sz="2000" dirty="0" err="1">
                <a:latin typeface="Kanz-al-Marjaan" panose="03020500000000000000" pitchFamily="66" charset="-78"/>
                <a:cs typeface="Kanz-al-Marjaan" panose="03020500000000000000" pitchFamily="66" charset="-78"/>
              </a:rPr>
              <a:t>ثثوححهوو</a:t>
            </a:r>
            <a:r>
              <a:rPr lang="ar-SA" sz="2000" dirty="0">
                <a:latin typeface="Kanz-al-Marjaan" panose="03020500000000000000" pitchFamily="66" charset="-78"/>
                <a:cs typeface="Kanz-al-Marjaan" panose="03020500000000000000" pitchFamily="66" charset="-78"/>
              </a:rPr>
              <a:t> </a:t>
            </a:r>
            <a:r>
              <a:rPr lang="ar-SA" sz="2000" dirty="0" err="1">
                <a:latin typeface="Kanz-al-Marjaan" panose="03020500000000000000" pitchFamily="66" charset="-78"/>
                <a:cs typeface="Kanz-al-Marjaan" panose="03020500000000000000" pitchFamily="66" charset="-78"/>
              </a:rPr>
              <a:t>جوئيسس</a:t>
            </a:r>
            <a:r>
              <a:rPr lang="ar-SA" sz="2000" dirty="0">
                <a:latin typeface="Kanz-al-Marjaan" panose="03020500000000000000" pitchFamily="66" charset="-78"/>
                <a:cs typeface="Kanz-al-Marjaan" panose="03020500000000000000" pitchFamily="66" charset="-78"/>
              </a:rPr>
              <a:t> </a:t>
            </a:r>
            <a:r>
              <a:rPr lang="ar-SA" sz="2000" dirty="0" err="1">
                <a:latin typeface="Kanz-al-Marjaan" panose="03020500000000000000" pitchFamily="66" charset="-78"/>
                <a:cs typeface="Kanz-al-Marjaan" panose="03020500000000000000" pitchFamily="66" charset="-78"/>
              </a:rPr>
              <a:t>كھ</a:t>
            </a:r>
            <a:r>
              <a:rPr lang="ar-SA" sz="2000" dirty="0">
                <a:latin typeface="Kanz-al-Marjaan" panose="03020500000000000000" pitchFamily="66" charset="-78"/>
                <a:cs typeface="Kanz-al-Marjaan" panose="03020500000000000000" pitchFamily="66" charset="-78"/>
              </a:rPr>
              <a:t> </a:t>
            </a:r>
            <a:r>
              <a:rPr lang="ar-SA" sz="2000" dirty="0" err="1">
                <a:latin typeface="Kanz-al-Marjaan" panose="03020500000000000000" pitchFamily="66" charset="-78"/>
                <a:cs typeface="Kanz-al-Marjaan" panose="03020500000000000000" pitchFamily="66" charset="-78"/>
              </a:rPr>
              <a:t>اْ</a:t>
            </a:r>
            <a:r>
              <a:rPr lang="ar-SA" sz="2000" dirty="0">
                <a:latin typeface="Kanz-al-Marjaan" panose="03020500000000000000" pitchFamily="66" charset="-78"/>
                <a:cs typeface="Kanz-al-Marjaan" panose="03020500000000000000" pitchFamily="66" charset="-78"/>
              </a:rPr>
              <a:t> </a:t>
            </a:r>
            <a:r>
              <a:rPr lang="ar-SA" sz="2000" dirty="0" err="1">
                <a:latin typeface="Kanz-al-Marjaan" panose="03020500000000000000" pitchFamily="66" charset="-78"/>
                <a:cs typeface="Kanz-al-Marjaan" panose="03020500000000000000" pitchFamily="66" charset="-78"/>
              </a:rPr>
              <a:t>سوطط</a:t>
            </a:r>
            <a:r>
              <a:rPr lang="ar-SA" sz="2000" dirty="0">
                <a:latin typeface="Kanz-al-Marjaan" panose="03020500000000000000" pitchFamily="66" charset="-78"/>
                <a:cs typeface="Kanz-al-Marjaan" panose="03020500000000000000" pitchFamily="66" charset="-78"/>
              </a:rPr>
              <a:t>؟ </a:t>
            </a:r>
            <a:r>
              <a:rPr lang="ar-SA" sz="2000" dirty="0" err="1">
                <a:latin typeface="Kanz-al-Marjaan" panose="03020500000000000000" pitchFamily="66" charset="-78"/>
                <a:cs typeface="Kanz-al-Marjaan" panose="03020500000000000000" pitchFamily="66" charset="-78"/>
              </a:rPr>
              <a:t>اْ</a:t>
            </a:r>
            <a:r>
              <a:rPr lang="ar-SA" sz="2000" dirty="0">
                <a:latin typeface="Kanz-al-Marjaan" panose="03020500000000000000" pitchFamily="66" charset="-78"/>
                <a:cs typeface="Kanz-al-Marjaan" panose="03020500000000000000" pitchFamily="66" charset="-78"/>
              </a:rPr>
              <a:t> </a:t>
            </a:r>
            <a:r>
              <a:rPr lang="ar-SA" sz="2000" dirty="0" err="1">
                <a:latin typeface="Kanz-al-Marjaan" panose="03020500000000000000" pitchFamily="66" charset="-78"/>
                <a:cs typeface="Kanz-al-Marjaan" panose="03020500000000000000" pitchFamily="66" charset="-78"/>
              </a:rPr>
              <a:t>وياج</a:t>
            </a:r>
            <a:r>
              <a:rPr lang="ar-SA" sz="2000" dirty="0">
                <a:latin typeface="Kanz-al-Marjaan" panose="03020500000000000000" pitchFamily="66" charset="-78"/>
                <a:cs typeface="Kanz-al-Marjaan" panose="03020500000000000000" pitchFamily="66" charset="-78"/>
              </a:rPr>
              <a:t> </a:t>
            </a:r>
            <a:r>
              <a:rPr lang="ar-SA" sz="2000" dirty="0" err="1">
                <a:latin typeface="Kanz-al-Marjaan" panose="03020500000000000000" pitchFamily="66" charset="-78"/>
                <a:cs typeface="Kanz-al-Marjaan" panose="03020500000000000000" pitchFamily="66" charset="-78"/>
              </a:rPr>
              <a:t>كظظوائي</a:t>
            </a:r>
            <a:r>
              <a:rPr lang="ar-SA" sz="2000" dirty="0">
                <a:latin typeface="Kanz-al-Marjaan" panose="03020500000000000000" pitchFamily="66" charset="-78"/>
                <a:cs typeface="Kanz-al-Marjaan" panose="03020500000000000000" pitchFamily="66" charset="-78"/>
              </a:rPr>
              <a:t> </a:t>
            </a:r>
            <a:r>
              <a:rPr lang="ar-SA" sz="2000" dirty="0" err="1">
                <a:latin typeface="Kanz-al-Marjaan" panose="03020500000000000000" pitchFamily="66" charset="-78"/>
                <a:cs typeface="Kanz-al-Marjaan" panose="03020500000000000000" pitchFamily="66" charset="-78"/>
              </a:rPr>
              <a:t>كھ</a:t>
            </a:r>
            <a:r>
              <a:rPr lang="ar-SA" sz="2000" dirty="0">
                <a:latin typeface="Kanz-al-Marjaan" panose="03020500000000000000" pitchFamily="66" charset="-78"/>
                <a:cs typeface="Kanz-al-Marjaan" panose="03020500000000000000" pitchFamily="66" charset="-78"/>
              </a:rPr>
              <a:t> </a:t>
            </a:r>
            <a:r>
              <a:rPr lang="ar-SA" sz="2000" dirty="0" err="1">
                <a:latin typeface="Kanz-al-Marjaan" panose="03020500000000000000" pitchFamily="66" charset="-78"/>
                <a:cs typeface="Kanz-al-Marjaan" panose="03020500000000000000" pitchFamily="66" charset="-78"/>
              </a:rPr>
              <a:t>نھ</a:t>
            </a:r>
            <a:r>
              <a:rPr lang="ar-SA" sz="2000" dirty="0">
                <a:latin typeface="Kanz-al-Marjaan" panose="03020500000000000000" pitchFamily="66" charset="-78"/>
                <a:cs typeface="Kanz-al-Marjaan" panose="03020500000000000000" pitchFamily="66" charset="-78"/>
              </a:rPr>
              <a:t> </a:t>
            </a:r>
            <a:r>
              <a:rPr lang="ar-SA" sz="2000" dirty="0" err="1">
                <a:latin typeface="Kanz-al-Marjaan" panose="03020500000000000000" pitchFamily="66" charset="-78"/>
                <a:cs typeface="Kanz-al-Marjaan" panose="03020500000000000000" pitchFamily="66" charset="-78"/>
              </a:rPr>
              <a:t>كظظوائي</a:t>
            </a:r>
            <a:r>
              <a:rPr lang="ar-SA" sz="2000" dirty="0">
                <a:latin typeface="Kanz-al-Marjaan" panose="03020500000000000000" pitchFamily="66" charset="-78"/>
                <a:cs typeface="Kanz-al-Marjaan" panose="03020500000000000000" pitchFamily="66" charset="-78"/>
              </a:rPr>
              <a:t>؟، جيم </a:t>
            </a:r>
            <a:r>
              <a:rPr lang="en-US" sz="2000" dirty="0">
                <a:latin typeface="Kanz-al-Marjaan" panose="03020500000000000000" pitchFamily="66" charset="-78"/>
                <a:cs typeface="Kanz-al-Marjaan" panose="03020500000000000000" pitchFamily="66" charset="-78"/>
              </a:rPr>
              <a:t> stock market - stock market </a:t>
            </a:r>
            <a:r>
              <a:rPr lang="ar-SA" sz="2000" dirty="0">
                <a:latin typeface="Kanz-al-Marjaan" panose="03020500000000000000" pitchFamily="66" charset="-78"/>
                <a:cs typeface="Kanz-al-Marjaan" panose="03020500000000000000" pitchFamily="66" charset="-78"/>
              </a:rPr>
              <a:t>هوئي ؛ نسس - جانو ححهو نسس برابر ؟ جانو ححهو </a:t>
            </a:r>
            <a:r>
              <a:rPr lang="en-US" sz="2000" dirty="0">
                <a:latin typeface="Kanz-al-Marjaan" panose="03020500000000000000" pitchFamily="66" charset="-78"/>
                <a:cs typeface="Kanz-al-Marjaan" panose="03020500000000000000" pitchFamily="66" charset="-78"/>
              </a:rPr>
              <a:t>stock market ؟ </a:t>
            </a:r>
            <a:r>
              <a:rPr lang="ar-SA" sz="2000" dirty="0">
                <a:latin typeface="Kanz-al-Marjaan" panose="03020500000000000000" pitchFamily="66" charset="-78"/>
                <a:cs typeface="Kanz-al-Marjaan" panose="03020500000000000000" pitchFamily="66" charset="-78"/>
              </a:rPr>
              <a:t>سوطط ؟ نسس بيجا كمثثني –</a:t>
            </a:r>
            <a:r>
              <a:rPr lang="en-US" sz="2000" dirty="0">
                <a:latin typeface="Kanz-al-Marjaan" panose="03020500000000000000" pitchFamily="66" charset="-78"/>
                <a:cs typeface="Kanz-al-Marjaan" panose="03020500000000000000" pitchFamily="66" charset="-78"/>
              </a:rPr>
              <a:t> </a:t>
            </a:r>
            <a:r>
              <a:rPr lang="en-US" sz="2000" dirty="0" err="1">
                <a:latin typeface="Kanz-al-Marjaan" panose="03020500000000000000" pitchFamily="66" charset="-78"/>
                <a:cs typeface="Kanz-al-Marjaan" panose="03020500000000000000" pitchFamily="66" charset="-78"/>
              </a:rPr>
              <a:t>tata</a:t>
            </a:r>
            <a:r>
              <a:rPr lang="en-US" sz="2000" dirty="0">
                <a:latin typeface="Kanz-al-Marjaan" panose="03020500000000000000" pitchFamily="66" charset="-78"/>
                <a:cs typeface="Kanz-al-Marjaan" panose="03020500000000000000" pitchFamily="66" charset="-78"/>
              </a:rPr>
              <a:t> </a:t>
            </a:r>
            <a:r>
              <a:rPr lang="ar-SA" sz="2000" dirty="0">
                <a:latin typeface="Kanz-al-Marjaan" panose="03020500000000000000" pitchFamily="66" charset="-78"/>
                <a:cs typeface="Kanz-al-Marjaan" panose="03020500000000000000" pitchFamily="66" charset="-78"/>
              </a:rPr>
              <a:t>يه مثل بيجي كمثثني ؛ ، تميطط اهنا اندر </a:t>
            </a:r>
            <a:r>
              <a:rPr lang="en-US" sz="2000" dirty="0">
                <a:latin typeface="Kanz-al-Marjaan" panose="03020500000000000000" pitchFamily="66" charset="-78"/>
                <a:cs typeface="Kanz-al-Marjaan" panose="03020500000000000000" pitchFamily="66" charset="-78"/>
              </a:rPr>
              <a:t> share</a:t>
            </a:r>
            <a:r>
              <a:rPr lang="ar-SA" sz="2000" dirty="0">
                <a:latin typeface="Kanz-al-Marjaan" panose="03020500000000000000" pitchFamily="66" charset="-78"/>
                <a:cs typeface="Kanz-al-Marjaan" panose="03020500000000000000" pitchFamily="66" charset="-78"/>
              </a:rPr>
              <a:t>ليدو تو - يه تو وياج نو عمل كرسس ؛ نسس سككلا ، ي</a:t>
            </a:r>
            <a:r>
              <a:rPr lang="ar-EG" sz="2000" dirty="0">
                <a:latin typeface="Kanz-al-Marjaan" panose="03020500000000000000" pitchFamily="66" charset="-78"/>
                <a:cs typeface="Kanz-al-Marjaan" panose="03020500000000000000" pitchFamily="66" charset="-78"/>
              </a:rPr>
              <a:t>ھ</a:t>
            </a:r>
            <a:r>
              <a:rPr lang="ar-SA" sz="2000" dirty="0">
                <a:latin typeface="Kanz-al-Marjaan" panose="03020500000000000000" pitchFamily="66" charset="-78"/>
                <a:cs typeface="Kanz-al-Marjaan" panose="03020500000000000000" pitchFamily="66" charset="-78"/>
              </a:rPr>
              <a:t> كهاطط سككلا ثثاك ؛ ، وياج نو عمل كرسس ؛ - تو تميطط ايك </a:t>
            </a:r>
            <a:r>
              <a:rPr lang="en-US" sz="2000" dirty="0">
                <a:latin typeface="Kanz-al-Marjaan" panose="03020500000000000000" pitchFamily="66" charset="-78"/>
                <a:cs typeface="Kanz-al-Marjaan" panose="03020500000000000000" pitchFamily="66" charset="-78"/>
              </a:rPr>
              <a:t>share </a:t>
            </a:r>
            <a:r>
              <a:rPr lang="ar-SA" sz="2000" dirty="0">
                <a:latin typeface="Kanz-al-Marjaan" panose="03020500000000000000" pitchFamily="66" charset="-78"/>
                <a:cs typeface="Kanz-al-Marjaan" panose="03020500000000000000" pitchFamily="66" charset="-78"/>
              </a:rPr>
              <a:t>ليدو تو تميطط بهي شامل تهئي ككيا ، اهنا تميطط شريك تهئي ككيا ، ايك</a:t>
            </a:r>
            <a:r>
              <a:rPr lang="en-US" sz="2000" dirty="0">
                <a:latin typeface="Kanz-al-Marjaan" panose="03020500000000000000" pitchFamily="66" charset="-78"/>
                <a:cs typeface="Kanz-al-Marjaan" panose="03020500000000000000" pitchFamily="66" charset="-78"/>
              </a:rPr>
              <a:t> share </a:t>
            </a:r>
            <a:r>
              <a:rPr lang="ar-SA" sz="2000" dirty="0">
                <a:latin typeface="Kanz-al-Marjaan" panose="03020500000000000000" pitchFamily="66" charset="-78"/>
                <a:cs typeface="Kanz-al-Marjaan" panose="03020500000000000000" pitchFamily="66" charset="-78"/>
              </a:rPr>
              <a:t>ليدو ، بسس ، جتنا بهي لو ، يه نه ليوائي كيم كه وياج ؛ يه بهي ، ايم ككهنا لوككو نسس نقصان تهيو ؛ برابر ، برابر تميطط جانو} ححهو انسس جانجو ، نسس هر ككز - اْ مثل كثثرونج نا مؤمنين نسس كهوطط ، بيجا نسس كهوطط ححهوطط كه اْ عمل كرتا هوئي </a:t>
            </a:r>
            <a:r>
              <a:rPr lang="en-US" sz="2000" dirty="0">
                <a:latin typeface="Kanz-al-Marjaan" panose="03020500000000000000" pitchFamily="66" charset="-78"/>
                <a:cs typeface="Kanz-al-Marjaan" panose="03020500000000000000" pitchFamily="66" charset="-78"/>
              </a:rPr>
              <a:t> stock market </a:t>
            </a:r>
            <a:r>
              <a:rPr lang="ar-SA" sz="2000" dirty="0">
                <a:latin typeface="Kanz-al-Marjaan" panose="03020500000000000000" pitchFamily="66" charset="-78"/>
                <a:cs typeface="Kanz-al-Marjaan" panose="03020500000000000000" pitchFamily="66" charset="-78"/>
              </a:rPr>
              <a:t>نو ، </a:t>
            </a:r>
            <a:r>
              <a:rPr lang="en-US" sz="2000" dirty="0">
                <a:latin typeface="Kanz-al-Marjaan" panose="03020500000000000000" pitchFamily="66" charset="-78"/>
                <a:cs typeface="Kanz-al-Marjaan" panose="03020500000000000000" pitchFamily="66" charset="-78"/>
              </a:rPr>
              <a:t> share market </a:t>
            </a:r>
            <a:r>
              <a:rPr lang="ar-SA" sz="2000" dirty="0">
                <a:latin typeface="Kanz-al-Marjaan" panose="03020500000000000000" pitchFamily="66" charset="-78"/>
                <a:cs typeface="Kanz-al-Marjaan" panose="03020500000000000000" pitchFamily="66" charset="-78"/>
              </a:rPr>
              <a:t>نو </a:t>
            </a:r>
            <a:r>
              <a:rPr lang="en-US" sz="2000" dirty="0">
                <a:latin typeface="Kanz-al-Marjaan" panose="03020500000000000000" pitchFamily="66" charset="-78"/>
                <a:cs typeface="Kanz-al-Marjaan" panose="03020500000000000000" pitchFamily="66" charset="-78"/>
              </a:rPr>
              <a:t> share</a:t>
            </a:r>
            <a:r>
              <a:rPr lang="ar-SA" sz="2000" dirty="0">
                <a:latin typeface="Kanz-al-Marjaan" panose="03020500000000000000" pitchFamily="66" charset="-78"/>
                <a:cs typeface="Kanz-al-Marjaan" panose="03020500000000000000" pitchFamily="66" charset="-78"/>
              </a:rPr>
              <a:t>اْم ، يه تو فجر تهائي كه ثثيثثرو ما ديكهتا هوئي سككلا ... اهنا اندر اكها مشغول هوئي ... وياج ؛ يه بهي ، انسس ككهنو نقصان تهائي ؛ ، انسس تهئيلو ؛ ، خدا سككلا نسس حفاظة ما راكهجو . </a:t>
            </a:r>
            <a:r>
              <a:rPr lang="ar-SA" sz="2000" b="1" dirty="0">
                <a:solidFill>
                  <a:srgbClr val="FF0000"/>
                </a:solidFill>
                <a:latin typeface="Kanz-al-Marjaan" panose="03020500000000000000" pitchFamily="66" charset="-78"/>
                <a:cs typeface="Kanz-al-Marjaan" panose="03020500000000000000" pitchFamily="66" charset="-78"/>
              </a:rPr>
              <a:t>مؤمن ساتهسس جيم بهاككيداري </a:t>
            </a:r>
            <a:r>
              <a:rPr lang="ar-SA" sz="2000" dirty="0">
                <a:latin typeface="Kanz-al-Marjaan" panose="03020500000000000000" pitchFamily="66" charset="-78"/>
                <a:cs typeface="Kanz-al-Marjaan" panose="03020500000000000000" pitchFamily="66" charset="-78"/>
              </a:rPr>
              <a:t>- تميطط سككلا - كثثرونج ما مملوك اْل محمد يهاطط اْيو ححهوطط تمارا شهر ما تو تمنسس سككلا نسس اْ خدمة سونثثو ححهوطط تمنسس ، تمارا وطن نا لوككو نسس بهي انسس بيجا سككلا مؤمنين نسس بهي كه تميطط جئي نسس سمجهاؤجو كه ديكهو اْ برابر نتهي عمل اْ ، </a:t>
            </a:r>
            <a:r>
              <a:rPr lang="ar-SA" sz="2000" dirty="0" err="1">
                <a:latin typeface="Kanz-al-Marjaan" panose="03020500000000000000" pitchFamily="66" charset="-78"/>
                <a:cs typeface="Kanz-al-Marjaan" panose="03020500000000000000" pitchFamily="66" charset="-78"/>
              </a:rPr>
              <a:t>اْ</a:t>
            </a:r>
            <a:r>
              <a:rPr lang="ar-SA" sz="2000" dirty="0">
                <a:latin typeface="Kanz-al-Marjaan" panose="03020500000000000000" pitchFamily="66" charset="-78"/>
                <a:cs typeface="Kanz-al-Marjaan" panose="03020500000000000000" pitchFamily="66" charset="-78"/>
              </a:rPr>
              <a:t> </a:t>
            </a:r>
            <a:r>
              <a:rPr lang="en-US" sz="2000" dirty="0">
                <a:latin typeface="Kanz-al-Marjaan" panose="03020500000000000000" pitchFamily="66" charset="-78"/>
                <a:cs typeface="Kanz-al-Marjaan" panose="03020500000000000000" pitchFamily="66" charset="-78"/>
              </a:rPr>
              <a:t>stock market، share </a:t>
            </a:r>
            <a:r>
              <a:rPr lang="ar-SA" sz="2000" dirty="0">
                <a:latin typeface="Kanz-al-Marjaan" panose="03020500000000000000" pitchFamily="66" charset="-78"/>
                <a:cs typeface="Kanz-al-Marjaan" panose="03020500000000000000" pitchFamily="66" charset="-78"/>
              </a:rPr>
              <a:t>نو برابر نه كهوائي ، وياج كهوائي اْ تو ، ... </a:t>
            </a:r>
            <a:r>
              <a:rPr lang="ar-SA" sz="2000" b="1" dirty="0">
                <a:solidFill>
                  <a:srgbClr val="FF0000"/>
                </a:solidFill>
                <a:latin typeface="Kanz-al-Marjaan" panose="03020500000000000000" pitchFamily="66" charset="-78"/>
                <a:cs typeface="Kanz-al-Marjaan" panose="03020500000000000000" pitchFamily="66" charset="-78"/>
              </a:rPr>
              <a:t>مؤمنين نا ساتهسس شريك تهاجو</a:t>
            </a:r>
            <a:r>
              <a:rPr lang="ar-SA" sz="2000" dirty="0">
                <a:latin typeface="Kanz-al-Marjaan" panose="03020500000000000000" pitchFamily="66" charset="-78"/>
                <a:cs typeface="Kanz-al-Marjaan" panose="03020500000000000000" pitchFamily="66" charset="-78"/>
              </a:rPr>
              <a:t> ، </a:t>
            </a:r>
            <a:r>
              <a:rPr lang="ar-SA" sz="2000" b="1" dirty="0">
                <a:solidFill>
                  <a:srgbClr val="FF0000"/>
                </a:solidFill>
                <a:latin typeface="Kanz-al-Marjaan" panose="03020500000000000000" pitchFamily="66" charset="-78"/>
                <a:cs typeface="Kanz-al-Marjaan" panose="03020500000000000000" pitchFamily="66" charset="-78"/>
              </a:rPr>
              <a:t>بيجا لوككو ، ككهنا اْم باواجي صاحب مولى ن</a:t>
            </a:r>
            <a:r>
              <a:rPr lang="ar-EG" sz="2000" b="1" dirty="0">
                <a:solidFill>
                  <a:srgbClr val="FF0000"/>
                </a:solidFill>
                <a:latin typeface="Kanz-al-Marjaan" panose="03020500000000000000" pitchFamily="66" charset="-78"/>
                <a:cs typeface="Kanz-al-Marjaan" panose="03020500000000000000" pitchFamily="66" charset="-78"/>
              </a:rPr>
              <a:t>ھ</a:t>
            </a:r>
            <a:r>
              <a:rPr lang="ar-SA" sz="2000" b="1" dirty="0">
                <a:solidFill>
                  <a:srgbClr val="FF0000"/>
                </a:solidFill>
                <a:latin typeface="Kanz-al-Marjaan" panose="03020500000000000000" pitchFamily="66" charset="-78"/>
                <a:cs typeface="Kanz-al-Marjaan" panose="03020500000000000000" pitchFamily="66" charset="-78"/>
              </a:rPr>
              <a:t> فرماؤتا تها ... كيم كه ي</a:t>
            </a:r>
            <a:r>
              <a:rPr lang="ar-EG" sz="2000" b="1" dirty="0">
                <a:solidFill>
                  <a:srgbClr val="FF0000"/>
                </a:solidFill>
                <a:latin typeface="Kanz-al-Marjaan" panose="03020500000000000000" pitchFamily="66" charset="-78"/>
                <a:cs typeface="Kanz-al-Marjaan" panose="03020500000000000000" pitchFamily="66" charset="-78"/>
              </a:rPr>
              <a:t>ھ</a:t>
            </a:r>
            <a:r>
              <a:rPr lang="ar-SA" sz="2000" b="1" dirty="0">
                <a:solidFill>
                  <a:srgbClr val="FF0000"/>
                </a:solidFill>
                <a:latin typeface="Kanz-al-Marjaan" panose="03020500000000000000" pitchFamily="66" charset="-78"/>
                <a:cs typeface="Kanz-al-Marjaan" panose="03020500000000000000" pitchFamily="66" charset="-78"/>
              </a:rPr>
              <a:t> تو وياج نو عمل كرتا هوئي </a:t>
            </a:r>
            <a:r>
              <a:rPr lang="ar-SA" sz="2000" dirty="0">
                <a:latin typeface="Kanz-al-Marjaan" panose="03020500000000000000" pitchFamily="66" charset="-78"/>
                <a:cs typeface="Kanz-al-Marjaan" panose="03020500000000000000" pitchFamily="66" charset="-78"/>
              </a:rPr>
              <a:t>...</a:t>
            </a:r>
          </a:p>
        </p:txBody>
      </p:sp>
      <p:pic>
        <p:nvPicPr>
          <p:cNvPr id="14" name="Picture 13">
            <a:extLst>
              <a:ext uri="{FF2B5EF4-FFF2-40B4-BE49-F238E27FC236}">
                <a16:creationId xmlns:a16="http://schemas.microsoft.com/office/drawing/2014/main" id="{54D8B1C0-EA4F-4196-A522-1F1B698A1AAC}"/>
              </a:ext>
            </a:extLst>
          </p:cNvPr>
          <p:cNvPicPr>
            <a:picLocks noChangeAspect="1"/>
          </p:cNvPicPr>
          <p:nvPr/>
        </p:nvPicPr>
        <p:blipFill rotWithShape="1">
          <a:blip r:embed="rId2">
            <a:duotone>
              <a:schemeClr val="accent1">
                <a:shade val="45000"/>
                <a:satMod val="135000"/>
              </a:schemeClr>
              <a:prstClr val="white"/>
            </a:duotone>
          </a:blip>
          <a:srcRect t="25870" b="26175"/>
          <a:stretch/>
        </p:blipFill>
        <p:spPr>
          <a:xfrm>
            <a:off x="8643795" y="553215"/>
            <a:ext cx="1650826" cy="68427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16" name="Rectangle 15"/>
          <p:cNvSpPr/>
          <p:nvPr/>
        </p:nvSpPr>
        <p:spPr>
          <a:xfrm>
            <a:off x="9498827" y="6469304"/>
            <a:ext cx="2693173" cy="388696"/>
          </a:xfrm>
          <a:prstGeom prst="rect">
            <a:avLst/>
          </a:prstGeom>
        </p:spPr>
        <p:txBody>
          <a:bodyPr wrap="none">
            <a:spAutoFit/>
          </a:bodyPr>
          <a:lstStyle/>
          <a:p>
            <a:pPr algn="ctr" rtl="1">
              <a:lnSpc>
                <a:spcPct val="107000"/>
              </a:lnSpc>
              <a:spcAft>
                <a:spcPts val="800"/>
              </a:spcAft>
              <a:tabLst>
                <a:tab pos="2865755" algn="ctr"/>
                <a:tab pos="5731510" algn="r"/>
              </a:tabLst>
            </a:pPr>
            <a:r>
              <a:rPr lang="en-US" dirty="0">
                <a:solidFill>
                  <a:schemeClr val="bg1">
                    <a:lumMod val="65000"/>
                  </a:schemeClr>
                </a:solidFill>
                <a:latin typeface="Garamond" panose="02020404030301010803" pitchFamily="18" charset="0"/>
                <a:ea typeface="Calibri" panose="020F0502020204030204" pitchFamily="34" charset="0"/>
                <a:cs typeface="Kanz-al-Marjaan" panose="03020500000000000000" pitchFamily="66" charset="-78"/>
              </a:rPr>
              <a:t>trpartnership@alvazarat.org</a:t>
            </a:r>
            <a:endParaRPr lang="en-IN" sz="1200" dirty="0">
              <a:solidFill>
                <a:schemeClr val="bg1">
                  <a:lumMod val="65000"/>
                </a:schemeClr>
              </a:solidFill>
              <a:effectLst/>
              <a:latin typeface="Calibri" panose="020F0502020204030204" pitchFamily="34" charset="0"/>
              <a:ea typeface="Calibri" panose="020F0502020204030204" pitchFamily="34" charset="0"/>
              <a:cs typeface="Arial" panose="020B0604020202020204" pitchFamily="34" charset="0"/>
            </a:endParaRPr>
          </a:p>
        </p:txBody>
      </p:sp>
      <p:grpSp>
        <p:nvGrpSpPr>
          <p:cNvPr id="20" name="Group 19">
            <a:extLst>
              <a:ext uri="{FF2B5EF4-FFF2-40B4-BE49-F238E27FC236}">
                <a16:creationId xmlns:a16="http://schemas.microsoft.com/office/drawing/2014/main" id="{51B93BF9-274F-4965-9932-E80B702CFE57}"/>
              </a:ext>
            </a:extLst>
          </p:cNvPr>
          <p:cNvGrpSpPr/>
          <p:nvPr/>
        </p:nvGrpSpPr>
        <p:grpSpPr>
          <a:xfrm flipH="1">
            <a:off x="11610527" y="1455577"/>
            <a:ext cx="45719" cy="4747426"/>
            <a:chOff x="16687396" y="3510253"/>
            <a:chExt cx="110473" cy="3506470"/>
          </a:xfrm>
        </p:grpSpPr>
        <p:sp>
          <p:nvSpPr>
            <p:cNvPr id="21" name="object 13">
              <a:extLst>
                <a:ext uri="{FF2B5EF4-FFF2-40B4-BE49-F238E27FC236}">
                  <a16:creationId xmlns:a16="http://schemas.microsoft.com/office/drawing/2014/main" id="{68C1D917-FF5D-4297-AD12-4820C0DC30BB}"/>
                </a:ext>
              </a:extLst>
            </p:cNvPr>
            <p:cNvSpPr/>
            <p:nvPr/>
          </p:nvSpPr>
          <p:spPr>
            <a:xfrm>
              <a:off x="16687396" y="3510253"/>
              <a:ext cx="0" cy="3506470"/>
            </a:xfrm>
            <a:custGeom>
              <a:avLst/>
              <a:gdLst/>
              <a:ahLst/>
              <a:cxnLst/>
              <a:rect l="l" t="t" r="r" b="b"/>
              <a:pathLst>
                <a:path h="3506470">
                  <a:moveTo>
                    <a:pt x="0" y="0"/>
                  </a:moveTo>
                  <a:lnTo>
                    <a:pt x="0" y="3506343"/>
                  </a:lnTo>
                </a:path>
              </a:pathLst>
            </a:custGeom>
            <a:ln w="37695">
              <a:solidFill>
                <a:srgbClr val="D6AF53"/>
              </a:solidFill>
            </a:ln>
          </p:spPr>
          <p:txBody>
            <a:bodyPr wrap="square" lIns="0" tIns="0" rIns="0" bIns="0" rtlCol="0"/>
            <a:lstStyle/>
            <a:p>
              <a:endParaRPr/>
            </a:p>
          </p:txBody>
        </p:sp>
        <p:sp>
          <p:nvSpPr>
            <p:cNvPr id="22" name="object 14">
              <a:extLst>
                <a:ext uri="{FF2B5EF4-FFF2-40B4-BE49-F238E27FC236}">
                  <a16:creationId xmlns:a16="http://schemas.microsoft.com/office/drawing/2014/main" id="{C7CE8FA8-51E7-411C-A901-87DEC7A9751A}"/>
                </a:ext>
              </a:extLst>
            </p:cNvPr>
            <p:cNvSpPr/>
            <p:nvPr/>
          </p:nvSpPr>
          <p:spPr>
            <a:xfrm>
              <a:off x="16797869" y="3510253"/>
              <a:ext cx="0" cy="3506470"/>
            </a:xfrm>
            <a:custGeom>
              <a:avLst/>
              <a:gdLst/>
              <a:ahLst/>
              <a:cxnLst/>
              <a:rect l="l" t="t" r="r" b="b"/>
              <a:pathLst>
                <a:path h="3506470">
                  <a:moveTo>
                    <a:pt x="0" y="0"/>
                  </a:moveTo>
                  <a:lnTo>
                    <a:pt x="0" y="3506343"/>
                  </a:lnTo>
                </a:path>
              </a:pathLst>
            </a:custGeom>
            <a:ln w="37695">
              <a:solidFill>
                <a:srgbClr val="D6AF53"/>
              </a:solidFill>
            </a:ln>
          </p:spPr>
          <p:txBody>
            <a:bodyPr wrap="square" lIns="0" tIns="0" rIns="0" bIns="0" rtlCol="0"/>
            <a:lstStyle/>
            <a:p>
              <a:endParaRPr/>
            </a:p>
          </p:txBody>
        </p:sp>
      </p:grpSp>
      <p:sp>
        <p:nvSpPr>
          <p:cNvPr id="2" name="TextBox 1">
            <a:extLst>
              <a:ext uri="{FF2B5EF4-FFF2-40B4-BE49-F238E27FC236}">
                <a16:creationId xmlns:a16="http://schemas.microsoft.com/office/drawing/2014/main" id="{63ACE17B-087F-3790-F5F9-3CC087F08338}"/>
              </a:ext>
            </a:extLst>
          </p:cNvPr>
          <p:cNvSpPr txBox="1"/>
          <p:nvPr/>
        </p:nvSpPr>
        <p:spPr>
          <a:xfrm>
            <a:off x="143450" y="6109654"/>
            <a:ext cx="4441197" cy="553998"/>
          </a:xfrm>
          <a:prstGeom prst="rect">
            <a:avLst/>
          </a:prstGeom>
          <a:noFill/>
        </p:spPr>
        <p:txBody>
          <a:bodyPr wrap="square" rtlCol="0">
            <a:spAutoFit/>
          </a:bodyPr>
          <a:lstStyle/>
          <a:p>
            <a:pPr algn="just" rtl="1">
              <a:lnSpc>
                <a:spcPct val="150000"/>
              </a:lnSpc>
            </a:pPr>
            <a:r>
              <a:rPr lang="ar-SA" sz="2000" dirty="0">
                <a:latin typeface="AL-KANZ" panose="020B0604020202020204" charset="-78"/>
                <a:cs typeface="AL-KANZ" panose="020B0604020202020204" charset="-78"/>
              </a:rPr>
              <a:t>1437</a:t>
            </a:r>
            <a:r>
              <a:rPr lang="ar-SA" sz="2000" dirty="0">
                <a:latin typeface="Kanz-al-Marjaan" panose="03020500000000000000" pitchFamily="66" charset="-78"/>
                <a:cs typeface="Kanz-al-Marjaan" panose="03020500000000000000" pitchFamily="66" charset="-78"/>
              </a:rPr>
              <a:t> | عرس الداعي الاجل سيدنا اسمعيل بدر الدين رض</a:t>
            </a:r>
          </a:p>
        </p:txBody>
      </p:sp>
      <p:grpSp>
        <p:nvGrpSpPr>
          <p:cNvPr id="12" name="Group 11">
            <a:extLst>
              <a:ext uri="{FF2B5EF4-FFF2-40B4-BE49-F238E27FC236}">
                <a16:creationId xmlns:a16="http://schemas.microsoft.com/office/drawing/2014/main" id="{51B93BF9-274F-4965-9932-E80B702CFE57}"/>
              </a:ext>
            </a:extLst>
          </p:cNvPr>
          <p:cNvGrpSpPr/>
          <p:nvPr/>
        </p:nvGrpSpPr>
        <p:grpSpPr>
          <a:xfrm flipH="1">
            <a:off x="708879" y="1455577"/>
            <a:ext cx="45719" cy="4747426"/>
            <a:chOff x="16687396" y="3510253"/>
            <a:chExt cx="110473" cy="3506470"/>
          </a:xfrm>
        </p:grpSpPr>
        <p:sp>
          <p:nvSpPr>
            <p:cNvPr id="13" name="object 13">
              <a:extLst>
                <a:ext uri="{FF2B5EF4-FFF2-40B4-BE49-F238E27FC236}">
                  <a16:creationId xmlns:a16="http://schemas.microsoft.com/office/drawing/2014/main" id="{68C1D917-FF5D-4297-AD12-4820C0DC30BB}"/>
                </a:ext>
              </a:extLst>
            </p:cNvPr>
            <p:cNvSpPr/>
            <p:nvPr/>
          </p:nvSpPr>
          <p:spPr>
            <a:xfrm>
              <a:off x="16687396" y="3510253"/>
              <a:ext cx="0" cy="3506470"/>
            </a:xfrm>
            <a:custGeom>
              <a:avLst/>
              <a:gdLst/>
              <a:ahLst/>
              <a:cxnLst/>
              <a:rect l="l" t="t" r="r" b="b"/>
              <a:pathLst>
                <a:path h="3506470">
                  <a:moveTo>
                    <a:pt x="0" y="0"/>
                  </a:moveTo>
                  <a:lnTo>
                    <a:pt x="0" y="3506343"/>
                  </a:lnTo>
                </a:path>
              </a:pathLst>
            </a:custGeom>
            <a:ln w="37695">
              <a:solidFill>
                <a:srgbClr val="D6AF53"/>
              </a:solidFill>
            </a:ln>
          </p:spPr>
          <p:txBody>
            <a:bodyPr wrap="square" lIns="0" tIns="0" rIns="0" bIns="0" rtlCol="0"/>
            <a:lstStyle/>
            <a:p>
              <a:endParaRPr/>
            </a:p>
          </p:txBody>
        </p:sp>
        <p:sp>
          <p:nvSpPr>
            <p:cNvPr id="15" name="object 14">
              <a:extLst>
                <a:ext uri="{FF2B5EF4-FFF2-40B4-BE49-F238E27FC236}">
                  <a16:creationId xmlns:a16="http://schemas.microsoft.com/office/drawing/2014/main" id="{C7CE8FA8-51E7-411C-A901-87DEC7A9751A}"/>
                </a:ext>
              </a:extLst>
            </p:cNvPr>
            <p:cNvSpPr/>
            <p:nvPr/>
          </p:nvSpPr>
          <p:spPr>
            <a:xfrm>
              <a:off x="16797869" y="3510253"/>
              <a:ext cx="0" cy="3506470"/>
            </a:xfrm>
            <a:custGeom>
              <a:avLst/>
              <a:gdLst/>
              <a:ahLst/>
              <a:cxnLst/>
              <a:rect l="l" t="t" r="r" b="b"/>
              <a:pathLst>
                <a:path h="3506470">
                  <a:moveTo>
                    <a:pt x="0" y="0"/>
                  </a:moveTo>
                  <a:lnTo>
                    <a:pt x="0" y="3506343"/>
                  </a:lnTo>
                </a:path>
              </a:pathLst>
            </a:custGeom>
            <a:ln w="37695">
              <a:solidFill>
                <a:srgbClr val="D6AF53"/>
              </a:solidFill>
            </a:ln>
          </p:spPr>
          <p:txBody>
            <a:bodyPr wrap="square" lIns="0" tIns="0" rIns="0" bIns="0" rtlCol="0"/>
            <a:lstStyle/>
            <a:p>
              <a:endParaRPr/>
            </a:p>
          </p:txBody>
        </p:sp>
      </p:grpSp>
    </p:spTree>
    <p:extLst>
      <p:ext uri="{BB962C8B-B14F-4D97-AF65-F5344CB8AC3E}">
        <p14:creationId xmlns:p14="http://schemas.microsoft.com/office/powerpoint/2010/main" val="9805649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8C46524-6D34-47ED-8D75-E4D23291E044}"/>
              </a:ext>
            </a:extLst>
          </p:cNvPr>
          <p:cNvPicPr>
            <a:picLocks noChangeAspect="1"/>
          </p:cNvPicPr>
          <p:nvPr/>
        </p:nvPicPr>
        <p:blipFill rotWithShape="1">
          <a:blip r:embed="rId2">
            <a:duotone>
              <a:schemeClr val="accent1">
                <a:shade val="45000"/>
                <a:satMod val="135000"/>
              </a:schemeClr>
              <a:prstClr val="white"/>
            </a:duotone>
          </a:blip>
          <a:srcRect t="25870" b="26175"/>
          <a:stretch/>
        </p:blipFill>
        <p:spPr>
          <a:xfrm>
            <a:off x="8643795" y="553215"/>
            <a:ext cx="1650826" cy="68427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11" name="Rectangle 10"/>
          <p:cNvSpPr/>
          <p:nvPr/>
        </p:nvSpPr>
        <p:spPr>
          <a:xfrm>
            <a:off x="9498827" y="6469304"/>
            <a:ext cx="2693173" cy="388696"/>
          </a:xfrm>
          <a:prstGeom prst="rect">
            <a:avLst/>
          </a:prstGeom>
        </p:spPr>
        <p:txBody>
          <a:bodyPr wrap="none">
            <a:spAutoFit/>
          </a:bodyPr>
          <a:lstStyle/>
          <a:p>
            <a:pPr algn="ctr" rtl="1">
              <a:lnSpc>
                <a:spcPct val="107000"/>
              </a:lnSpc>
              <a:spcAft>
                <a:spcPts val="800"/>
              </a:spcAft>
              <a:tabLst>
                <a:tab pos="2865755" algn="ctr"/>
                <a:tab pos="5731510" algn="r"/>
              </a:tabLst>
            </a:pPr>
            <a:r>
              <a:rPr lang="en-US" dirty="0">
                <a:solidFill>
                  <a:schemeClr val="bg1">
                    <a:lumMod val="65000"/>
                  </a:schemeClr>
                </a:solidFill>
                <a:latin typeface="Garamond" panose="02020404030301010803" pitchFamily="18" charset="0"/>
                <a:ea typeface="Calibri" panose="020F0502020204030204" pitchFamily="34" charset="0"/>
                <a:cs typeface="Kanz-al-Marjaan" panose="03020500000000000000" pitchFamily="66" charset="-78"/>
              </a:rPr>
              <a:t>trpartnership@alvazarat.org</a:t>
            </a:r>
            <a:endParaRPr lang="en-IN" sz="1200" dirty="0">
              <a:solidFill>
                <a:schemeClr val="bg1">
                  <a:lumMod val="65000"/>
                </a:schemeClr>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13" name="Rectangle 12">
            <a:extLst>
              <a:ext uri="{FF2B5EF4-FFF2-40B4-BE49-F238E27FC236}">
                <a16:creationId xmlns:a16="http://schemas.microsoft.com/office/drawing/2014/main" id="{264F7678-19FE-4105-B5A7-6A8C07D808C6}"/>
              </a:ext>
            </a:extLst>
          </p:cNvPr>
          <p:cNvSpPr/>
          <p:nvPr/>
        </p:nvSpPr>
        <p:spPr>
          <a:xfrm>
            <a:off x="888352" y="2704927"/>
            <a:ext cx="10183877" cy="2308324"/>
          </a:xfrm>
          <a:prstGeom prst="rect">
            <a:avLst/>
          </a:prstGeom>
        </p:spPr>
        <p:txBody>
          <a:bodyPr wrap="square">
            <a:spAutoFit/>
          </a:bodyPr>
          <a:lstStyle/>
          <a:p>
            <a:pPr algn="just" rtl="1">
              <a:lnSpc>
                <a:spcPct val="150000"/>
              </a:lnSpc>
              <a:spcAft>
                <a:spcPts val="800"/>
              </a:spcAft>
            </a:pPr>
            <a:r>
              <a:rPr lang="ar-EG" sz="3200" dirty="0">
                <a:solidFill>
                  <a:schemeClr val="tx1">
                    <a:lumMod val="65000"/>
                    <a:lumOff val="35000"/>
                  </a:schemeClr>
                </a:solidFill>
                <a:latin typeface="Calibri" panose="020F0502020204030204" pitchFamily="34" charset="0"/>
                <a:ea typeface="Calibri" panose="020F0502020204030204" pitchFamily="34" charset="0"/>
                <a:cs typeface="Kanz-al-Marjaan" panose="03020500000000000000" pitchFamily="66" charset="-78"/>
              </a:rPr>
              <a:t>"</a:t>
            </a:r>
            <a:r>
              <a:rPr lang="ar-EG" sz="3200" b="1" dirty="0">
                <a:solidFill>
                  <a:schemeClr val="accent1">
                    <a:lumMod val="50000"/>
                  </a:schemeClr>
                </a:solidFill>
                <a:latin typeface="Calibri" panose="020F0502020204030204" pitchFamily="34" charset="0"/>
                <a:ea typeface="Calibri" panose="020F0502020204030204" pitchFamily="34" charset="0"/>
                <a:cs typeface="Kanz-al-Marjaan" panose="03020500000000000000" pitchFamily="66" charset="-78"/>
              </a:rPr>
              <a:t>شيطان جهككڑا كراوسس ؛ </a:t>
            </a:r>
            <a:r>
              <a:rPr lang="ar-EG" sz="3200" dirty="0">
                <a:solidFill>
                  <a:schemeClr val="tx1">
                    <a:lumMod val="65000"/>
                    <a:lumOff val="35000"/>
                  </a:schemeClr>
                </a:solidFill>
                <a:latin typeface="Calibri" panose="020F0502020204030204" pitchFamily="34" charset="0"/>
                <a:ea typeface="Calibri" panose="020F0502020204030204" pitchFamily="34" charset="0"/>
                <a:cs typeface="Kanz-al-Marjaan" panose="03020500000000000000" pitchFamily="66" charset="-78"/>
              </a:rPr>
              <a:t>بهائي بهائي نا درميان، باوا دكرا نا درميان، كاكا ماما نا درميان، بهتيجاؤ انسس كاكا نا درميان، تمارا صف ما خلل كرسو تو شيطان بهرائي جاسـسس، جيم بكرا نا بححھ ؤ بكرا ما بهرائي ؛، </a:t>
            </a:r>
            <a:r>
              <a:rPr lang="ar-EG" sz="3200" b="1" dirty="0">
                <a:solidFill>
                  <a:schemeClr val="accent1">
                    <a:lumMod val="50000"/>
                  </a:schemeClr>
                </a:solidFill>
                <a:latin typeface="Calibri" panose="020F0502020204030204" pitchFamily="34" charset="0"/>
                <a:ea typeface="Calibri" panose="020F0502020204030204" pitchFamily="34" charset="0"/>
                <a:cs typeface="Kanz-al-Marjaan" panose="03020500000000000000" pitchFamily="66" charset="-78"/>
              </a:rPr>
              <a:t>هر ككز شيطان نسس جككھ نھ اْثثجو</a:t>
            </a:r>
            <a:r>
              <a:rPr lang="ar-EG" sz="3200" b="1" dirty="0">
                <a:solidFill>
                  <a:schemeClr val="tx1">
                    <a:lumMod val="65000"/>
                    <a:lumOff val="35000"/>
                  </a:schemeClr>
                </a:solidFill>
                <a:latin typeface="Calibri" panose="020F0502020204030204" pitchFamily="34" charset="0"/>
                <a:ea typeface="Calibri" panose="020F0502020204030204" pitchFamily="34" charset="0"/>
                <a:cs typeface="Kanz-al-Marjaan" panose="03020500000000000000" pitchFamily="66" charset="-78"/>
              </a:rPr>
              <a:t>، </a:t>
            </a:r>
            <a:r>
              <a:rPr lang="ar-EG" sz="3200" dirty="0">
                <a:solidFill>
                  <a:schemeClr val="tx1">
                    <a:lumMod val="65000"/>
                    <a:lumOff val="35000"/>
                  </a:schemeClr>
                </a:solidFill>
                <a:latin typeface="Calibri" panose="020F0502020204030204" pitchFamily="34" charset="0"/>
                <a:ea typeface="Calibri" panose="020F0502020204030204" pitchFamily="34" charset="0"/>
                <a:cs typeface="Kanz-al-Marjaan" panose="03020500000000000000" pitchFamily="66" charset="-78"/>
              </a:rPr>
              <a:t>مملوك اْل محمد تمارو خير خواه ححهوطط"</a:t>
            </a:r>
            <a:endParaRPr lang="en-IN" dirty="0">
              <a:solidFill>
                <a:schemeClr val="tx1">
                  <a:lumMod val="65000"/>
                  <a:lumOff val="35000"/>
                </a:schemeClr>
              </a:solidFill>
              <a:effectLst/>
              <a:latin typeface="Calibri" panose="020F0502020204030204" pitchFamily="34" charset="0"/>
              <a:ea typeface="Calibri" panose="020F0502020204030204" pitchFamily="34" charset="0"/>
              <a:cs typeface="Arial" panose="020B0604020202020204" pitchFamily="34" charset="0"/>
            </a:endParaRPr>
          </a:p>
        </p:txBody>
      </p:sp>
      <p:grpSp>
        <p:nvGrpSpPr>
          <p:cNvPr id="14" name="Group 13">
            <a:extLst>
              <a:ext uri="{FF2B5EF4-FFF2-40B4-BE49-F238E27FC236}">
                <a16:creationId xmlns:a16="http://schemas.microsoft.com/office/drawing/2014/main" id="{B0DC679F-5D2F-472F-A3BD-7C89C3C07502}"/>
              </a:ext>
            </a:extLst>
          </p:cNvPr>
          <p:cNvGrpSpPr/>
          <p:nvPr/>
        </p:nvGrpSpPr>
        <p:grpSpPr>
          <a:xfrm flipH="1">
            <a:off x="585793" y="2703349"/>
            <a:ext cx="80480" cy="2463513"/>
            <a:chOff x="16687396" y="3510253"/>
            <a:chExt cx="110473" cy="3506470"/>
          </a:xfrm>
        </p:grpSpPr>
        <p:sp>
          <p:nvSpPr>
            <p:cNvPr id="18" name="object 13">
              <a:extLst>
                <a:ext uri="{FF2B5EF4-FFF2-40B4-BE49-F238E27FC236}">
                  <a16:creationId xmlns:a16="http://schemas.microsoft.com/office/drawing/2014/main" id="{3CA89673-5C96-4756-90CF-9020784A7FBA}"/>
                </a:ext>
              </a:extLst>
            </p:cNvPr>
            <p:cNvSpPr/>
            <p:nvPr/>
          </p:nvSpPr>
          <p:spPr>
            <a:xfrm>
              <a:off x="16687396" y="3510253"/>
              <a:ext cx="0" cy="3506470"/>
            </a:xfrm>
            <a:custGeom>
              <a:avLst/>
              <a:gdLst/>
              <a:ahLst/>
              <a:cxnLst/>
              <a:rect l="l" t="t" r="r" b="b"/>
              <a:pathLst>
                <a:path h="3506470">
                  <a:moveTo>
                    <a:pt x="0" y="0"/>
                  </a:moveTo>
                  <a:lnTo>
                    <a:pt x="0" y="3506343"/>
                  </a:lnTo>
                </a:path>
              </a:pathLst>
            </a:custGeom>
            <a:ln w="37695">
              <a:solidFill>
                <a:srgbClr val="D6AF53"/>
              </a:solidFill>
            </a:ln>
          </p:spPr>
          <p:txBody>
            <a:bodyPr wrap="square" lIns="0" tIns="0" rIns="0" bIns="0" rtlCol="0"/>
            <a:lstStyle/>
            <a:p>
              <a:endParaRPr/>
            </a:p>
          </p:txBody>
        </p:sp>
        <p:sp>
          <p:nvSpPr>
            <p:cNvPr id="19" name="object 14">
              <a:extLst>
                <a:ext uri="{FF2B5EF4-FFF2-40B4-BE49-F238E27FC236}">
                  <a16:creationId xmlns:a16="http://schemas.microsoft.com/office/drawing/2014/main" id="{670CF275-842F-4273-8E4E-150C4D21895B}"/>
                </a:ext>
              </a:extLst>
            </p:cNvPr>
            <p:cNvSpPr/>
            <p:nvPr/>
          </p:nvSpPr>
          <p:spPr>
            <a:xfrm>
              <a:off x="16797869" y="3510253"/>
              <a:ext cx="0" cy="3506470"/>
            </a:xfrm>
            <a:custGeom>
              <a:avLst/>
              <a:gdLst/>
              <a:ahLst/>
              <a:cxnLst/>
              <a:rect l="l" t="t" r="r" b="b"/>
              <a:pathLst>
                <a:path h="3506470">
                  <a:moveTo>
                    <a:pt x="0" y="0"/>
                  </a:moveTo>
                  <a:lnTo>
                    <a:pt x="0" y="3506343"/>
                  </a:lnTo>
                </a:path>
              </a:pathLst>
            </a:custGeom>
            <a:ln w="37695">
              <a:solidFill>
                <a:srgbClr val="D6AF53"/>
              </a:solidFill>
            </a:ln>
          </p:spPr>
          <p:txBody>
            <a:bodyPr wrap="square" lIns="0" tIns="0" rIns="0" bIns="0" rtlCol="0"/>
            <a:lstStyle/>
            <a:p>
              <a:endParaRPr/>
            </a:p>
          </p:txBody>
        </p:sp>
      </p:grpSp>
      <p:grpSp>
        <p:nvGrpSpPr>
          <p:cNvPr id="15" name="Group 14">
            <a:extLst>
              <a:ext uri="{FF2B5EF4-FFF2-40B4-BE49-F238E27FC236}">
                <a16:creationId xmlns:a16="http://schemas.microsoft.com/office/drawing/2014/main" id="{51B93BF9-274F-4965-9932-E80B702CFE57}"/>
              </a:ext>
            </a:extLst>
          </p:cNvPr>
          <p:cNvGrpSpPr/>
          <p:nvPr/>
        </p:nvGrpSpPr>
        <p:grpSpPr>
          <a:xfrm flipH="1">
            <a:off x="11299853" y="2703349"/>
            <a:ext cx="80480" cy="2360227"/>
            <a:chOff x="16687396" y="3510253"/>
            <a:chExt cx="110473" cy="3506470"/>
          </a:xfrm>
        </p:grpSpPr>
        <p:sp>
          <p:nvSpPr>
            <p:cNvPr id="16" name="object 13">
              <a:extLst>
                <a:ext uri="{FF2B5EF4-FFF2-40B4-BE49-F238E27FC236}">
                  <a16:creationId xmlns:a16="http://schemas.microsoft.com/office/drawing/2014/main" id="{68C1D917-FF5D-4297-AD12-4820C0DC30BB}"/>
                </a:ext>
              </a:extLst>
            </p:cNvPr>
            <p:cNvSpPr/>
            <p:nvPr/>
          </p:nvSpPr>
          <p:spPr>
            <a:xfrm>
              <a:off x="16687396" y="3510253"/>
              <a:ext cx="0" cy="3506470"/>
            </a:xfrm>
            <a:custGeom>
              <a:avLst/>
              <a:gdLst/>
              <a:ahLst/>
              <a:cxnLst/>
              <a:rect l="l" t="t" r="r" b="b"/>
              <a:pathLst>
                <a:path h="3506470">
                  <a:moveTo>
                    <a:pt x="0" y="0"/>
                  </a:moveTo>
                  <a:lnTo>
                    <a:pt x="0" y="3506343"/>
                  </a:lnTo>
                </a:path>
              </a:pathLst>
            </a:custGeom>
            <a:ln w="37695">
              <a:solidFill>
                <a:srgbClr val="D6AF53"/>
              </a:solidFill>
            </a:ln>
          </p:spPr>
          <p:txBody>
            <a:bodyPr wrap="square" lIns="0" tIns="0" rIns="0" bIns="0" rtlCol="0"/>
            <a:lstStyle/>
            <a:p>
              <a:endParaRPr/>
            </a:p>
          </p:txBody>
        </p:sp>
        <p:sp>
          <p:nvSpPr>
            <p:cNvPr id="17" name="object 14">
              <a:extLst>
                <a:ext uri="{FF2B5EF4-FFF2-40B4-BE49-F238E27FC236}">
                  <a16:creationId xmlns:a16="http://schemas.microsoft.com/office/drawing/2014/main" id="{C7CE8FA8-51E7-411C-A901-87DEC7A9751A}"/>
                </a:ext>
              </a:extLst>
            </p:cNvPr>
            <p:cNvSpPr/>
            <p:nvPr/>
          </p:nvSpPr>
          <p:spPr>
            <a:xfrm>
              <a:off x="16797869" y="3510253"/>
              <a:ext cx="0" cy="3506470"/>
            </a:xfrm>
            <a:custGeom>
              <a:avLst/>
              <a:gdLst/>
              <a:ahLst/>
              <a:cxnLst/>
              <a:rect l="l" t="t" r="r" b="b"/>
              <a:pathLst>
                <a:path h="3506470">
                  <a:moveTo>
                    <a:pt x="0" y="0"/>
                  </a:moveTo>
                  <a:lnTo>
                    <a:pt x="0" y="3506343"/>
                  </a:lnTo>
                </a:path>
              </a:pathLst>
            </a:custGeom>
            <a:ln w="37695">
              <a:solidFill>
                <a:srgbClr val="D6AF53"/>
              </a:solidFill>
            </a:ln>
          </p:spPr>
          <p:txBody>
            <a:bodyPr wrap="square" lIns="0" tIns="0" rIns="0" bIns="0" rtlCol="0"/>
            <a:lstStyle/>
            <a:p>
              <a:endParaRPr/>
            </a:p>
          </p:txBody>
        </p:sp>
      </p:grpSp>
      <p:sp>
        <p:nvSpPr>
          <p:cNvPr id="20" name="TextBox 19">
            <a:extLst>
              <a:ext uri="{FF2B5EF4-FFF2-40B4-BE49-F238E27FC236}">
                <a16:creationId xmlns:a16="http://schemas.microsoft.com/office/drawing/2014/main" id="{450A896B-4B11-4563-9392-B211BFB2D609}"/>
              </a:ext>
            </a:extLst>
          </p:cNvPr>
          <p:cNvSpPr txBox="1"/>
          <p:nvPr/>
        </p:nvSpPr>
        <p:spPr>
          <a:xfrm>
            <a:off x="675700" y="5175755"/>
            <a:ext cx="3573518" cy="400110"/>
          </a:xfrm>
          <a:prstGeom prst="rect">
            <a:avLst/>
          </a:prstGeom>
          <a:noFill/>
        </p:spPr>
        <p:txBody>
          <a:bodyPr wrap="square" rtlCol="0">
            <a:spAutoFit/>
          </a:bodyPr>
          <a:lstStyle/>
          <a:p>
            <a:pPr algn="r" rtl="1"/>
            <a:r>
              <a:rPr lang="ar-EG" sz="2000" dirty="0">
                <a:latin typeface="Kanz-al-Marjaan" panose="03020500000000000000" pitchFamily="66" charset="-78"/>
                <a:ea typeface="Kanz-al-Marjaan" panose="03020500000000000000" pitchFamily="66" charset="-78"/>
                <a:cs typeface="Kanz-al-Marjaan" panose="03020500000000000000" pitchFamily="66" charset="-78"/>
              </a:rPr>
              <a:t>كلمات الداعي الاجل سيدنا محمد برهان الدين </a:t>
            </a:r>
            <a:r>
              <a:rPr lang="ar-EG" sz="2000" baseline="30000" dirty="0">
                <a:latin typeface="Kanz-al-Marjaan" panose="03020500000000000000" pitchFamily="66" charset="-78"/>
                <a:ea typeface="Kanz-al-Marjaan" panose="03020500000000000000" pitchFamily="66" charset="-78"/>
                <a:cs typeface="Kanz-al-Marjaan" panose="03020500000000000000" pitchFamily="66" charset="-78"/>
              </a:rPr>
              <a:t>رض</a:t>
            </a:r>
            <a:endParaRPr lang="en-IN" sz="2000" dirty="0">
              <a:latin typeface="Kanz-al-Marjaan" panose="03020500000000000000" pitchFamily="66" charset="-78"/>
              <a:ea typeface="Kanz-al-Marjaan" panose="03020500000000000000" pitchFamily="66" charset="-78"/>
              <a:cs typeface="Kanz-al-Marjaan" panose="03020500000000000000" pitchFamily="66" charset="-78"/>
            </a:endParaRPr>
          </a:p>
        </p:txBody>
      </p:sp>
      <p:sp>
        <p:nvSpPr>
          <p:cNvPr id="2" name="Rounded Rectangle 14">
            <a:extLst>
              <a:ext uri="{FF2B5EF4-FFF2-40B4-BE49-F238E27FC236}">
                <a16:creationId xmlns:a16="http://schemas.microsoft.com/office/drawing/2014/main" id="{14A3CD76-9E6B-7794-E9C8-929C358C7ED7}"/>
              </a:ext>
            </a:extLst>
          </p:cNvPr>
          <p:cNvSpPr/>
          <p:nvPr/>
        </p:nvSpPr>
        <p:spPr>
          <a:xfrm>
            <a:off x="3113861" y="1484317"/>
            <a:ext cx="5757258" cy="1029228"/>
          </a:xfrm>
          <a:prstGeom prst="roundRect">
            <a:avLst/>
          </a:prstGeom>
          <a:noFill/>
          <a:ln w="17780">
            <a:solidFill>
              <a:schemeClr val="accent4">
                <a:lumMod val="75000"/>
              </a:schemeClr>
            </a:solidFill>
            <a:prstDash val="sysDash"/>
          </a:ln>
          <a:effectLst>
            <a:glow rad="635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ln w="0"/>
              <a:solidFill>
                <a:schemeClr val="tx1"/>
              </a:solidFill>
              <a:effectLst>
                <a:outerShdw blurRad="38100" dist="19050" dir="2700000" algn="tl" rotWithShape="0">
                  <a:schemeClr val="dk1">
                    <a:alpha val="40000"/>
                  </a:schemeClr>
                </a:outerShdw>
              </a:effectLst>
            </a:endParaRPr>
          </a:p>
        </p:txBody>
      </p:sp>
      <p:sp>
        <p:nvSpPr>
          <p:cNvPr id="3" name="TextBox 2">
            <a:extLst>
              <a:ext uri="{FF2B5EF4-FFF2-40B4-BE49-F238E27FC236}">
                <a16:creationId xmlns:a16="http://schemas.microsoft.com/office/drawing/2014/main" id="{F3A02C70-16B4-21B3-22BB-E68C1D21785D}"/>
              </a:ext>
            </a:extLst>
          </p:cNvPr>
          <p:cNvSpPr txBox="1"/>
          <p:nvPr/>
        </p:nvSpPr>
        <p:spPr>
          <a:xfrm>
            <a:off x="3357709" y="1675699"/>
            <a:ext cx="5428071" cy="769441"/>
          </a:xfrm>
          <a:prstGeom prst="rect">
            <a:avLst/>
          </a:prstGeom>
          <a:noFill/>
        </p:spPr>
        <p:txBody>
          <a:bodyPr wrap="square" rtlCol="0">
            <a:spAutoFit/>
          </a:bodyPr>
          <a:lstStyle/>
          <a:p>
            <a:pPr algn="ctr"/>
            <a:r>
              <a:rPr lang="en-US" sz="4400" b="1" dirty="0">
                <a:latin typeface="AL-KANZ" panose="02000000000000000000" pitchFamily="2" charset="-78"/>
                <a:cs typeface="AL-KANZ" panose="02000000000000000000" pitchFamily="2" charset="-78"/>
              </a:rPr>
              <a:t>“</a:t>
            </a:r>
            <a:r>
              <a:rPr lang="ar-SA" sz="4400" b="1" dirty="0">
                <a:solidFill>
                  <a:srgbClr val="FF0000"/>
                </a:solidFill>
                <a:effectLst>
                  <a:outerShdw blurRad="38100" dist="38100" dir="2700000" algn="tl">
                    <a:srgbClr val="000000">
                      <a:alpha val="43137"/>
                    </a:srgbClr>
                  </a:outerShdw>
                </a:effectLst>
                <a:latin typeface="AL-KANZ" panose="02000000000000000000" pitchFamily="2" charset="-78"/>
                <a:cs typeface="AL-KANZ" panose="02000000000000000000" pitchFamily="2" charset="-78"/>
              </a:rPr>
              <a:t>شيطان</a:t>
            </a:r>
            <a:r>
              <a:rPr lang="ar-SA" sz="4400" b="1" dirty="0">
                <a:effectLst>
                  <a:outerShdw blurRad="38100" dist="38100" dir="2700000" algn="tl">
                    <a:srgbClr val="000000">
                      <a:alpha val="43137"/>
                    </a:srgbClr>
                  </a:outerShdw>
                </a:effectLst>
                <a:latin typeface="AL-KANZ" panose="02000000000000000000" pitchFamily="2" charset="-78"/>
                <a:cs typeface="AL-KANZ" panose="02000000000000000000" pitchFamily="2" charset="-78"/>
              </a:rPr>
              <a:t> </a:t>
            </a:r>
            <a:r>
              <a:rPr lang="ar-SA" sz="4400" b="1" dirty="0">
                <a:solidFill>
                  <a:srgbClr val="FF0000"/>
                </a:solidFill>
                <a:effectLst>
                  <a:outerShdw blurRad="38100" dist="38100" dir="2700000" algn="tl">
                    <a:srgbClr val="000000">
                      <a:alpha val="43137"/>
                    </a:srgbClr>
                  </a:outerShdw>
                </a:effectLst>
                <a:latin typeface="AL-KANZ" panose="02000000000000000000" pitchFamily="2" charset="-78"/>
                <a:cs typeface="AL-KANZ" panose="02000000000000000000" pitchFamily="2" charset="-78"/>
              </a:rPr>
              <a:t>نا</a:t>
            </a:r>
            <a:r>
              <a:rPr lang="ar-SA" sz="4400" b="1" dirty="0">
                <a:effectLst>
                  <a:outerShdw blurRad="38100" dist="38100" dir="2700000" algn="tl">
                    <a:srgbClr val="000000">
                      <a:alpha val="43137"/>
                    </a:srgbClr>
                  </a:outerShdw>
                </a:effectLst>
                <a:latin typeface="AL-KANZ" panose="02000000000000000000" pitchFamily="2" charset="-78"/>
                <a:cs typeface="AL-KANZ" panose="02000000000000000000" pitchFamily="2" charset="-78"/>
              </a:rPr>
              <a:t> </a:t>
            </a:r>
            <a:r>
              <a:rPr lang="ar-SA" sz="4400" b="1" dirty="0">
                <a:solidFill>
                  <a:srgbClr val="FF0000"/>
                </a:solidFill>
                <a:effectLst>
                  <a:outerShdw blurRad="38100" dist="38100" dir="2700000" algn="tl">
                    <a:srgbClr val="000000">
                      <a:alpha val="43137"/>
                    </a:srgbClr>
                  </a:outerShdw>
                </a:effectLst>
                <a:latin typeface="AL-KANZ" panose="02000000000000000000" pitchFamily="2" charset="-78"/>
                <a:cs typeface="AL-KANZ" panose="02000000000000000000" pitchFamily="2" charset="-78"/>
              </a:rPr>
              <a:t>وسوسة</a:t>
            </a:r>
            <a:r>
              <a:rPr lang="ar-SA" sz="4400" b="1" dirty="0">
                <a:effectLst>
                  <a:outerShdw blurRad="38100" dist="38100" dir="2700000" algn="tl">
                    <a:srgbClr val="000000">
                      <a:alpha val="43137"/>
                    </a:srgbClr>
                  </a:outerShdw>
                </a:effectLst>
                <a:latin typeface="AL-KANZ" panose="02000000000000000000" pitchFamily="2" charset="-78"/>
                <a:cs typeface="AL-KANZ" panose="02000000000000000000" pitchFamily="2" charset="-78"/>
              </a:rPr>
              <a:t> </a:t>
            </a:r>
            <a:r>
              <a:rPr lang="ar-SA" sz="4400" dirty="0">
                <a:latin typeface="AL-KANZ" panose="02000000000000000000" pitchFamily="2" charset="-78"/>
                <a:cs typeface="AL-KANZ" panose="02000000000000000000" pitchFamily="2" charset="-78"/>
              </a:rPr>
              <a:t>سي دور  رهسس</a:t>
            </a:r>
            <a:r>
              <a:rPr lang="en-US" sz="4400" dirty="0">
                <a:latin typeface="AL-KANZ" panose="02000000000000000000" pitchFamily="2" charset="-78"/>
                <a:cs typeface="AL-KANZ" panose="02000000000000000000" pitchFamily="2" charset="-78"/>
              </a:rPr>
              <a:t>”</a:t>
            </a:r>
          </a:p>
        </p:txBody>
      </p:sp>
    </p:spTree>
    <p:extLst>
      <p:ext uri="{BB962C8B-B14F-4D97-AF65-F5344CB8AC3E}">
        <p14:creationId xmlns:p14="http://schemas.microsoft.com/office/powerpoint/2010/main" val="1860126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8C46524-6D34-47ED-8D75-E4D23291E044}"/>
              </a:ext>
            </a:extLst>
          </p:cNvPr>
          <p:cNvPicPr>
            <a:picLocks noChangeAspect="1"/>
          </p:cNvPicPr>
          <p:nvPr/>
        </p:nvPicPr>
        <p:blipFill rotWithShape="1">
          <a:blip r:embed="rId2">
            <a:duotone>
              <a:schemeClr val="accent1">
                <a:shade val="45000"/>
                <a:satMod val="135000"/>
              </a:schemeClr>
              <a:prstClr val="white"/>
            </a:duotone>
          </a:blip>
          <a:srcRect t="25870" b="26175"/>
          <a:stretch/>
        </p:blipFill>
        <p:spPr>
          <a:xfrm>
            <a:off x="8643795" y="553215"/>
            <a:ext cx="1650826" cy="68427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11" name="Rectangle 10"/>
          <p:cNvSpPr/>
          <p:nvPr/>
        </p:nvSpPr>
        <p:spPr>
          <a:xfrm>
            <a:off x="9498827" y="6469304"/>
            <a:ext cx="2693173" cy="388696"/>
          </a:xfrm>
          <a:prstGeom prst="rect">
            <a:avLst/>
          </a:prstGeom>
        </p:spPr>
        <p:txBody>
          <a:bodyPr wrap="none">
            <a:spAutoFit/>
          </a:bodyPr>
          <a:lstStyle/>
          <a:p>
            <a:pPr algn="ctr" rtl="1">
              <a:lnSpc>
                <a:spcPct val="107000"/>
              </a:lnSpc>
              <a:spcAft>
                <a:spcPts val="800"/>
              </a:spcAft>
              <a:tabLst>
                <a:tab pos="2865755" algn="ctr"/>
                <a:tab pos="5731510" algn="r"/>
              </a:tabLst>
            </a:pPr>
            <a:r>
              <a:rPr lang="en-US" dirty="0">
                <a:solidFill>
                  <a:schemeClr val="bg1">
                    <a:lumMod val="65000"/>
                  </a:schemeClr>
                </a:solidFill>
                <a:latin typeface="Garamond" panose="02020404030301010803" pitchFamily="18" charset="0"/>
                <a:ea typeface="Calibri" panose="020F0502020204030204" pitchFamily="34" charset="0"/>
                <a:cs typeface="Kanz-al-Marjaan" panose="03020500000000000000" pitchFamily="66" charset="-78"/>
              </a:rPr>
              <a:t>trpartnership@alvazarat.org</a:t>
            </a:r>
            <a:endParaRPr lang="en-IN" sz="1200" dirty="0">
              <a:solidFill>
                <a:schemeClr val="bg1">
                  <a:lumMod val="65000"/>
                </a:schemeClr>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12" name="Rectangle 11">
            <a:extLst>
              <a:ext uri="{FF2B5EF4-FFF2-40B4-BE49-F238E27FC236}">
                <a16:creationId xmlns:a16="http://schemas.microsoft.com/office/drawing/2014/main" id="{264F7678-19FE-4105-B5A7-6A8C07D808C6}"/>
              </a:ext>
            </a:extLst>
          </p:cNvPr>
          <p:cNvSpPr/>
          <p:nvPr/>
        </p:nvSpPr>
        <p:spPr>
          <a:xfrm>
            <a:off x="1194036" y="2497540"/>
            <a:ext cx="9794845" cy="2308324"/>
          </a:xfrm>
          <a:prstGeom prst="rect">
            <a:avLst/>
          </a:prstGeom>
        </p:spPr>
        <p:txBody>
          <a:bodyPr wrap="square">
            <a:spAutoFit/>
          </a:bodyPr>
          <a:lstStyle/>
          <a:p>
            <a:pPr algn="just" rtl="1">
              <a:lnSpc>
                <a:spcPct val="150000"/>
              </a:lnSpc>
              <a:spcAft>
                <a:spcPts val="800"/>
              </a:spcAft>
            </a:pPr>
            <a:r>
              <a:rPr lang="ar-EG" sz="3200" dirty="0">
                <a:solidFill>
                  <a:schemeClr val="tx1">
                    <a:lumMod val="65000"/>
                    <a:lumOff val="35000"/>
                  </a:schemeClr>
                </a:solidFill>
                <a:latin typeface="Calibri" panose="020F0502020204030204" pitchFamily="34" charset="0"/>
                <a:ea typeface="Calibri" panose="020F0502020204030204" pitchFamily="34" charset="0"/>
                <a:cs typeface="Kanz-al-Marjaan" panose="03020500000000000000" pitchFamily="66" charset="-78"/>
              </a:rPr>
              <a:t> اسس بهائيو ! بعض وقت اْثثس ما </a:t>
            </a:r>
            <a:r>
              <a:rPr lang="ar-EG" sz="3200" dirty="0">
                <a:solidFill>
                  <a:schemeClr val="tx2"/>
                </a:solidFill>
                <a:latin typeface="Calibri" panose="020F0502020204030204" pitchFamily="34" charset="0"/>
                <a:ea typeface="Calibri" panose="020F0502020204030204" pitchFamily="34" charset="0"/>
                <a:cs typeface="Kanz-al-Marjaan" panose="03020500000000000000" pitchFamily="66" charset="-78"/>
              </a:rPr>
              <a:t>نھ اتفاقي تهائي تو وات كري نسس حل لئي اْوجو </a:t>
            </a:r>
            <a:r>
              <a:rPr lang="ar-EG" sz="3200" dirty="0">
                <a:solidFill>
                  <a:schemeClr val="tx1">
                    <a:lumMod val="65000"/>
                    <a:lumOff val="35000"/>
                  </a:schemeClr>
                </a:solidFill>
                <a:latin typeface="Calibri" panose="020F0502020204030204" pitchFamily="34" charset="0"/>
                <a:ea typeface="Calibri" panose="020F0502020204030204" pitchFamily="34" charset="0"/>
                <a:cs typeface="Kanz-al-Marjaan" panose="03020500000000000000" pitchFamily="66" charset="-78"/>
              </a:rPr>
              <a:t>ايم نھ بنسس كھ تمارا بهائي نسس </a:t>
            </a:r>
            <a:r>
              <a:rPr lang="ar-EG" sz="3200" dirty="0">
                <a:solidFill>
                  <a:schemeClr val="tx2"/>
                </a:solidFill>
                <a:latin typeface="Calibri" panose="020F0502020204030204" pitchFamily="34" charset="0"/>
                <a:ea typeface="Calibri" panose="020F0502020204030204" pitchFamily="34" charset="0"/>
                <a:cs typeface="Kanz-al-Marjaan" panose="03020500000000000000" pitchFamily="66" charset="-78"/>
              </a:rPr>
              <a:t>كورضض ما كهينححي نسس لئي جاؤ - ايم نظظيطط</a:t>
            </a:r>
            <a:r>
              <a:rPr lang="ar-EG" sz="3200" dirty="0">
                <a:solidFill>
                  <a:schemeClr val="tx1">
                    <a:lumMod val="65000"/>
                    <a:lumOff val="35000"/>
                  </a:schemeClr>
                </a:solidFill>
                <a:latin typeface="Calibri" panose="020F0502020204030204" pitchFamily="34" charset="0"/>
                <a:ea typeface="Calibri" panose="020F0502020204030204" pitchFamily="34" charset="0"/>
                <a:cs typeface="Kanz-al-Marjaan" panose="03020500000000000000" pitchFamily="66" charset="-78"/>
              </a:rPr>
              <a:t>، تماري </a:t>
            </a:r>
            <a:r>
              <a:rPr lang="ar-EG" sz="3200" dirty="0">
                <a:solidFill>
                  <a:schemeClr val="tx2"/>
                </a:solidFill>
                <a:latin typeface="Calibri" panose="020F0502020204030204" pitchFamily="34" charset="0"/>
                <a:ea typeface="Calibri" panose="020F0502020204030204" pitchFamily="34" charset="0"/>
                <a:cs typeface="Kanz-al-Marjaan" panose="03020500000000000000" pitchFamily="66" charset="-78"/>
              </a:rPr>
              <a:t>سيرة</a:t>
            </a:r>
            <a:r>
              <a:rPr lang="ar-EG" sz="3200" dirty="0">
                <a:solidFill>
                  <a:schemeClr val="tx1">
                    <a:lumMod val="65000"/>
                    <a:lumOff val="35000"/>
                  </a:schemeClr>
                </a:solidFill>
                <a:latin typeface="Calibri" panose="020F0502020204030204" pitchFamily="34" charset="0"/>
                <a:ea typeface="Calibri" panose="020F0502020204030204" pitchFamily="34" charset="0"/>
                <a:cs typeface="Kanz-al-Marjaan" panose="03020500000000000000" pitchFamily="66" charset="-78"/>
              </a:rPr>
              <a:t> اهوي هوئي كھ تمنسس لوككو ديكهي نسس كظظسس كھ اْ بظظرة قوم ني اْمثل ني سيرة ؛ اهوي سيرة تماري هوئي !</a:t>
            </a:r>
          </a:p>
        </p:txBody>
      </p:sp>
      <p:grpSp>
        <p:nvGrpSpPr>
          <p:cNvPr id="13" name="Group 12">
            <a:extLst>
              <a:ext uri="{FF2B5EF4-FFF2-40B4-BE49-F238E27FC236}">
                <a16:creationId xmlns:a16="http://schemas.microsoft.com/office/drawing/2014/main" id="{B0DC679F-5D2F-472F-A3BD-7C89C3C07502}"/>
              </a:ext>
            </a:extLst>
          </p:cNvPr>
          <p:cNvGrpSpPr/>
          <p:nvPr/>
        </p:nvGrpSpPr>
        <p:grpSpPr>
          <a:xfrm flipH="1">
            <a:off x="910295" y="2497540"/>
            <a:ext cx="80480" cy="2463513"/>
            <a:chOff x="16687396" y="3510253"/>
            <a:chExt cx="110473" cy="3506470"/>
          </a:xfrm>
        </p:grpSpPr>
        <p:sp>
          <p:nvSpPr>
            <p:cNvPr id="14" name="object 13">
              <a:extLst>
                <a:ext uri="{FF2B5EF4-FFF2-40B4-BE49-F238E27FC236}">
                  <a16:creationId xmlns:a16="http://schemas.microsoft.com/office/drawing/2014/main" id="{3CA89673-5C96-4756-90CF-9020784A7FBA}"/>
                </a:ext>
              </a:extLst>
            </p:cNvPr>
            <p:cNvSpPr/>
            <p:nvPr/>
          </p:nvSpPr>
          <p:spPr>
            <a:xfrm>
              <a:off x="16687396" y="3510253"/>
              <a:ext cx="0" cy="3506470"/>
            </a:xfrm>
            <a:custGeom>
              <a:avLst/>
              <a:gdLst/>
              <a:ahLst/>
              <a:cxnLst/>
              <a:rect l="l" t="t" r="r" b="b"/>
              <a:pathLst>
                <a:path h="3506470">
                  <a:moveTo>
                    <a:pt x="0" y="0"/>
                  </a:moveTo>
                  <a:lnTo>
                    <a:pt x="0" y="3506343"/>
                  </a:lnTo>
                </a:path>
              </a:pathLst>
            </a:custGeom>
            <a:ln w="37695">
              <a:solidFill>
                <a:srgbClr val="D6AF53"/>
              </a:solidFill>
            </a:ln>
          </p:spPr>
          <p:txBody>
            <a:bodyPr wrap="square" lIns="0" tIns="0" rIns="0" bIns="0" rtlCol="0"/>
            <a:lstStyle/>
            <a:p>
              <a:endParaRPr/>
            </a:p>
          </p:txBody>
        </p:sp>
        <p:sp>
          <p:nvSpPr>
            <p:cNvPr id="15" name="object 14">
              <a:extLst>
                <a:ext uri="{FF2B5EF4-FFF2-40B4-BE49-F238E27FC236}">
                  <a16:creationId xmlns:a16="http://schemas.microsoft.com/office/drawing/2014/main" id="{670CF275-842F-4273-8E4E-150C4D21895B}"/>
                </a:ext>
              </a:extLst>
            </p:cNvPr>
            <p:cNvSpPr/>
            <p:nvPr/>
          </p:nvSpPr>
          <p:spPr>
            <a:xfrm>
              <a:off x="16797869" y="3510253"/>
              <a:ext cx="0" cy="3506470"/>
            </a:xfrm>
            <a:custGeom>
              <a:avLst/>
              <a:gdLst/>
              <a:ahLst/>
              <a:cxnLst/>
              <a:rect l="l" t="t" r="r" b="b"/>
              <a:pathLst>
                <a:path h="3506470">
                  <a:moveTo>
                    <a:pt x="0" y="0"/>
                  </a:moveTo>
                  <a:lnTo>
                    <a:pt x="0" y="3506343"/>
                  </a:lnTo>
                </a:path>
              </a:pathLst>
            </a:custGeom>
            <a:ln w="37695">
              <a:solidFill>
                <a:srgbClr val="D6AF53"/>
              </a:solidFill>
            </a:ln>
          </p:spPr>
          <p:txBody>
            <a:bodyPr wrap="square" lIns="0" tIns="0" rIns="0" bIns="0" rtlCol="0"/>
            <a:lstStyle/>
            <a:p>
              <a:endParaRPr/>
            </a:p>
          </p:txBody>
        </p:sp>
      </p:grpSp>
      <p:grpSp>
        <p:nvGrpSpPr>
          <p:cNvPr id="16" name="Group 15">
            <a:extLst>
              <a:ext uri="{FF2B5EF4-FFF2-40B4-BE49-F238E27FC236}">
                <a16:creationId xmlns:a16="http://schemas.microsoft.com/office/drawing/2014/main" id="{51B93BF9-274F-4965-9932-E80B702CFE57}"/>
              </a:ext>
            </a:extLst>
          </p:cNvPr>
          <p:cNvGrpSpPr/>
          <p:nvPr/>
        </p:nvGrpSpPr>
        <p:grpSpPr>
          <a:xfrm flipH="1">
            <a:off x="11192141" y="2497540"/>
            <a:ext cx="80480" cy="2360227"/>
            <a:chOff x="16687396" y="3510253"/>
            <a:chExt cx="110473" cy="3506470"/>
          </a:xfrm>
        </p:grpSpPr>
        <p:sp>
          <p:nvSpPr>
            <p:cNvPr id="17" name="object 13">
              <a:extLst>
                <a:ext uri="{FF2B5EF4-FFF2-40B4-BE49-F238E27FC236}">
                  <a16:creationId xmlns:a16="http://schemas.microsoft.com/office/drawing/2014/main" id="{68C1D917-FF5D-4297-AD12-4820C0DC30BB}"/>
                </a:ext>
              </a:extLst>
            </p:cNvPr>
            <p:cNvSpPr/>
            <p:nvPr/>
          </p:nvSpPr>
          <p:spPr>
            <a:xfrm>
              <a:off x="16687396" y="3510253"/>
              <a:ext cx="0" cy="3506470"/>
            </a:xfrm>
            <a:custGeom>
              <a:avLst/>
              <a:gdLst/>
              <a:ahLst/>
              <a:cxnLst/>
              <a:rect l="l" t="t" r="r" b="b"/>
              <a:pathLst>
                <a:path h="3506470">
                  <a:moveTo>
                    <a:pt x="0" y="0"/>
                  </a:moveTo>
                  <a:lnTo>
                    <a:pt x="0" y="3506343"/>
                  </a:lnTo>
                </a:path>
              </a:pathLst>
            </a:custGeom>
            <a:ln w="37695">
              <a:solidFill>
                <a:srgbClr val="D6AF53"/>
              </a:solidFill>
            </a:ln>
          </p:spPr>
          <p:txBody>
            <a:bodyPr wrap="square" lIns="0" tIns="0" rIns="0" bIns="0" rtlCol="0"/>
            <a:lstStyle/>
            <a:p>
              <a:endParaRPr/>
            </a:p>
          </p:txBody>
        </p:sp>
        <p:sp>
          <p:nvSpPr>
            <p:cNvPr id="18" name="object 14">
              <a:extLst>
                <a:ext uri="{FF2B5EF4-FFF2-40B4-BE49-F238E27FC236}">
                  <a16:creationId xmlns:a16="http://schemas.microsoft.com/office/drawing/2014/main" id="{C7CE8FA8-51E7-411C-A901-87DEC7A9751A}"/>
                </a:ext>
              </a:extLst>
            </p:cNvPr>
            <p:cNvSpPr/>
            <p:nvPr/>
          </p:nvSpPr>
          <p:spPr>
            <a:xfrm>
              <a:off x="16797869" y="3510253"/>
              <a:ext cx="0" cy="3506470"/>
            </a:xfrm>
            <a:custGeom>
              <a:avLst/>
              <a:gdLst/>
              <a:ahLst/>
              <a:cxnLst/>
              <a:rect l="l" t="t" r="r" b="b"/>
              <a:pathLst>
                <a:path h="3506470">
                  <a:moveTo>
                    <a:pt x="0" y="0"/>
                  </a:moveTo>
                  <a:lnTo>
                    <a:pt x="0" y="3506343"/>
                  </a:lnTo>
                </a:path>
              </a:pathLst>
            </a:custGeom>
            <a:ln w="37695">
              <a:solidFill>
                <a:srgbClr val="D6AF53"/>
              </a:solidFill>
            </a:ln>
          </p:spPr>
          <p:txBody>
            <a:bodyPr wrap="square" lIns="0" tIns="0" rIns="0" bIns="0" rtlCol="0"/>
            <a:lstStyle/>
            <a:p>
              <a:endParaRPr/>
            </a:p>
          </p:txBody>
        </p:sp>
      </p:grpSp>
      <p:sp>
        <p:nvSpPr>
          <p:cNvPr id="19" name="TextBox 18">
            <a:extLst>
              <a:ext uri="{FF2B5EF4-FFF2-40B4-BE49-F238E27FC236}">
                <a16:creationId xmlns:a16="http://schemas.microsoft.com/office/drawing/2014/main" id="{450A896B-4B11-4563-9392-B211BFB2D609}"/>
              </a:ext>
            </a:extLst>
          </p:cNvPr>
          <p:cNvSpPr txBox="1"/>
          <p:nvPr/>
        </p:nvSpPr>
        <p:spPr>
          <a:xfrm>
            <a:off x="910295" y="5064633"/>
            <a:ext cx="4441197" cy="400110"/>
          </a:xfrm>
          <a:prstGeom prst="rect">
            <a:avLst/>
          </a:prstGeom>
          <a:noFill/>
        </p:spPr>
        <p:txBody>
          <a:bodyPr wrap="square" rtlCol="0">
            <a:spAutoFit/>
          </a:bodyPr>
          <a:lstStyle/>
          <a:p>
            <a:pPr algn="r" rtl="1"/>
            <a:r>
              <a:rPr lang="ar-EG" sz="2000" dirty="0">
                <a:latin typeface="Kanz-al-Marjaan" panose="03020500000000000000" pitchFamily="66" charset="-78"/>
                <a:ea typeface="Kanz-al-Marjaan" panose="03020500000000000000" pitchFamily="66" charset="-78"/>
                <a:cs typeface="Kanz-al-Marjaan" panose="03020500000000000000" pitchFamily="66" charset="-78"/>
              </a:rPr>
              <a:t>كلمات الداعي الاجل سيدنا عالي قدر مفضل سيف الدين </a:t>
            </a:r>
            <a:r>
              <a:rPr lang="ar-EG" sz="2000" baseline="30000" dirty="0">
                <a:latin typeface="Kanz-al-Marjaan" panose="03020500000000000000" pitchFamily="66" charset="-78"/>
                <a:ea typeface="Kanz-al-Marjaan" panose="03020500000000000000" pitchFamily="66" charset="-78"/>
                <a:cs typeface="Kanz-al-Marjaan" panose="03020500000000000000" pitchFamily="66" charset="-78"/>
              </a:rPr>
              <a:t>ط</a:t>
            </a:r>
            <a:r>
              <a:rPr lang="ar-EG" sz="2000" dirty="0">
                <a:latin typeface="Kanz-al-Marjaan" panose="03020500000000000000" pitchFamily="66" charset="-78"/>
                <a:ea typeface="Kanz-al-Marjaan" panose="03020500000000000000" pitchFamily="66" charset="-78"/>
                <a:cs typeface="Kanz-al-Marjaan" panose="03020500000000000000" pitchFamily="66" charset="-78"/>
              </a:rPr>
              <a:t> </a:t>
            </a:r>
            <a:r>
              <a:rPr lang="ar-EG" sz="2000" baseline="30000" dirty="0">
                <a:latin typeface="Kanz-al-Marjaan" panose="03020500000000000000" pitchFamily="66" charset="-78"/>
                <a:ea typeface="Kanz-al-Marjaan" panose="03020500000000000000" pitchFamily="66" charset="-78"/>
                <a:cs typeface="Kanz-al-Marjaan" panose="03020500000000000000" pitchFamily="66" charset="-78"/>
              </a:rPr>
              <a:t>ع</a:t>
            </a:r>
            <a:endParaRPr lang="en-IN" sz="2000" dirty="0">
              <a:latin typeface="Kanz-al-Marjaan" panose="03020500000000000000" pitchFamily="66" charset="-78"/>
              <a:ea typeface="Kanz-al-Marjaan" panose="03020500000000000000" pitchFamily="66" charset="-78"/>
              <a:cs typeface="Kanz-al-Marjaan" panose="03020500000000000000" pitchFamily="66" charset="-78"/>
            </a:endParaRPr>
          </a:p>
        </p:txBody>
      </p:sp>
    </p:spTree>
    <p:extLst>
      <p:ext uri="{BB962C8B-B14F-4D97-AF65-F5344CB8AC3E}">
        <p14:creationId xmlns:p14="http://schemas.microsoft.com/office/powerpoint/2010/main" val="27912764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6491D6FDDE67747A501A509B06F4762" ma:contentTypeVersion="11" ma:contentTypeDescription="Create a new document." ma:contentTypeScope="" ma:versionID="e7db87cec4b3c555bf44c68a951d4cd6">
  <xsd:schema xmlns:xsd="http://www.w3.org/2001/XMLSchema" xmlns:xs="http://www.w3.org/2001/XMLSchema" xmlns:p="http://schemas.microsoft.com/office/2006/metadata/properties" xmlns:ns3="7a7b4888-8958-445f-bbef-4504a9b12653" xmlns:ns4="99b0bc49-9fb2-4af5-91ff-b0c3f3cc5ae6" targetNamespace="http://schemas.microsoft.com/office/2006/metadata/properties" ma:root="true" ma:fieldsID="28fd5df95805fc73b1bf6f3ff2921801" ns3:_="" ns4:_="">
    <xsd:import namespace="7a7b4888-8958-445f-bbef-4504a9b12653"/>
    <xsd:import namespace="99b0bc49-9fb2-4af5-91ff-b0c3f3cc5ae6"/>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Tags" minOccurs="0"/>
                <xsd:element ref="ns4:MediaServiceLocation" minOccurs="0"/>
                <xsd:element ref="ns4:MediaServiceOCR" minOccurs="0"/>
                <xsd:element ref="ns4:MediaServiceGenerationTime" minOccurs="0"/>
                <xsd:element ref="ns4: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a7b4888-8958-445f-bbef-4504a9b12653"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9b0bc49-9fb2-4af5-91ff-b0c3f3cc5ae6"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DateTaken" ma:index="13" nillable="true" ma:displayName="MediaServiceDateTaken" ma:description="" ma:hidden="true" ma:internalName="MediaServiceDateTaken" ma:readOnly="true">
      <xsd:simpleType>
        <xsd:restriction base="dms:Text"/>
      </xsd:simpleType>
    </xsd:element>
    <xsd:element name="MediaServiceAutoTags" ma:index="14" nillable="true" ma:displayName="MediaServiceAutoTags" ma:description="" ma:internalName="MediaServiceAutoTags" ma:readOnly="true">
      <xsd:simpleType>
        <xsd:restriction base="dms:Text"/>
      </xsd:simpleType>
    </xsd:element>
    <xsd:element name="MediaServiceLocation" ma:index="15" nillable="true" ma:displayName="MediaServiceLocation" ma:internalName="MediaServiceLocation" ma:readOnly="true">
      <xsd:simpleType>
        <xsd:restriction base="dms:Text"/>
      </xsd:simpleType>
    </xsd:element>
    <xsd:element name="MediaServiceOCR" ma:index="16" nillable="true" ma:displayName="MediaServiceOCR"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898FF20-D0DB-494F-A9B0-E60288EE886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a7b4888-8958-445f-bbef-4504a9b12653"/>
    <ds:schemaRef ds:uri="99b0bc49-9fb2-4af5-91ff-b0c3f3cc5ae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A7403A0-F9FB-4E92-BF87-63DD658DFA0A}">
  <ds:schemaRefs>
    <ds:schemaRef ds:uri="http://schemas.microsoft.com/office/2006/documentManagement/types"/>
    <ds:schemaRef ds:uri="http://purl.org/dc/elements/1.1/"/>
    <ds:schemaRef ds:uri="http://schemas.microsoft.com/office/infopath/2007/PartnerControls"/>
    <ds:schemaRef ds:uri="http://schemas.openxmlformats.org/package/2006/metadata/core-properties"/>
    <ds:schemaRef ds:uri="7a7b4888-8958-445f-bbef-4504a9b12653"/>
    <ds:schemaRef ds:uri="http://purl.org/dc/terms/"/>
    <ds:schemaRef ds:uri="99b0bc49-9fb2-4af5-91ff-b0c3f3cc5ae6"/>
    <ds:schemaRef ds:uri="http://purl.org/dc/dcmitype/"/>
    <ds:schemaRef ds:uri="http://www.w3.org/XML/1998/namespace"/>
    <ds:schemaRef ds:uri="http://schemas.microsoft.com/office/2006/metadata/properties"/>
  </ds:schemaRefs>
</ds:datastoreItem>
</file>

<file path=customXml/itemProps3.xml><?xml version="1.0" encoding="utf-8"?>
<ds:datastoreItem xmlns:ds="http://schemas.openxmlformats.org/officeDocument/2006/customXml" ds:itemID="{4A017B0D-29EA-4948-B795-1D178C46209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TM03457464[[fn=Dividend]]</Template>
  <TotalTime>7314</TotalTime>
  <Words>1114</Words>
  <Application>Microsoft Macintosh PowerPoint</Application>
  <PresentationFormat>Widescreen</PresentationFormat>
  <Paragraphs>26</Paragraphs>
  <Slides>7</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7</vt:i4>
      </vt:variant>
    </vt:vector>
  </HeadingPairs>
  <TitlesOfParts>
    <vt:vector size="16" baseType="lpstr">
      <vt:lpstr>Calibri</vt:lpstr>
      <vt:lpstr>Arabic Typesetting</vt:lpstr>
      <vt:lpstr>Garamond</vt:lpstr>
      <vt:lpstr>Kanz-al-Marjaan</vt:lpstr>
      <vt:lpstr>Cambria</vt:lpstr>
      <vt:lpstr>Vijaya</vt:lpstr>
      <vt:lpstr>AL-KANZ</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عقد الشركة</dc:title>
  <dc:creator>Idrees Kotawala</dc:creator>
  <cp:lastModifiedBy>M.idrees bhai kotawala</cp:lastModifiedBy>
  <cp:revision>172</cp:revision>
  <dcterms:modified xsi:type="dcterms:W3CDTF">2026-01-14T06:02:36Z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0x010100D6491D6FDDE67747A501A509B06F4762</vt:lpwstr>
  </property>
</Properties>
</file>